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2" r:id="rId4"/>
    <p:sldMasterId id="2147483926" r:id="rId5"/>
    <p:sldMasterId id="2147483939" r:id="rId6"/>
  </p:sldMasterIdLst>
  <p:notesMasterIdLst>
    <p:notesMasterId r:id="rId43"/>
  </p:notesMasterIdLst>
  <p:sldIdLst>
    <p:sldId id="2145706433" r:id="rId7"/>
    <p:sldId id="2145706434" r:id="rId8"/>
    <p:sldId id="2145706471" r:id="rId9"/>
    <p:sldId id="2145706436" r:id="rId10"/>
    <p:sldId id="2145706438" r:id="rId11"/>
    <p:sldId id="2145706470" r:id="rId12"/>
    <p:sldId id="2145706465" r:id="rId13"/>
    <p:sldId id="2145706458" r:id="rId14"/>
    <p:sldId id="2145706442" r:id="rId15"/>
    <p:sldId id="2145706446" r:id="rId16"/>
    <p:sldId id="2145706443" r:id="rId17"/>
    <p:sldId id="2145706447" r:id="rId18"/>
    <p:sldId id="2145706450" r:id="rId19"/>
    <p:sldId id="2145706448" r:id="rId20"/>
    <p:sldId id="2145706451" r:id="rId21"/>
    <p:sldId id="2145706449" r:id="rId22"/>
    <p:sldId id="1690" r:id="rId23"/>
    <p:sldId id="2145706461" r:id="rId24"/>
    <p:sldId id="2076137868" r:id="rId25"/>
    <p:sldId id="2145706462" r:id="rId26"/>
    <p:sldId id="2145706463" r:id="rId27"/>
    <p:sldId id="2076137319" r:id="rId28"/>
    <p:sldId id="2134805011" r:id="rId29"/>
    <p:sldId id="2145706457" r:id="rId30"/>
    <p:sldId id="2145706455" r:id="rId31"/>
    <p:sldId id="2145706456" r:id="rId32"/>
    <p:sldId id="2134804994" r:id="rId33"/>
    <p:sldId id="2134805015" r:id="rId34"/>
    <p:sldId id="2134805016" r:id="rId35"/>
    <p:sldId id="2134805020" r:id="rId36"/>
    <p:sldId id="2145706431" r:id="rId37"/>
    <p:sldId id="2145706460" r:id="rId38"/>
    <p:sldId id="2134805017" r:id="rId39"/>
    <p:sldId id="2134805009" r:id="rId40"/>
    <p:sldId id="2134805018" r:id="rId41"/>
    <p:sldId id="2134805019" r:id="rId42"/>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Book" id="{6D02ED9B-02A2-478B-A61E-2B764D6C5022}">
          <p14:sldIdLst>
            <p14:sldId id="2145706433"/>
            <p14:sldId id="2145706434"/>
            <p14:sldId id="2145706471"/>
            <p14:sldId id="2145706436"/>
            <p14:sldId id="2145706438"/>
            <p14:sldId id="2145706470"/>
            <p14:sldId id="2145706465"/>
            <p14:sldId id="2145706458"/>
            <p14:sldId id="2145706442"/>
            <p14:sldId id="2145706446"/>
            <p14:sldId id="2145706443"/>
            <p14:sldId id="2145706447"/>
            <p14:sldId id="2145706450"/>
            <p14:sldId id="2145706448"/>
            <p14:sldId id="2145706451"/>
            <p14:sldId id="2145706449"/>
            <p14:sldId id="1690"/>
            <p14:sldId id="2145706461"/>
            <p14:sldId id="2076137868"/>
            <p14:sldId id="2145706462"/>
            <p14:sldId id="2145706463"/>
            <p14:sldId id="2076137319"/>
            <p14:sldId id="2134805011"/>
          </p14:sldIdLst>
        </p14:section>
        <p14:section name="Appendix" id="{4B2F2005-F82E-457B-AC3B-4550DF702126}">
          <p14:sldIdLst>
            <p14:sldId id="2145706457"/>
            <p14:sldId id="2145706455"/>
            <p14:sldId id="2145706456"/>
            <p14:sldId id="2134804994"/>
            <p14:sldId id="2134805015"/>
            <p14:sldId id="2134805016"/>
            <p14:sldId id="2134805020"/>
            <p14:sldId id="2145706431"/>
            <p14:sldId id="2145706460"/>
            <p14:sldId id="2134805017"/>
            <p14:sldId id="2134805009"/>
            <p14:sldId id="2134805018"/>
          </p14:sldIdLst>
        </p14:section>
        <p14:section name="Template" id="{201A77E1-9A41-46FB-AEDD-BDFF40606259}">
          <p14:sldIdLst>
            <p14:sldId id="21348050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6C8D8B-C2E9-07E3-6946-7AA660B5AB36}" name="Suzanne Kalberer" initials="SK" userId="S::suzannek@microsoft.com::e4a70784-a414-4c72-8dac-9ce14b41d5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ttney Thomas" initials="BT" lastIdx="1" clrIdx="0">
    <p:extLst>
      <p:ext uri="{19B8F6BF-5375-455C-9EA6-DF929625EA0E}">
        <p15:presenceInfo xmlns:p15="http://schemas.microsoft.com/office/powerpoint/2012/main" userId="S::Brittney.Thomas@thespurgroup.com::332909ef-a112-4a31-b7aa-d40320e8c5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D2"/>
    <a:srgbClr val="0042A2"/>
    <a:srgbClr val="003076"/>
    <a:srgbClr val="E6E6E6"/>
    <a:srgbClr val="0078D7"/>
    <a:srgbClr val="000000"/>
    <a:srgbClr val="002050"/>
    <a:srgbClr val="00563F"/>
    <a:srgbClr val="FFFFFF"/>
    <a:srgbClr val="0059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17ABAB-31F0-41D0-B37B-BFCD3E009A35}" v="7" dt="2021-03-30T17:28:57.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3" autoAdjust="0"/>
    <p:restoredTop sz="89828" autoAdjust="0"/>
  </p:normalViewPr>
  <p:slideViewPr>
    <p:cSldViewPr snapToGrid="0">
      <p:cViewPr varScale="1">
        <p:scale>
          <a:sx n="76" d="100"/>
          <a:sy n="76" d="100"/>
        </p:scale>
        <p:origin x="1426" y="53"/>
      </p:cViewPr>
      <p:guideLst/>
    </p:cSldViewPr>
  </p:slideViewPr>
  <p:outlineViewPr>
    <p:cViewPr>
      <p:scale>
        <a:sx n="33" d="100"/>
        <a:sy n="33" d="100"/>
      </p:scale>
      <p:origin x="0" y="-2826"/>
    </p:cViewPr>
  </p:outlineViewPr>
  <p:notesTextViewPr>
    <p:cViewPr>
      <p:scale>
        <a:sx n="66" d="100"/>
        <a:sy n="66"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046FD-AEA2-4F69-83D3-52EFAE84D252}" type="datetimeFigureOut">
              <a:rPr lang="en-US" smtClean="0"/>
              <a:t>4/15/2021</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D7D12-BD63-4778-9AA1-6BD27F8E9778}" type="slidenum">
              <a:rPr lang="en-US" smtClean="0"/>
              <a:t>‹#›</a:t>
            </a:fld>
            <a:endParaRPr lang="en-US"/>
          </a:p>
        </p:txBody>
      </p:sp>
    </p:spTree>
    <p:extLst>
      <p:ext uri="{BB962C8B-B14F-4D97-AF65-F5344CB8AC3E}">
        <p14:creationId xmlns:p14="http://schemas.microsoft.com/office/powerpoint/2010/main" val="335981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7725" y="704850"/>
            <a:ext cx="2278063" cy="1760538"/>
          </a:xfrm>
        </p:spPr>
      </p:sp>
      <p:sp>
        <p:nvSpPr>
          <p:cNvPr id="3" name="Notes Placeholder 2"/>
          <p:cNvSpPr>
            <a:spLocks noGrp="1"/>
          </p:cNvSpPr>
          <p:nvPr>
            <p:ph type="body" idx="1"/>
          </p:nvPr>
        </p:nvSpPr>
        <p:spPr/>
        <p:txBody>
          <a:bodyPr/>
          <a:lstStyle/>
          <a:p>
            <a:pPr marL="0" indent="0" defTabSz="932483" fontAlgn="base">
              <a:spcBef>
                <a:spcPct val="0"/>
              </a:spcBef>
              <a:spcAft>
                <a:spcPct val="0"/>
              </a:spcAft>
              <a:buFont typeface="Arial" panose="020B0604020202020204" pitchFamily="34" charset="0"/>
              <a:buNone/>
            </a:pPr>
            <a:endParaRPr lang="en-US" sz="900" b="0" i="0"/>
          </a:p>
        </p:txBody>
      </p:sp>
    </p:spTree>
    <p:extLst>
      <p:ext uri="{BB962C8B-B14F-4D97-AF65-F5344CB8AC3E}">
        <p14:creationId xmlns:p14="http://schemas.microsoft.com/office/powerpoint/2010/main" val="4186606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Power Automate is a service that helps students, staff, and educators create automated workflows between your favorite apps and services to synchronize files, get notifications, collect data, and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Faculty, staff, and students can easily build workflows and handle repetitive everyday items with plug-and-play Power Automate templates that have been curated Microsoft.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Power Automate, like Power Apps, encourages global collaboration by allowing other institutions to publish and share workflows that they are using to build efficient processes.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This allows all members of your institution to quickly implement relevant, time-saving solutions without the hassle of reinventing workflows that already exist.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Improve overall productivity, creating more time for everyone to focus on more impactful activities by developing standardized automated processes for assessments, grading, and more.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Expedite previously time-consuming IT tasks such as responding to individual requests, asset management, and license harvesting — therefore providing more opportunities to focus on higher-value efforts that improve the digital experience for all users,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Faculty can grade hundreds of assignments at the click of a button by developing a configured workflow that applies specified grading rules as assignments are completed and submitted.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This gives instructors the flexibility to further improve the overall classroom experience from developing personalized study guides to giving extra attention to concepts that students may be struggling with.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Bridge the gap between on-premises software — such as programs used to host data and student information — and cloud services — such as Microsoft Azure, Adobe Creative Cloud, and One Drive — with over 350 API connectors.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panose="020B0502040204020203" pitchFamily="34" charset="0"/>
                <a:ea typeface="Calibri" panose="020F0502020204030204" pitchFamily="34" charset="0"/>
              </a:rPr>
              <a:t>This alleviates the burden of fully migrating from traditional systems, while also having the ability to take advantage of cloud-based solutions.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 </a:t>
            </a:r>
            <a:r>
              <a:rPr lang="en-US" b="0" dirty="0"/>
              <a:t>Power Automate ensures that every member of the campus community is equipped with the ability to maximize the quality of their experience. &lt;click&gt;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98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32472" fontAlgn="base">
              <a:lnSpc>
                <a:spcPct val="90000"/>
              </a:lnSpc>
              <a:spcBef>
                <a:spcPct val="0"/>
              </a:spcBef>
              <a:spcAft>
                <a:spcPct val="0"/>
              </a:spcAft>
            </a:pPr>
            <a:r>
              <a:rPr lang="en-US" sz="900">
                <a:gradFill>
                  <a:gsLst>
                    <a:gs pos="0">
                      <a:srgbClr val="FFFFFF"/>
                    </a:gs>
                    <a:gs pos="100000">
                      <a:srgbClr val="FFFFFF"/>
                    </a:gs>
                  </a:gsLst>
                  <a:lin ang="5400000" scaled="0"/>
                </a:gradFill>
                <a:ea typeface="Segoe UI" pitchFamily="34" charset="0"/>
                <a:cs typeface="Segoe UI" pitchFamily="34" charset="0"/>
              </a:rPr>
              <a:t>Source: https://customers.microsoft.com/en-gb/story/1341579903893907764-indiana-university-education-teams</a:t>
            </a:r>
          </a:p>
          <a:p>
            <a:pPr algn="l" defTabSz="932472" fontAlgn="base">
              <a:lnSpc>
                <a:spcPct val="90000"/>
              </a:lnSpc>
              <a:spcBef>
                <a:spcPct val="0"/>
              </a:spcBef>
              <a:spcAft>
                <a:spcPct val="0"/>
              </a:spcAft>
            </a:pPr>
            <a:endParaRPr lang="en-US" sz="900">
              <a:gradFill>
                <a:gsLst>
                  <a:gs pos="0">
                    <a:srgbClr val="FFFFFF"/>
                  </a:gs>
                  <a:gs pos="100000">
                    <a:srgbClr val="FFFFFF"/>
                  </a:gs>
                </a:gsLst>
                <a:lin ang="5400000" scaled="0"/>
              </a:gradFill>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Final exams at the University of Indiana are already stressful for students, but with Covid-19 forcing more than 2,000 first-year Indiana University Kelly School of Business students to return home — it was even more challenging than before. The Kelly School of Business needed to find a way to mitigate new technical issues as they transitioned students into hybrid learning. </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Indiana University used Microsoft Teams paired with Power Automate to develop workflows that easily assigned virtual rooms, posted students’ schedules for the virtual rooms, and sent exam instructions for exams that were running simultaneously. They also automated the process for students to send IT troubleshooting tickets via Microsoft Form which allowed for students to receive support quickly, no matter where they were.</a:t>
            </a:r>
            <a:r>
              <a:rPr kumimoji="0" lang="en-US" sz="900" b="0" i="0" u="none" strike="noStrike" kern="1200" cap="none" spc="0" normalizeH="0" baseline="0" noProof="0">
                <a:ln w="3175">
                  <a:noFill/>
                </a:ln>
                <a:solidFill>
                  <a:schemeClr val="tx2"/>
                </a:solidFill>
                <a:effectLst/>
                <a:uLnTx/>
                <a:uFillTx/>
                <a:ea typeface="+mn-ea"/>
                <a:cs typeface="Segoe UI" pitchFamily="34" charset="0"/>
              </a:rPr>
              <a:t> </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sz="9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 </a:t>
            </a: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Power Platform not only lets you automate tedious tasks, it also allows you to visualize data insights in real-time with Power BI &lt;</a:t>
            </a:r>
            <a:r>
              <a:rPr kumimoji="0" lang="en-US" sz="9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click</a:t>
            </a: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&gt;</a:t>
            </a:r>
            <a:endParaRPr kumimoji="0" lang="en-US" sz="9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algn="l" defTabSz="932472" fontAlgn="base">
              <a:lnSpc>
                <a:spcPct val="90000"/>
              </a:lnSpc>
              <a:spcBef>
                <a:spcPct val="0"/>
              </a:spcBef>
              <a:spcAft>
                <a:spcPct val="0"/>
              </a:spcAft>
            </a:pPr>
            <a:endParaRPr lang="en-US" sz="900">
              <a:gradFill>
                <a:gsLst>
                  <a:gs pos="0">
                    <a:srgbClr val="FFFFFF"/>
                  </a:gs>
                  <a:gs pos="100000">
                    <a:srgbClr val="FFFFFF"/>
                  </a:gs>
                </a:gsLst>
                <a:lin ang="5400000" scaled="0"/>
              </a:gradFill>
              <a:ea typeface="Segoe UI" pitchFamily="34" charset="0"/>
              <a:cs typeface="Segoe UI" pitchFamily="34" charset="0"/>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84229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Power BI is a collection of software services, apps, and connectors that work together to unify unrelated sources of data into coherent, visually immersive, and interactive insights.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Transform complex data into easily digestible visuals like one-click dashboards.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Power BI fosters an engaging data experience for students, faculty and staff that empowers them to develop unique data connections, present data in new and exciting ways — like through customizable reports — and quickly identify anomalies all with little to no technical experience using drag and drop visualizations.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Power BI not only gives a bird-eye perspective on the current conditions at an Institution or in a classroom — it also gives a narrow sense of how each individual campus member is progressing (or not progressing) in comparison to the collective.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Allowing for faculty and staff to intervene earlier when data indicates systemic and/or behavioral anomalies — such as attendance drops or suspicious digital activity — subsequentially keeping the campus community secure and successful.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This level of insight is not exclusive to faculty and staff, students also are able to pull from available data to develop their own personalized insights and conclusions surrounding </a:t>
            </a:r>
            <a:r>
              <a:rPr kumimoji="0" lang="en-US" sz="1200" b="1"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(insert scenario here)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This platform, encourages a data-driven culture where users are constantly developing data literacy, connecting disparate sources to confidently make decisions that are supported by real-time data.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Power BI facilitates the break down of data silos, therefore expanding the visibility of data and possible connections and promoting collaborative campus efforts.</a:t>
            </a:r>
            <a:endParaRPr lang="en-US"/>
          </a:p>
          <a:p>
            <a:endParaRPr lang="en-US"/>
          </a:p>
          <a:p>
            <a:r>
              <a:rPr lang="en-US" b="1"/>
              <a:t>T: </a:t>
            </a:r>
            <a:r>
              <a:rPr lang="en-US" b="0"/>
              <a:t>Bridging the gap between data and decisions drives progress for everyone. &lt;click&gt;</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55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32472" fontAlgn="base">
              <a:lnSpc>
                <a:spcPct val="90000"/>
              </a:lnSpc>
              <a:spcBef>
                <a:spcPct val="0"/>
              </a:spcBef>
              <a:spcAft>
                <a:spcPct val="0"/>
              </a:spcAft>
            </a:pPr>
            <a:r>
              <a:rPr lang="en-US" sz="900">
                <a:gradFill>
                  <a:gsLst>
                    <a:gs pos="0">
                      <a:srgbClr val="FFFFFF"/>
                    </a:gs>
                    <a:gs pos="100000">
                      <a:srgbClr val="FFFFFF"/>
                    </a:gs>
                  </a:gsLst>
                  <a:lin ang="5400000" scaled="0"/>
                </a:gradFill>
                <a:ea typeface="Segoe UI" pitchFamily="34" charset="0"/>
                <a:cs typeface="Segoe UI" pitchFamily="34" charset="0"/>
              </a:rPr>
              <a:t>Source: https://customers.microsoft.com/en-gb/story/831911-kings-college-london-higher-education-power-bi</a:t>
            </a:r>
          </a:p>
          <a:p>
            <a:pPr algn="l" defTabSz="932472" fontAlgn="base">
              <a:lnSpc>
                <a:spcPct val="90000"/>
              </a:lnSpc>
              <a:spcBef>
                <a:spcPct val="0"/>
              </a:spcBef>
              <a:spcAft>
                <a:spcPct val="0"/>
              </a:spcAft>
            </a:pPr>
            <a:endParaRPr lang="en-US" sz="900">
              <a:gradFill>
                <a:gsLst>
                  <a:gs pos="0">
                    <a:srgbClr val="FFFFFF"/>
                  </a:gs>
                  <a:gs pos="100000">
                    <a:srgbClr val="FFFFFF"/>
                  </a:gs>
                </a:gsLst>
                <a:lin ang="5400000" scaled="0"/>
              </a:gradFill>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King’s College London is one of the top 10 universities in the United Kingdom. Like many other institutions, they had an issue with data silos that prevented them from gaining real-time insights to track progress against key performance indicators (KPIs) that monitor student performance, diversity and inclusion, and the institution’s performance in comparison to their peers. Using Microsoft’s data strategy supplier, </a:t>
            </a:r>
            <a:r>
              <a:rPr kumimoji="0" lang="en-US" sz="9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Adatis</a:t>
            </a: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 they were able to tackle </a:t>
            </a:r>
            <a:r>
              <a:rPr kumimoji="0" lang="en-US" sz="9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ths</a:t>
            </a: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 problem and produce a coherent view of operations for strategic planning and predictive analysis using Power BI. Putting them in a position to remain one of the world’s foremost universities well into the future</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They used Power BI to unlock the potential of the University’s vast data sets developing custom, interactive dashboards that visualized this vast data into bar charts, time series plots, scatter plots, and more. Allowing over 2,000 staff members to use reports and insights to confidently make data-driven decisions in their daily work and minimizing the time analyses spent accessing data to spend more time on higher value efforts.</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sz="9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 </a:t>
            </a: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Transition Sentence &lt;</a:t>
            </a:r>
            <a:r>
              <a:rPr kumimoji="0" lang="en-US" sz="9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click</a:t>
            </a:r>
            <a:r>
              <a:rPr kumimoji="0" lang="en-US" sz="9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&gt;</a:t>
            </a:r>
            <a:endParaRPr kumimoji="0" lang="en-US" sz="9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algn="l" defTabSz="932472" fontAlgn="base">
              <a:lnSpc>
                <a:spcPct val="90000"/>
              </a:lnSpc>
              <a:spcBef>
                <a:spcPct val="0"/>
              </a:spcBef>
              <a:spcAft>
                <a:spcPct val="0"/>
              </a:spcAft>
            </a:pPr>
            <a:endParaRPr lang="en-US" sz="900">
              <a:gradFill>
                <a:gsLst>
                  <a:gs pos="0">
                    <a:srgbClr val="FFFFFF"/>
                  </a:gs>
                  <a:gs pos="100000">
                    <a:srgbClr val="FFFFFF"/>
                  </a:gs>
                </a:gsLst>
                <a:lin ang="5400000" scaled="0"/>
              </a:gradFill>
              <a:ea typeface="Segoe UI" pitchFamily="34" charset="0"/>
              <a:cs typeface="Segoe UI" pitchFamily="34" charset="0"/>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4960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Power Virtual Agents employs chat bots to answer questions, learn from responses, and develop predictive insights about how to customize education and administration.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a:ea typeface="+mn-ea"/>
                <a:cs typeface="+mn-cs"/>
              </a:rPr>
              <a:t>70% of millennials report having a positive experience when interacting with chatbots.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Utilization of chatbots not only fast-tracks the delivery of resources and answers for students, but it also eliminates the need for IT, Teacher Assistants, Faculty and others to spend time responding.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Which, gives them more time to spend on higher-value tasks.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Deploy chat bots with ease, by using built-in AI capabilities to pull any-and-all information, frequently asked questions, and other relevant materials directly from your website to compile pre-built topics.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These AI capabilities saves your IT and technical team time in both ramp-up and periodical updates — because as the chats are used, the AI is constantly building new question-response relationships.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Segoe UI" panose="020B0502040204020203" pitchFamily="34" charset="0"/>
                <a:ea typeface="Calibri" panose="020F0502020204030204" pitchFamily="34" charset="0"/>
              </a:rPr>
              <a:t>Institutions can embed bots into different digital hubs and spaces — such as different web pages, social media, and mobile platforms — that parents, students, faculty, staff, etc. can use to connect to relevant university resources and sites.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t>Power Virtual Agents</a:t>
            </a:r>
            <a:r>
              <a:rPr lang="en-US" sz="1400">
                <a:latin typeface="Segoe UI" panose="020B0502040204020203" pitchFamily="34" charset="0"/>
                <a:ea typeface="Calibri" panose="020F0502020204030204" pitchFamily="34" charset="0"/>
              </a:rPr>
              <a:t> facilitate navigation of knowledge libraries for the entire community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Segoe UI" panose="020B0502040204020203" pitchFamily="34" charset="0"/>
                <a:ea typeface="Calibri" panose="020F0502020204030204" pitchFamily="34" charset="0"/>
              </a:rPr>
              <a:t>Allowing users to enjoy chat environments that fast-track resolution for common request such as enrollment, transcripts, and degree applications.</a:t>
            </a:r>
            <a:endPar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 </a:t>
            </a:r>
            <a:r>
              <a:rPr lang="en-US" b="0"/>
              <a:t>Power Virtual Agents presents opportunities to provide campus members with the answers they need quicker, without adding to the already full plate of IT teams, faculty and other staff.&lt;click&gt;</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880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32472" fontAlgn="base">
              <a:lnSpc>
                <a:spcPct val="90000"/>
              </a:lnSpc>
              <a:spcBef>
                <a:spcPct val="0"/>
              </a:spcBef>
              <a:spcAft>
                <a:spcPct val="0"/>
              </a:spcAft>
            </a:pPr>
            <a:r>
              <a:rPr lang="en-US" sz="900" dirty="0">
                <a:gradFill>
                  <a:gsLst>
                    <a:gs pos="0">
                      <a:srgbClr val="FFFFFF"/>
                    </a:gs>
                    <a:gs pos="100000">
                      <a:srgbClr val="FFFFFF"/>
                    </a:gs>
                  </a:gsLst>
                  <a:lin ang="5400000" scaled="0"/>
                </a:gradFill>
                <a:ea typeface="Segoe UI" pitchFamily="34" charset="0"/>
                <a:cs typeface="Segoe UI" pitchFamily="34" charset="0"/>
              </a:rPr>
              <a:t>Source: https://customers.microsoft.com/en-gb/story/759309-unsw-higher-education-azure-teams-powerbi-australia-en</a:t>
            </a:r>
          </a:p>
          <a:p>
            <a:pPr algn="l" defTabSz="932472" fontAlgn="base">
              <a:lnSpc>
                <a:spcPct val="90000"/>
              </a:lnSpc>
              <a:spcBef>
                <a:spcPct val="0"/>
              </a:spcBef>
              <a:spcAft>
                <a:spcPct val="0"/>
              </a:spcAft>
            </a:pPr>
            <a:endParaRPr lang="en-US" sz="900" dirty="0">
              <a:gradFill>
                <a:gsLst>
                  <a:gs pos="0">
                    <a:srgbClr val="FFFFFF"/>
                  </a:gs>
                  <a:gs pos="100000">
                    <a:srgbClr val="FFFFFF"/>
                  </a:gs>
                </a:gsLst>
                <a:lin ang="5400000" scaled="0"/>
              </a:gradFill>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Over the past couple of decades, the University of New South Wales has felt the pressure to continue evolving traditional models in order to better serve more students and share increasing amounts of information. Dr. David Kellerman, a senior lecturer, has developed a winning solution that harnesses the power of Microsoft Teams and AI to propel an inclusive learning community that’s tailored to each individual member.</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Kellerman leveraged the Microsoft Teams infrastructure to incorporate an AI-enabled chat bot that recognized relationships between answers, questions, and concepts over time eventually was able to connect the students directly to the solutions and resources they needed. As the bot is continuously used, it’s knowledge base grew and it exponentially became more efficient and effective at supporting students. This allowed teacher assistants and tutors to optimize their time in serving large class sizes and providing student-centered learning at scale.</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9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endParaRPr kumimoji="0" lang="en-US" sz="9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sz="900"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 </a:t>
            </a:r>
            <a:r>
              <a:rPr kumimoji="0" lang="en-US" sz="9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Transition Sentence &lt;</a:t>
            </a:r>
            <a:r>
              <a:rPr kumimoji="0" lang="en-US" sz="900"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click</a:t>
            </a:r>
            <a:r>
              <a:rPr kumimoji="0" lang="en-US" sz="9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&gt;</a:t>
            </a:r>
            <a:endParaRPr kumimoji="0" lang="en-US" sz="900" b="1"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algn="l" defTabSz="932472" fontAlgn="base">
              <a:lnSpc>
                <a:spcPct val="90000"/>
              </a:lnSpc>
              <a:spcBef>
                <a:spcPct val="0"/>
              </a:spcBef>
              <a:spcAft>
                <a:spcPct val="0"/>
              </a:spcAft>
            </a:pPr>
            <a:endParaRPr lang="en-US" sz="900" dirty="0">
              <a:gradFill>
                <a:gsLst>
                  <a:gs pos="0">
                    <a:srgbClr val="FFFFFF"/>
                  </a:gs>
                  <a:gs pos="100000">
                    <a:srgbClr val="FFFFFF"/>
                  </a:gs>
                </a:gsLst>
                <a:lin ang="5400000" scaled="0"/>
              </a:gradFill>
              <a:ea typeface="Segoe UI" pitchFamily="34" charset="0"/>
              <a:cs typeface="Segoe UI" pitchFamily="34" charset="0"/>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5338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latinLnBrk="0" hangingPunct="1">
              <a:lnSpc>
                <a:spcPct val="90000"/>
              </a:lnSpc>
              <a:spcBef>
                <a:spcPts val="0"/>
              </a:spcBef>
              <a:spcAft>
                <a:spcPts val="0"/>
              </a:spcAft>
              <a:buFont typeface="Arial" panose="020B0604020202020204" pitchFamily="34" charset="0"/>
              <a:buNone/>
            </a:pPr>
            <a:r>
              <a:rPr lang="en-US" sz="1200" i="1" kern="1200">
                <a:solidFill>
                  <a:srgbClr val="353535"/>
                </a:solidFill>
                <a:effectLst/>
                <a:latin typeface="Segoe UI Light" panose="020B0502040204020203" pitchFamily="34" charset="0"/>
                <a:cs typeface="Segoe UI Light" panose="020B0502040204020203" pitchFamily="34" charset="0"/>
              </a:rPr>
              <a:t>if customer asks about security… </a:t>
            </a:r>
          </a:p>
          <a:p>
            <a:pPr marL="171450" marR="0" indent="-171450" algn="l" defTabSz="932742" rtl="0" eaLnBrk="1" latinLnBrk="0" hangingPunct="1">
              <a:lnSpc>
                <a:spcPct val="90000"/>
              </a:lnSpc>
              <a:spcBef>
                <a:spcPts val="0"/>
              </a:spcBef>
              <a:spcAft>
                <a:spcPts val="0"/>
              </a:spcAft>
              <a:buFont typeface="Arial" panose="020B0604020202020204" pitchFamily="34" charset="0"/>
              <a:buChar char="•"/>
            </a:pPr>
            <a:endParaRPr lang="en-US" sz="1200" kern="1200">
              <a:solidFill>
                <a:srgbClr val="353535"/>
              </a:solidFill>
              <a:effectLst/>
              <a:latin typeface="Segoe UI Light" panose="020B0502040204020203" pitchFamily="34" charset="0"/>
              <a:cs typeface="Segoe UI Light" panose="020B0502040204020203" pitchFamily="34" charset="0"/>
            </a:endParaRPr>
          </a:p>
          <a:p>
            <a:pPr marL="171450" marR="0" indent="-171450" algn="l" defTabSz="932742" rtl="0" eaLnBrk="1" latinLnBrk="0" hangingPunct="1">
              <a:lnSpc>
                <a:spcPct val="90000"/>
              </a:lnSpc>
              <a:spcBef>
                <a:spcPts val="0"/>
              </a:spcBef>
              <a:spcAft>
                <a:spcPts val="0"/>
              </a:spcAft>
              <a:buFont typeface="Arial" panose="020B0604020202020204" pitchFamily="34" charset="0"/>
              <a:buChar char="•"/>
            </a:pPr>
            <a:endParaRPr lang="en-US" sz="1200" kern="1200">
              <a:solidFill>
                <a:srgbClr val="353535"/>
              </a:solidFill>
              <a:effectLst/>
              <a:latin typeface="Segoe UI Light" panose="020B0502040204020203" pitchFamily="34" charset="0"/>
              <a:cs typeface="Segoe UI Light" panose="020B0502040204020203" pitchFamily="34" charset="0"/>
            </a:endParaRPr>
          </a:p>
          <a:p>
            <a:pPr marL="171450" marR="0" indent="-171450" algn="l" defTabSz="932742" rtl="0" eaLnBrk="1" latinLnBrk="0" hangingPunct="1">
              <a:lnSpc>
                <a:spcPct val="90000"/>
              </a:lnSpc>
              <a:spcBef>
                <a:spcPts val="0"/>
              </a:spcBef>
              <a:spcAft>
                <a:spcPts val="0"/>
              </a:spcAft>
              <a:buFont typeface="Arial" panose="020B0604020202020204" pitchFamily="34" charset="0"/>
              <a:buChar char="•"/>
            </a:pPr>
            <a:r>
              <a:rPr lang="en-US" sz="1200" kern="1200">
                <a:solidFill>
                  <a:srgbClr val="353535"/>
                </a:solidFill>
                <a:effectLst/>
                <a:latin typeface="Segoe UI Light" panose="020B0502040204020203" pitchFamily="34" charset="0"/>
                <a:cs typeface="Segoe UI Light" panose="020B0502040204020203" pitchFamily="34" charset="0"/>
              </a:rPr>
              <a:t>Microsoft has made large investments to promote better learning, such as:</a:t>
            </a:r>
          </a:p>
          <a:p>
            <a:pPr marL="388712" marR="0" lvl="1" indent="-171450" algn="l" defTabSz="932742" rtl="0" eaLnBrk="1" latinLnBrk="0" hangingPunct="1">
              <a:lnSpc>
                <a:spcPct val="90000"/>
              </a:lnSpc>
              <a:spcBef>
                <a:spcPts val="0"/>
              </a:spcBef>
              <a:spcAft>
                <a:spcPts val="0"/>
              </a:spcAft>
              <a:buFont typeface="Arial" panose="020B0604020202020204" pitchFamily="34" charset="0"/>
              <a:buChar char="•"/>
            </a:pPr>
            <a:r>
              <a:rPr lang="en-US" sz="1200" kern="1200">
                <a:solidFill>
                  <a:srgbClr val="353535"/>
                </a:solidFill>
                <a:effectLst/>
                <a:latin typeface="Segoe UI Light" panose="020B0502040204020203" pitchFamily="34" charset="0"/>
                <a:cs typeface="Segoe UI Light" panose="020B0502040204020203" pitchFamily="34" charset="0"/>
              </a:rPr>
              <a:t>Creating over </a:t>
            </a:r>
            <a:r>
              <a:rPr lang="en-US" sz="1200" b="1" kern="1200">
                <a:solidFill>
                  <a:srgbClr val="353535"/>
                </a:solidFill>
                <a:effectLst/>
                <a:latin typeface="Segoe UI Light" panose="020B0502040204020203" pitchFamily="34" charset="0"/>
                <a:cs typeface="Segoe UI Light" panose="020B0502040204020203" pitchFamily="34" charset="0"/>
              </a:rPr>
              <a:t>1,000 free learning paths </a:t>
            </a:r>
            <a:r>
              <a:rPr lang="en-US" sz="1200" kern="1200">
                <a:solidFill>
                  <a:srgbClr val="353535"/>
                </a:solidFill>
                <a:effectLst/>
                <a:latin typeface="Segoe UI Light" panose="020B0502040204020203" pitchFamily="34" charset="0"/>
                <a:cs typeface="Segoe UI Light" panose="020B0502040204020203" pitchFamily="34" charset="0"/>
              </a:rPr>
              <a:t>to teach technology skills to those who need it</a:t>
            </a:r>
            <a:r>
              <a:rPr lang="en-US" sz="1200" kern="1200" baseline="30000">
                <a:solidFill>
                  <a:srgbClr val="353535"/>
                </a:solidFill>
                <a:effectLst/>
                <a:latin typeface="Segoe UI Light" panose="020B0502040204020203" pitchFamily="34" charset="0"/>
                <a:cs typeface="Segoe UI Light" panose="020B0502040204020203" pitchFamily="34" charset="0"/>
              </a:rPr>
              <a:t>1</a:t>
            </a:r>
            <a:endParaRPr lang="en-US" sz="1200" kern="1200">
              <a:solidFill>
                <a:srgbClr val="353535"/>
              </a:solidFill>
              <a:effectLst/>
              <a:latin typeface="Segoe UI Light" panose="020B0502040204020203" pitchFamily="34" charset="0"/>
              <a:cs typeface="Segoe UI Light" panose="020B0502040204020203" pitchFamily="34" charset="0"/>
            </a:endParaRPr>
          </a:p>
          <a:p>
            <a:pPr marL="388712" marR="0" lvl="1" indent="-171450" algn="l" defTabSz="932742" rtl="0" eaLnBrk="1" latinLnBrk="0" hangingPunct="1">
              <a:lnSpc>
                <a:spcPct val="90000"/>
              </a:lnSpc>
              <a:spcBef>
                <a:spcPts val="0"/>
              </a:spcBef>
              <a:spcAft>
                <a:spcPts val="0"/>
              </a:spcAft>
              <a:buFont typeface="Arial" panose="020B0604020202020204" pitchFamily="34" charset="0"/>
              <a:buChar char="•"/>
            </a:pPr>
            <a:r>
              <a:rPr lang="en-US" sz="1200" kern="1200">
                <a:solidFill>
                  <a:srgbClr val="353535"/>
                </a:solidFill>
                <a:effectLst/>
                <a:latin typeface="Segoe UI Light" panose="020B0502040204020203" pitchFamily="34" charset="0"/>
                <a:cs typeface="Segoe UI Light" panose="020B0502040204020203" pitchFamily="34" charset="0"/>
              </a:rPr>
              <a:t>Hiring over </a:t>
            </a:r>
            <a:r>
              <a:rPr lang="en-US" sz="1200" b="1" kern="1200">
                <a:solidFill>
                  <a:srgbClr val="353535"/>
                </a:solidFill>
                <a:effectLst/>
                <a:latin typeface="Segoe UI Light" panose="020B0502040204020203" pitchFamily="34" charset="0"/>
                <a:cs typeface="Segoe UI Light" panose="020B0502040204020203" pitchFamily="34" charset="0"/>
              </a:rPr>
              <a:t>400 engineers to focus on building cutting edge, education-specific technologies </a:t>
            </a:r>
          </a:p>
          <a:p>
            <a:pPr marL="388712" marR="0" lvl="1" indent="-171450" algn="l" defTabSz="932742" rtl="0" eaLnBrk="1" latinLnBrk="0" hangingPunct="1">
              <a:lnSpc>
                <a:spcPct val="90000"/>
              </a:lnSpc>
              <a:spcBef>
                <a:spcPts val="0"/>
              </a:spcBef>
              <a:spcAft>
                <a:spcPts val="0"/>
              </a:spcAft>
              <a:buFont typeface="Arial" panose="020B0604020202020204" pitchFamily="34" charset="0"/>
              <a:buChar char="•"/>
            </a:pPr>
            <a:r>
              <a:rPr lang="en-US" sz="1200" b="1" kern="1200">
                <a:solidFill>
                  <a:srgbClr val="353535"/>
                </a:solidFill>
                <a:effectLst/>
                <a:latin typeface="Segoe UI Light" panose="020B0502040204020203" pitchFamily="34" charset="0"/>
                <a:cs typeface="Segoe UI Light" panose="020B0502040204020203" pitchFamily="34" charset="0"/>
              </a:rPr>
              <a:t>Donating over $1.2B </a:t>
            </a:r>
            <a:r>
              <a:rPr lang="en-US" sz="1200" kern="1200">
                <a:solidFill>
                  <a:srgbClr val="353535"/>
                </a:solidFill>
                <a:effectLst/>
                <a:latin typeface="Segoe UI Light" panose="020B0502040204020203" pitchFamily="34" charset="0"/>
                <a:cs typeface="Segoe UI Light" panose="020B0502040204020203" pitchFamily="34" charset="0"/>
              </a:rPr>
              <a:t>in software and services </a:t>
            </a:r>
            <a:r>
              <a:rPr lang="en-US" sz="1200" b="1" kern="1200">
                <a:solidFill>
                  <a:srgbClr val="353535"/>
                </a:solidFill>
                <a:effectLst/>
                <a:latin typeface="Segoe UI Light" panose="020B0502040204020203" pitchFamily="34" charset="0"/>
                <a:cs typeface="Segoe UI Light" panose="020B0502040204020203" pitchFamily="34" charset="0"/>
              </a:rPr>
              <a:t>to over 90,000 nonprofits</a:t>
            </a:r>
            <a:r>
              <a:rPr lang="en-US" sz="1200" b="1" kern="1200" baseline="30000">
                <a:solidFill>
                  <a:srgbClr val="353535"/>
                </a:solidFill>
                <a:effectLst/>
                <a:latin typeface="Segoe UI Light" panose="020B0502040204020203" pitchFamily="34" charset="0"/>
                <a:cs typeface="Segoe UI Light" panose="020B0502040204020203" pitchFamily="34" charset="0"/>
              </a:rPr>
              <a:t>2</a:t>
            </a:r>
            <a:endParaRPr lang="en-US" sz="1200" b="1" kern="1200">
              <a:solidFill>
                <a:srgbClr val="353535"/>
              </a:solidFill>
              <a:effectLst/>
              <a:latin typeface="Segoe UI Light" panose="020B0502040204020203" pitchFamily="34" charset="0"/>
              <a:cs typeface="Segoe UI Light" panose="020B0502040204020203" pitchFamily="34" charset="0"/>
            </a:endParaRPr>
          </a:p>
          <a:p>
            <a:pPr marL="388712" marR="0" lvl="1" indent="-171450" algn="l" defTabSz="932742" rtl="0" eaLnBrk="1" latinLnBrk="0" hangingPunct="1">
              <a:lnSpc>
                <a:spcPct val="90000"/>
              </a:lnSpc>
              <a:spcBef>
                <a:spcPts val="0"/>
              </a:spcBef>
              <a:spcAft>
                <a:spcPts val="0"/>
              </a:spcAft>
              <a:buFont typeface="Arial" panose="020B0604020202020204" pitchFamily="34" charset="0"/>
              <a:buChar char="•"/>
            </a:pPr>
            <a:r>
              <a:rPr lang="en-US" sz="1200" kern="1200">
                <a:solidFill>
                  <a:srgbClr val="353535"/>
                </a:solidFill>
                <a:effectLst/>
                <a:latin typeface="Segoe UI Light" panose="020B0502040204020203" pitchFamily="34" charset="0"/>
                <a:cs typeface="Segoe UI Light" panose="020B0502040204020203" pitchFamily="34" charset="0"/>
              </a:rPr>
              <a:t>Providing Microsoft Education products to </a:t>
            </a:r>
            <a:r>
              <a:rPr lang="en-US" sz="1200" b="1" kern="1200">
                <a:solidFill>
                  <a:srgbClr val="353535"/>
                </a:solidFill>
                <a:effectLst/>
                <a:latin typeface="Segoe UI Light" panose="020B0502040204020203" pitchFamily="34" charset="0"/>
                <a:cs typeface="Segoe UI Light" panose="020B0502040204020203" pitchFamily="34" charset="0"/>
              </a:rPr>
              <a:t>over 150M students, teachers, and faculty</a:t>
            </a:r>
            <a:r>
              <a:rPr lang="en-US" sz="1800" b="0" i="0" kern="1200" baseline="30000">
                <a:solidFill>
                  <a:schemeClr val="tx1"/>
                </a:solidFill>
                <a:effectLst/>
                <a:latin typeface="Segoe UI"/>
                <a:ea typeface="+mn-ea"/>
                <a:cs typeface="Segoe UI"/>
              </a:rPr>
              <a:t>3</a:t>
            </a:r>
          </a:p>
          <a:p>
            <a:pPr marL="388712" marR="0" lvl="1" indent="-171450" algn="l" defTabSz="932742" rtl="0" eaLnBrk="1" latinLnBrk="0" hangingPunct="1">
              <a:lnSpc>
                <a:spcPct val="90000"/>
              </a:lnSpc>
              <a:spcBef>
                <a:spcPts val="0"/>
              </a:spcBef>
              <a:spcAft>
                <a:spcPts val="0"/>
              </a:spcAft>
              <a:buFont typeface="Arial" panose="020B0604020202020204" pitchFamily="34" charset="0"/>
              <a:buChar char="•"/>
            </a:pPr>
            <a:r>
              <a:rPr lang="en-US" sz="1200" kern="1200">
                <a:solidFill>
                  <a:srgbClr val="353535"/>
                </a:solidFill>
                <a:effectLst/>
                <a:latin typeface="Segoe UI Light" panose="020B0502040204020203" pitchFamily="34" charset="0"/>
                <a:cs typeface="Segoe UI Light" panose="020B0502040204020203" pitchFamily="34" charset="0"/>
              </a:rPr>
              <a:t>And </a:t>
            </a:r>
            <a:r>
              <a:rPr lang="en-US" sz="1200" b="1" kern="1200">
                <a:solidFill>
                  <a:srgbClr val="353535"/>
                </a:solidFill>
                <a:effectLst/>
                <a:latin typeface="Segoe UI Light" panose="020B0502040204020203" pitchFamily="34" charset="0"/>
                <a:cs typeface="Segoe UI Light" panose="020B0502040204020203" pitchFamily="34" charset="0"/>
              </a:rPr>
              <a:t>reaching over 13M </a:t>
            </a:r>
            <a:r>
              <a:rPr lang="en-US" sz="1200" kern="1200">
                <a:solidFill>
                  <a:srgbClr val="353535"/>
                </a:solidFill>
                <a:effectLst/>
                <a:latin typeface="Segoe UI Light" panose="020B0502040204020203" pitchFamily="34" charset="0"/>
                <a:cs typeface="Segoe UI Light" panose="020B0502040204020203" pitchFamily="34" charset="0"/>
              </a:rPr>
              <a:t>of learners around the globe in the first three months of our global skills initiative</a:t>
            </a:r>
            <a:r>
              <a:rPr lang="en-US" sz="1800" b="0" i="0" kern="1200" baseline="30000">
                <a:solidFill>
                  <a:schemeClr val="tx1"/>
                </a:solidFill>
                <a:effectLst/>
                <a:latin typeface="Segoe UI"/>
                <a:ea typeface="+mn-ea"/>
                <a:cs typeface="Segoe UI"/>
              </a:rPr>
              <a:t>4</a:t>
            </a:r>
          </a:p>
          <a:p>
            <a:pPr marL="171450" marR="0" lvl="0" indent="-171450" algn="l" defTabSz="932742" rtl="0" eaLnBrk="1" latinLnBrk="0" hangingPunct="1">
              <a:lnSpc>
                <a:spcPct val="90000"/>
              </a:lnSpc>
              <a:spcBef>
                <a:spcPts val="0"/>
              </a:spcBef>
              <a:spcAft>
                <a:spcPts val="0"/>
              </a:spcAft>
              <a:buFont typeface="Arial" panose="020B0604020202020204" pitchFamily="34" charset="0"/>
              <a:buChar char="•"/>
            </a:pPr>
            <a:r>
              <a:rPr lang="en-US" sz="1200" b="1" kern="1200">
                <a:solidFill>
                  <a:srgbClr val="353535"/>
                </a:solidFill>
                <a:effectLst/>
                <a:latin typeface="Segoe UI Light" panose="020B0502040204020203" pitchFamily="34" charset="0"/>
                <a:cs typeface="Segoe UI Light" panose="020B0502040204020203" pitchFamily="34" charset="0"/>
              </a:rPr>
              <a:t>Transition: </a:t>
            </a:r>
            <a:r>
              <a:rPr lang="en-US" sz="1200" kern="1200">
                <a:solidFill>
                  <a:srgbClr val="353535"/>
                </a:solidFill>
                <a:effectLst/>
                <a:latin typeface="Segoe UI Light" panose="020B0502040204020203" pitchFamily="34" charset="0"/>
                <a:cs typeface="Segoe UI Light" panose="020B0502040204020203" pitchFamily="34" charset="0"/>
              </a:rPr>
              <a:t>Microsoft’s mission in education is to empower every student on the planet to achieve more, including yours. So how can you get started?</a:t>
            </a:r>
          </a:p>
          <a:p>
            <a:pPr marL="0" marR="0" lvl="0" indent="0" algn="l" defTabSz="932742" rtl="0" eaLnBrk="1" latinLnBrk="0" hangingPunct="1">
              <a:lnSpc>
                <a:spcPct val="90000"/>
              </a:lnSpc>
              <a:spcBef>
                <a:spcPts val="0"/>
              </a:spcBef>
              <a:spcAft>
                <a:spcPts val="0"/>
              </a:spcAft>
              <a:buFont typeface="Arial" panose="020B0604020202020204" pitchFamily="34" charset="0"/>
              <a:buNone/>
            </a:pPr>
            <a:endParaRPr lang="en-US" sz="1200" b="1" kern="1200">
              <a:solidFill>
                <a:srgbClr val="353535"/>
              </a:solidFill>
              <a:effectLst/>
              <a:latin typeface="Segoe UI Light" panose="020B0502040204020203" pitchFamily="34" charset="0"/>
              <a:cs typeface="Segoe UI Light" panose="020B0502040204020203" pitchFamily="34" charset="0"/>
            </a:endParaRPr>
          </a:p>
          <a:p>
            <a:pPr marL="0" marR="0" lvl="0" indent="0" algn="l" defTabSz="932742" rtl="0" eaLnBrk="1" latinLnBrk="0" hangingPunct="1">
              <a:lnSpc>
                <a:spcPct val="90000"/>
              </a:lnSpc>
              <a:spcBef>
                <a:spcPts val="0"/>
              </a:spcBef>
              <a:spcAft>
                <a:spcPts val="0"/>
              </a:spcAft>
              <a:buFont typeface="Arial" panose="020B0604020202020204" pitchFamily="34" charset="0"/>
              <a:buNone/>
            </a:pPr>
            <a:r>
              <a:rPr lang="en-US" sz="1200" b="1" kern="1200">
                <a:solidFill>
                  <a:srgbClr val="353535"/>
                </a:solidFill>
                <a:effectLst/>
                <a:latin typeface="Segoe UI Light" panose="020B0502040204020203" pitchFamily="34" charset="0"/>
                <a:cs typeface="Segoe UI Light" panose="020B0502040204020203" pitchFamily="34" charset="0"/>
              </a:rPr>
              <a:t>&lt;click&gt;</a:t>
            </a:r>
          </a:p>
          <a:p>
            <a:pPr marL="0" marR="0" lvl="0" indent="0" algn="l" defTabSz="932742" rtl="0" eaLnBrk="1" latinLnBrk="0" hangingPunct="1">
              <a:lnSpc>
                <a:spcPct val="90000"/>
              </a:lnSpc>
              <a:spcBef>
                <a:spcPts val="0"/>
              </a:spcBef>
              <a:spcAft>
                <a:spcPts val="0"/>
              </a:spcAft>
              <a:buFont typeface="Arial" panose="020B0604020202020204" pitchFamily="34" charset="0"/>
              <a:buNone/>
            </a:pPr>
            <a:endParaRPr lang="en-US" sz="1200" b="1" kern="1200">
              <a:solidFill>
                <a:srgbClr val="353535"/>
              </a:solidFill>
              <a:effectLst/>
              <a:latin typeface="Segoe UI Light" panose="020B0502040204020203" pitchFamily="34" charset="0"/>
              <a:cs typeface="Segoe UI Light" panose="020B0502040204020203" pitchFamily="34" charset="0"/>
            </a:endParaRPr>
          </a:p>
          <a:p>
            <a:pPr marL="0" marR="0" lvl="0" indent="0" algn="l" defTabSz="932742" rtl="0" eaLnBrk="1" latinLnBrk="0" hangingPunct="1">
              <a:lnSpc>
                <a:spcPct val="90000"/>
              </a:lnSpc>
              <a:spcBef>
                <a:spcPts val="0"/>
              </a:spcBef>
              <a:spcAft>
                <a:spcPts val="0"/>
              </a:spcAft>
              <a:buFont typeface="Arial" panose="020B0604020202020204" pitchFamily="34" charset="0"/>
              <a:buNone/>
            </a:pPr>
            <a:r>
              <a:rPr lang="en-US" sz="1200" b="1" kern="1200">
                <a:solidFill>
                  <a:srgbClr val="353535"/>
                </a:solidFill>
                <a:effectLst/>
                <a:latin typeface="Segoe UI Light" panose="020B0502040204020203" pitchFamily="34" charset="0"/>
                <a:cs typeface="Segoe UI Light" panose="020B0502040204020203" pitchFamily="34" charset="0"/>
              </a:rPr>
              <a:t>References</a:t>
            </a:r>
          </a:p>
          <a:p>
            <a:pPr marL="228600" marR="0" lvl="0" indent="-228600" algn="l" defTabSz="932742" rtl="0" eaLnBrk="1" latinLnBrk="0" hangingPunct="1">
              <a:lnSpc>
                <a:spcPct val="90000"/>
              </a:lnSpc>
              <a:spcBef>
                <a:spcPts val="0"/>
              </a:spcBef>
              <a:spcAft>
                <a:spcPts val="0"/>
              </a:spcAft>
              <a:buFont typeface="+mj-lt"/>
              <a:buAutoNum type="arabicPeriod"/>
            </a:pPr>
            <a:r>
              <a:rPr lang="en-US" sz="1200" b="0" kern="1200">
                <a:solidFill>
                  <a:srgbClr val="353535"/>
                </a:solidFill>
                <a:effectLst/>
                <a:latin typeface="Segoe UI Light" panose="020B0502040204020203" pitchFamily="34" charset="0"/>
                <a:cs typeface="Segoe UI Light" panose="020B0502040204020203" pitchFamily="34" charset="0"/>
              </a:rPr>
              <a:t>https://blogs.microsoft.com/blog/2020/07/01/skilling-for-the-future-new-investments-in-microsoft-learn/</a:t>
            </a:r>
          </a:p>
          <a:p>
            <a:pPr marL="228600" marR="0" lvl="0" indent="-228600" algn="l" defTabSz="932742" rtl="0" eaLnBrk="1" latinLnBrk="0" hangingPunct="1">
              <a:lnSpc>
                <a:spcPct val="90000"/>
              </a:lnSpc>
              <a:spcBef>
                <a:spcPts val="0"/>
              </a:spcBef>
              <a:spcAft>
                <a:spcPts val="0"/>
              </a:spcAft>
              <a:buFont typeface="+mj-lt"/>
              <a:buAutoNum type="arabicPeriod"/>
            </a:pPr>
            <a:r>
              <a:rPr lang="en-US" sz="1200" b="0" kern="1200">
                <a:solidFill>
                  <a:srgbClr val="353535"/>
                </a:solidFill>
                <a:effectLst/>
                <a:latin typeface="Segoe UI Light" panose="020B0502040204020203" pitchFamily="34" charset="0"/>
                <a:cs typeface="Segoe UI Light" panose="020B0502040204020203" pitchFamily="34" charset="0"/>
              </a:rPr>
              <a:t>https://news.microsoft.com/bythenumbers/en/give</a:t>
            </a:r>
          </a:p>
          <a:p>
            <a:pPr marL="228600" marR="0" lvl="0" indent="-228600" algn="l" defTabSz="932742" rtl="0" eaLnBrk="1" latinLnBrk="0" hangingPunct="1">
              <a:lnSpc>
                <a:spcPct val="90000"/>
              </a:lnSpc>
              <a:spcBef>
                <a:spcPts val="0"/>
              </a:spcBef>
              <a:spcAft>
                <a:spcPts val="0"/>
              </a:spcAft>
              <a:buFont typeface="+mj-lt"/>
              <a:buAutoNum type="arabicPeriod"/>
            </a:pPr>
            <a:r>
              <a:rPr lang="en-US" sz="1200" b="0" kern="1200">
                <a:solidFill>
                  <a:srgbClr val="353535"/>
                </a:solidFill>
                <a:effectLst/>
                <a:latin typeface="Segoe UI Light" panose="020B0502040204020203" pitchFamily="34" charset="0"/>
                <a:cs typeface="Segoe UI Light" panose="020B0502040204020203" pitchFamily="34" charset="0"/>
              </a:rPr>
              <a:t>https://news.microsoft.com/apac/2020/06/16/microsoft-launches-new-teams-features-to-support-the-future-of-global-education/</a:t>
            </a:r>
          </a:p>
          <a:p>
            <a:pPr marL="228600" marR="0" lvl="0" indent="-228600" algn="l" defTabSz="932742" rtl="0" eaLnBrk="1" latinLnBrk="0" hangingPunct="1">
              <a:lnSpc>
                <a:spcPct val="90000"/>
              </a:lnSpc>
              <a:spcBef>
                <a:spcPts val="0"/>
              </a:spcBef>
              <a:spcAft>
                <a:spcPts val="0"/>
              </a:spcAft>
              <a:buFont typeface="+mj-lt"/>
              <a:buAutoNum type="arabicPeriod"/>
            </a:pPr>
            <a:r>
              <a:rPr lang="en-US" sz="1200" b="0" kern="1200">
                <a:solidFill>
                  <a:srgbClr val="353535"/>
                </a:solidFill>
                <a:effectLst/>
                <a:latin typeface="Segoe UI Light" panose="020B0502040204020203" pitchFamily="34" charset="0"/>
                <a:cs typeface="Segoe UI Light" panose="020B0502040204020203" pitchFamily="34" charset="0"/>
              </a:rPr>
              <a:t>https://www.microsoft.com/en-us/corporate-responsibility</a:t>
            </a:r>
          </a:p>
          <a:p>
            <a:pPr marL="228600" marR="0" lvl="0" indent="-228600" algn="l" defTabSz="932742" rtl="0" eaLnBrk="1" latinLnBrk="0" hangingPunct="1">
              <a:lnSpc>
                <a:spcPct val="90000"/>
              </a:lnSpc>
              <a:spcBef>
                <a:spcPts val="0"/>
              </a:spcBef>
              <a:spcAft>
                <a:spcPts val="0"/>
              </a:spcAft>
              <a:buFont typeface="+mj-lt"/>
              <a:buAutoNum type="arabicPeriod"/>
            </a:pPr>
            <a:endParaRPr lang="en-US" sz="1200" b="0" kern="1200">
              <a:solidFill>
                <a:srgbClr val="353535"/>
              </a:solidFill>
              <a:effectLst/>
              <a:latin typeface="Segoe UI Light" panose="020B0502040204020203" pitchFamily="34" charset="0"/>
              <a:cs typeface="Segoe UI Light" panose="020B0502040204020203" pitchFamily="34" charset="0"/>
            </a:endParaRPr>
          </a:p>
          <a:p>
            <a:pPr marL="217262" marR="0" lvl="1" indent="0" algn="l" defTabSz="932742" rtl="0" eaLnBrk="1" latinLnBrk="0" hangingPunct="1">
              <a:lnSpc>
                <a:spcPct val="90000"/>
              </a:lnSpc>
              <a:spcBef>
                <a:spcPts val="0"/>
              </a:spcBef>
              <a:spcAft>
                <a:spcPts val="0"/>
              </a:spcAft>
              <a:buFont typeface="Arial" panose="020B0604020202020204" pitchFamily="34" charset="0"/>
              <a:buNone/>
            </a:pPr>
            <a:endParaRPr lang="en-US" sz="1200" kern="1200">
              <a:solidFill>
                <a:srgbClr val="353535"/>
              </a:solidFill>
              <a:effectLst/>
              <a:latin typeface="Segoe UI Light" panose="020B0502040204020203" pitchFamily="34" charset="0"/>
              <a:cs typeface="Segoe UI Light" panose="020B0502040204020203" pitchFamily="34" charset="0"/>
            </a:endParaRPr>
          </a:p>
          <a:p>
            <a:pPr marL="217262" marR="0" lvl="1" indent="0" algn="l" defTabSz="932742" rtl="0" eaLnBrk="1" latinLnBrk="0" hangingPunct="1">
              <a:lnSpc>
                <a:spcPct val="90000"/>
              </a:lnSpc>
              <a:spcBef>
                <a:spcPts val="0"/>
              </a:spcBef>
              <a:spcAft>
                <a:spcPts val="0"/>
              </a:spcAft>
              <a:buFont typeface="Arial" panose="020B0604020202020204" pitchFamily="34" charset="0"/>
              <a:buNone/>
            </a:pPr>
            <a:endParaRPr lang="en-US" sz="1200" kern="1200">
              <a:solidFill>
                <a:srgbClr val="353535"/>
              </a:solidFill>
              <a:effectLst/>
              <a:latin typeface="Segoe UI Light" panose="020B0502040204020203" pitchFamily="34" charset="0"/>
              <a:cs typeface="Segoe UI Light" panose="020B0502040204020203" pitchFamily="34" charset="0"/>
            </a:endParaRPr>
          </a:p>
          <a:p>
            <a:pPr marL="171450" marR="0" indent="-171450" algn="l" defTabSz="932742" rtl="0" eaLnBrk="1" latinLnBrk="0" hangingPunct="1">
              <a:lnSpc>
                <a:spcPct val="90000"/>
              </a:lnSpc>
              <a:spcBef>
                <a:spcPts val="0"/>
              </a:spcBef>
              <a:spcAft>
                <a:spcPts val="0"/>
              </a:spcAft>
              <a:buFont typeface="Arial" panose="020B0604020202020204" pitchFamily="34" charset="0"/>
              <a:buChar char="•"/>
            </a:pPr>
            <a:endParaRPr lang="en-US" sz="1200" kern="1200">
              <a:solidFill>
                <a:srgbClr val="353535"/>
              </a:solidFill>
              <a:effectLst/>
              <a:latin typeface="Segoe UI Light" panose="020B0502040204020203" pitchFamily="34" charset="0"/>
              <a:cs typeface="Segoe UI Light"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844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Seller Guidance: </a:t>
            </a:r>
            <a:r>
              <a:rPr lang="en-US" i="1"/>
              <a:t>you cannot change this slide at all. We will get in trouble if you do. I know you want to put a red box around our position, but don’t do it.*</a:t>
            </a:r>
          </a:p>
          <a:p>
            <a:endParaRPr lang="en-US"/>
          </a:p>
          <a:p>
            <a:r>
              <a:rPr lang="en-US"/>
              <a:t>Gartner has recognized Microsoft and the Power BI product as a Magic Quadrant leader in Analytics and BI Platforms</a:t>
            </a:r>
          </a:p>
          <a:p>
            <a:endParaRPr lang="en-US"/>
          </a:p>
          <a:p>
            <a:r>
              <a:rPr lang="en-US" b="1"/>
              <a:t>&lt;click&gt;</a:t>
            </a:r>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rPr>
              <a:pPr marL="0" marR="0" lvl="0" indent="0" algn="r" defTabSz="95046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endParaRPr>
          </a:p>
        </p:txBody>
      </p:sp>
    </p:spTree>
    <p:extLst>
      <p:ext uri="{BB962C8B-B14F-4D97-AF65-F5344CB8AC3E}">
        <p14:creationId xmlns:p14="http://schemas.microsoft.com/office/powerpoint/2010/main" val="89767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Seller Guidance: </a:t>
            </a:r>
            <a:r>
              <a:rPr lang="en-US" i="1"/>
              <a:t>you cannot change this slide at all. We will get in trouble if you do. I know you want to put a red box around our position, but don’t do it.*</a:t>
            </a:r>
          </a:p>
          <a:p>
            <a:endParaRPr lang="en-US"/>
          </a:p>
          <a:p>
            <a:r>
              <a:rPr lang="en-US"/>
              <a:t>And for the second year in a row, Microsoft was named a leader in Enterprise Low-Code Application Platforms. You can find Microsoft’s dot in the upper right quadrant.</a:t>
            </a:r>
          </a:p>
          <a:p>
            <a:endParaRPr lang="en-US"/>
          </a:p>
          <a:p>
            <a:r>
              <a:rPr lang="en-US" b="1"/>
              <a:t>&lt;click&gt;</a:t>
            </a:r>
          </a:p>
          <a:p>
            <a:endParaRPr lang="en-US"/>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rPr>
              <a:pPr marL="0" marR="0" lvl="0" indent="0" algn="r" defTabSz="95046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endParaRPr>
          </a:p>
        </p:txBody>
      </p:sp>
    </p:spTree>
    <p:extLst>
      <p:ext uri="{BB962C8B-B14F-4D97-AF65-F5344CB8AC3E}">
        <p14:creationId xmlns:p14="http://schemas.microsoft.com/office/powerpoint/2010/main" val="89767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Seller Guidance: </a:t>
            </a:r>
            <a:r>
              <a:rPr lang="en-US" i="1"/>
              <a:t>you cannot change this slide at all. We will get in trouble if you do. I know you want to put a red box around our position, but don’t do it.*</a:t>
            </a:r>
          </a:p>
          <a:p>
            <a:endParaRPr lang="en-US"/>
          </a:p>
          <a:p>
            <a:r>
              <a:rPr lang="en-US"/>
              <a:t>Similar to Gartner, Microsoft was positioned as a leader in the Forrester Wave for </a:t>
            </a:r>
            <a:r>
              <a:rPr lang="en-US" sz="1200"/>
              <a:t>Enterprise BI Platforms (Vendor-Managed), in the last published report from Q3 2019</a:t>
            </a:r>
          </a:p>
          <a:p>
            <a:endParaRPr lang="en-US"/>
          </a:p>
          <a:p>
            <a:r>
              <a:rPr lang="en-US" b="1"/>
              <a:t>&lt;click&gt;</a:t>
            </a:r>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rPr>
              <a:pPr marL="0" marR="0" lvl="0" indent="0" algn="r" defTabSz="95046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endParaRPr>
          </a:p>
        </p:txBody>
      </p:sp>
    </p:spTree>
    <p:extLst>
      <p:ext uri="{BB962C8B-B14F-4D97-AF65-F5344CB8AC3E}">
        <p14:creationId xmlns:p14="http://schemas.microsoft.com/office/powerpoint/2010/main" val="411838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0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Seller Guidance: </a:t>
            </a:r>
            <a:r>
              <a:rPr lang="en-US" i="1"/>
              <a:t>you cannot change this slide at all. We will get in trouble if you do. I know you want to put a red box around our position, but don’t do it.*</a:t>
            </a:r>
          </a:p>
          <a:p>
            <a:endParaRPr lang="en-US"/>
          </a:p>
          <a:p>
            <a:r>
              <a:rPr lang="en-US"/>
              <a:t>And Forrester also positioned Microsoft was as a leader in the Forrester Wave in </a:t>
            </a:r>
            <a:r>
              <a:rPr lang="en-US" sz="1200"/>
              <a:t>Low-Code Development Platforms for AD&amp;D Professionals, in Q1 of 2019</a:t>
            </a:r>
          </a:p>
          <a:p>
            <a:endParaRPr lang="en-US" sz="1200" b="1"/>
          </a:p>
          <a:p>
            <a:r>
              <a:rPr lang="en-US" b="1"/>
              <a:t>&lt;click&gt;</a:t>
            </a:r>
          </a:p>
        </p:txBody>
      </p:sp>
      <p:sp>
        <p:nvSpPr>
          <p:cNvPr id="4" name="Header Placeholder 3"/>
          <p:cNvSpPr>
            <a:spLocks noGrp="1"/>
          </p:cNvSpPr>
          <p:nvPr>
            <p:ph type="hdr" sz="quarter" idx="10"/>
          </p:nvPr>
        </p:nvSpPr>
        <p:spPr/>
        <p:txBody>
          <a:bodyPr/>
          <a:lstStyle/>
          <a:p>
            <a:pPr marL="0" marR="0" lvl="0" indent="0" algn="l" defTabSz="9504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Data Insights Summit</a:t>
            </a: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50464"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046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rPr>
              <a:pPr marL="0" marR="0" lvl="0" indent="0" algn="r" defTabSz="95046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itchFamily="34" charset="0"/>
            </a:endParaRPr>
          </a:p>
        </p:txBody>
      </p:sp>
    </p:spTree>
    <p:extLst>
      <p:ext uri="{BB962C8B-B14F-4D97-AF65-F5344CB8AC3E}">
        <p14:creationId xmlns:p14="http://schemas.microsoft.com/office/powerpoint/2010/main" val="3654498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DF796C4-59AC-49C8-9AC8-CB17BFE2E00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0">
                <a:solidFill>
                  <a:srgbClr val="505050"/>
                </a:solidFill>
                <a:latin typeface="Segoe UI Semibold" panose="020B0702040204020203" pitchFamily="34" charset="0"/>
                <a:ea typeface="Segoe UI" pitchFamily="34" charset="0"/>
                <a:cs typeface="Segoe UI Semibold" panose="020B0702040204020203" pitchFamily="34" charset="0"/>
              </a:rPr>
              <a:t>Now, if you’re ready to get started and learn more, there's a few next steps you can take.</a:t>
            </a: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0">
              <a:solidFill>
                <a:srgbClr val="505050"/>
              </a:solidFill>
              <a:latin typeface="Segoe UI Semibold" panose="020B0702040204020203" pitchFamily="34" charset="0"/>
              <a:ea typeface="Segoe UI" pitchFamily="34" charset="0"/>
              <a:cs typeface="Segoe UI Semibold" panose="020B0702040204020203" pitchFamily="34" charset="0"/>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0">
              <a:solidFill>
                <a:srgbClr val="505050"/>
              </a:solidFill>
              <a:latin typeface="Segoe UI Semibold" panose="020B0702040204020203" pitchFamily="34" charset="0"/>
              <a:ea typeface="Segoe UI" pitchFamily="34" charset="0"/>
              <a:cs typeface="Segoe UI Semibold" panose="020B0702040204020203" pitchFamily="34" charset="0"/>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0">
                <a:solidFill>
                  <a:srgbClr val="505050"/>
                </a:solidFill>
                <a:latin typeface="Segoe UI Semibold" panose="020B0702040204020203" pitchFamily="34" charset="0"/>
                <a:ea typeface="Segoe UI" pitchFamily="34" charset="0"/>
                <a:cs typeface="Segoe UI Semibold" panose="020B0702040204020203" pitchFamily="34" charset="0"/>
              </a:rPr>
              <a:t>If you’re ready schedule a security deep dive, just go to aka.ms/</a:t>
            </a:r>
            <a:r>
              <a:rPr lang="en-US" sz="900" b="0" err="1">
                <a:solidFill>
                  <a:srgbClr val="505050"/>
                </a:solidFill>
                <a:latin typeface="Segoe UI Semibold" panose="020B0702040204020203" pitchFamily="34" charset="0"/>
                <a:ea typeface="Segoe UI" pitchFamily="34" charset="0"/>
                <a:cs typeface="Segoe UI Semibold" panose="020B0702040204020203" pitchFamily="34" charset="0"/>
              </a:rPr>
              <a:t>EngageSSC</a:t>
            </a:r>
            <a:r>
              <a:rPr lang="en-US" sz="900" b="0">
                <a:solidFill>
                  <a:srgbClr val="505050"/>
                </a:solidFill>
                <a:latin typeface="Segoe UI Semibold" panose="020B0702040204020203" pitchFamily="34" charset="0"/>
                <a:ea typeface="Segoe UI" pitchFamily="34" charset="0"/>
                <a:cs typeface="Segoe UI Semibold" panose="020B0702040204020203" pitchFamily="34" charset="0"/>
              </a:rPr>
              <a:t> and fill out the contact form!</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0">
                <a:solidFill>
                  <a:srgbClr val="505050"/>
                </a:solidFill>
                <a:latin typeface="Segoe UI Semibold" panose="020B0702040204020203" pitchFamily="34" charset="0"/>
                <a:cs typeface="Segoe UI Semibold" panose="020B0702040204020203" pitchFamily="34" charset="0"/>
              </a:rPr>
              <a:t>You can try out Microsoft Threat Detection and Azure Sentinel, free for a month, and get firsthand experience in how they help protect your university</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0">
                <a:solidFill>
                  <a:srgbClr val="505050"/>
                </a:solidFill>
                <a:latin typeface="Segoe UI Semibold" panose="020B0702040204020203" pitchFamily="34" charset="0"/>
                <a:cs typeface="Segoe UI Semibold" panose="020B0702040204020203" pitchFamily="34" charset="0"/>
              </a:rPr>
              <a:t>If you’re looking to work with Microsoft 365, engage FastTrack to a</a:t>
            </a:r>
            <a:r>
              <a:rPr lang="en-US" sz="900">
                <a:solidFill>
                  <a:schemeClr val="tx1"/>
                </a:solidFill>
                <a:cs typeface="Segoe UI Semibold" panose="020B0702040204020203" pitchFamily="34" charset="0"/>
              </a:rPr>
              <a:t>ccelerate deployment, migration, and adoption of the solution</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0">
                <a:solidFill>
                  <a:schemeClr val="tx1"/>
                </a:solidFill>
                <a:cs typeface="Segoe UI Semibold" panose="020B0702040204020203" pitchFamily="34" charset="0"/>
              </a:rPr>
              <a:t>The Microsoft Security Intelligence site provides information that can help you learn about the threats out in the world today</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0">
                <a:solidFill>
                  <a:schemeClr val="tx1"/>
                </a:solidFill>
                <a:cs typeface="Segoe UI Semibold" panose="020B0702040204020203" pitchFamily="34" charset="0"/>
              </a:rPr>
              <a:t>And you can learn more about our partners by visiting their sites.</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sz="900" b="0">
              <a:solidFill>
                <a:schemeClr val="tx1"/>
              </a:solidFill>
              <a:cs typeface="Segoe UI Semibold" panose="020B0702040204020203" pitchFamily="34" charset="0"/>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1">
                <a:solidFill>
                  <a:schemeClr val="tx1"/>
                </a:solidFill>
                <a:cs typeface="Segoe UI Semibold" panose="020B0702040204020203" pitchFamily="34" charset="0"/>
              </a:rPr>
              <a:t>T: </a:t>
            </a:r>
            <a:r>
              <a:rPr lang="en-US" sz="900" b="0">
                <a:solidFill>
                  <a:schemeClr val="tx1"/>
                </a:solidFill>
                <a:cs typeface="Segoe UI Semibold" panose="020B0702040204020203" pitchFamily="34" charset="0"/>
              </a:rPr>
              <a:t>That’s the end of my presentation today, any questions?</a:t>
            </a: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0">
              <a:solidFill>
                <a:schemeClr val="tx1"/>
              </a:solidFill>
              <a:cs typeface="Segoe UI Semibold" panose="020B0702040204020203" pitchFamily="34" charset="0"/>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1">
                <a:solidFill>
                  <a:schemeClr val="tx1"/>
                </a:solidFill>
                <a:cs typeface="Segoe UI Semibold" panose="020B0702040204020203" pitchFamily="34" charset="0"/>
              </a:rPr>
              <a:t>&lt;click&gt;</a:t>
            </a:r>
            <a:r>
              <a:rPr lang="en-US" sz="900" b="0">
                <a:solidFill>
                  <a:schemeClr val="tx1"/>
                </a:solidFill>
                <a:cs typeface="Segoe UI Semibold" panose="020B0702040204020203" pitchFamily="34" charset="0"/>
              </a:rPr>
              <a:t> </a:t>
            </a:r>
            <a:endParaRPr lang="en-US" sz="900" b="0"/>
          </a:p>
          <a:p>
            <a:endParaRPr lang="en-US" sz="900" b="1"/>
          </a:p>
        </p:txBody>
      </p:sp>
    </p:spTree>
    <p:extLst>
      <p:ext uri="{BB962C8B-B14F-4D97-AF65-F5344CB8AC3E}">
        <p14:creationId xmlns:p14="http://schemas.microsoft.com/office/powerpoint/2010/main" val="3230409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32799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D7D12-BD63-4778-9AA1-6BD27F8E9778}" type="slidenum">
              <a:rPr lang="en-US" smtClean="0"/>
              <a:t>24</a:t>
            </a:fld>
            <a:endParaRPr lang="en-US"/>
          </a:p>
        </p:txBody>
      </p:sp>
    </p:spTree>
    <p:extLst>
      <p:ext uri="{BB962C8B-B14F-4D97-AF65-F5344CB8AC3E}">
        <p14:creationId xmlns:p14="http://schemas.microsoft.com/office/powerpoint/2010/main" val="188642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994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https://covidinfo.jhu.edu/diagnostic-testing/testing-dashboard/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893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https://covidinfo.jhu.edu/diagnostic-testing/testing-dashboard/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509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https://covidinfo.jhu.edu/diagnostic-testing/testing-dashboard/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602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https://customers.microsoft.com/en-us/story/gonzagauniversity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939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https://customers.microsoft.com/en-us/story/gonzagauniversity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20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t>However, while new technology has helped institutions modernize and succeed in a hybrid learning paradigm, many colleges and universities are still trying to become more agile in order for them to adapt and respond to issues faster. There are a few challenges that make it harder on them to do so:</a:t>
            </a:r>
          </a:p>
          <a:p>
            <a:pPr marL="685800" lvl="1" indent="-228600" algn="l" defTabSz="914400" rtl="0" eaLnBrk="1" latinLnBrk="0" hangingPunct="1">
              <a:buFont typeface="Arial" panose="020B0604020202020204" pitchFamily="34" charset="0"/>
              <a:buChar char="•"/>
            </a:pPr>
            <a:r>
              <a:rPr lang="en-US" sz="1200" kern="1200">
                <a:solidFill>
                  <a:schemeClr val="tx1"/>
                </a:solidFill>
                <a:latin typeface="+mn-lt"/>
                <a:ea typeface="+mn-ea"/>
                <a:cs typeface="+mn-cs"/>
              </a:rPr>
              <a:t>IT Teams can be overburdened with new expectations and responsibilities from the new remote and hybrid learning paradigm </a:t>
            </a:r>
            <a:r>
              <a:rPr lang="en-US"/>
              <a:t>where students, faculty and staff spend at least part of their time learning and working from home. Now, IT teams must be able to work and help these users remotely from wherever they are, which can lead to increased challenges and more time spent on processes and efforts that are quicker in-person. IT teams also help identify, deploy, and maintain new technologies adapted by their institutions, which is especially challenging during hybrid learning, as these teams have to ensure that the tools are able to work as expected across different networks and regions.</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t>The pandemic has also made it harder for students to stay engaged class. In fact, </a:t>
            </a:r>
            <a:r>
              <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rPr>
              <a:t>Almost half </a:t>
            </a:r>
            <a:r>
              <a:rPr kumimoji="0" lang="en-US" sz="1200" b="0" i="0" u="none" strike="noStrike" kern="1200" cap="none" spc="0" normalizeH="0" baseline="0">
                <a:ln>
                  <a:noFill/>
                </a:ln>
                <a:solidFill>
                  <a:srgbClr val="FFFFFF"/>
                </a:solidFill>
                <a:effectLst/>
                <a:uLnTx/>
                <a:uFillTx/>
                <a:latin typeface="Segoe UI"/>
                <a:cs typeface="Segoe UI" pitchFamily="34" charset="0"/>
              </a:rPr>
              <a:t>of students state the pandemic has worsened their ability to remain engaged, and </a:t>
            </a:r>
            <a:r>
              <a:rPr lang="en-US" sz="1200" b="0">
                <a:solidFill>
                  <a:schemeClr val="bg1"/>
                </a:solidFill>
                <a:latin typeface="Segoe UI Semibold"/>
                <a:cs typeface="Segoe UI" pitchFamily="34" charset="0"/>
              </a:rPr>
              <a:t>70% of faculty are concerned about their ability to deliver engaging, high-value learning experiences. A lack of student engagement can lead to worse performance in the classroom, struggles in mental health and wellness, and some students failing to feel like they’ve received enough value for their tuition and dropping out. </a:t>
            </a: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This is especially critical today, as colleges and universities around the world may already be facing financial lower enrollment rates due to the pandemic. </a:t>
            </a:r>
            <a:endParaRPr lang="en-US"/>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Many institutions have always been hubs for their local communities, providing knowledge, jobs, and resources to many citizens who live in the area. Now, some are left wondering how they can make an even larger impact on society to provide tools and insights help keep their community safe, healthy, and communicative during times of crises. </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a:solidFill>
                  <a:schemeClr val="tx1"/>
                </a:solidFill>
              </a:rPr>
              <a:t>Institutions across the world had to make large, unplanned investments into building out their digital infrastructure to adapt to the pandemic. And even now, students are re-evaluating the value of paying full-tuition for a hybrid learning experience, leading to an additional strain on already limited resources.</a:t>
            </a:r>
            <a:r>
              <a:rPr lang="en-US" sz="1200">
                <a:solidFill>
                  <a:schemeClr val="tx1"/>
                </a:solidFill>
                <a:latin typeface="Segoe UI Semibold" panose="020B0702040204020203" pitchFamily="34" charset="0"/>
                <a:cs typeface="Segoe UI Semibold" panose="020B0702040204020203" pitchFamily="34" charset="0"/>
              </a:rPr>
              <a:t> Institutions need a way to optimize cost efficiencies and maximize resources.</a:t>
            </a:r>
          </a:p>
          <a:p>
            <a:pPr marL="457200" marR="0" lvl="1"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791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https://customers.microsoft.com/en-us/story/787068-hugh-baird-college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25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D7D12-BD63-4778-9AA1-6BD27F8E9778}" type="slidenum">
              <a:rPr lang="en-US" smtClean="0"/>
              <a:t>32</a:t>
            </a:fld>
            <a:endParaRPr lang="en-US"/>
          </a:p>
        </p:txBody>
      </p:sp>
    </p:spTree>
    <p:extLst>
      <p:ext uri="{BB962C8B-B14F-4D97-AF65-F5344CB8AC3E}">
        <p14:creationId xmlns:p14="http://schemas.microsoft.com/office/powerpoint/2010/main" val="4004891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309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422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05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95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a:ln>
                  <a:noFill/>
                </a:ln>
                <a:solidFill>
                  <a:srgbClr val="FFFFFF"/>
                </a:solidFill>
                <a:effectLst/>
                <a:uLnTx/>
                <a:uFillTx/>
                <a:latin typeface="Segoe UI"/>
                <a:cs typeface="Segoe UI" pitchFamily="34" charset="0"/>
              </a:rPr>
              <a:t>Now, with new technology, institutions have an opportunity to democratize problem solving, data, and insights across campus – empowering students, staff, and educators to find and create new solutions </a:t>
            </a:r>
            <a:r>
              <a:rPr kumimoji="0" lang="en-US" sz="1200" b="0" i="0" u="none" strike="noStrike" kern="1200" cap="none" spc="0" normalizeH="0" baseline="0" noProof="0">
                <a:ln>
                  <a:noFill/>
                </a:ln>
                <a:solidFill>
                  <a:srgbClr val="FFFFFF"/>
                </a:solidFill>
                <a:effectLst/>
                <a:uLnTx/>
                <a:uFillTx/>
                <a:latin typeface="Segoe UI"/>
                <a:cs typeface="Segoe UI" pitchFamily="34" charset="0"/>
              </a:rPr>
              <a:t>that solve unique problems, such as:</a:t>
            </a: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Creating new, resonating student experiences that enhance engagement as teaching and learning continues to take place in a hybrid or remote approach</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It’s critical that institutions and faculty can help keep students engaged as much as possible to help ensure they’re able to learn the material from class, realize the true value of higher education, and avoid failing or dropping out.</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To help, it would be nice to have solutions that can track student sentiment from class to class, and/or provide alerts if any are at risk for burnout. </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As students and faculty are the ones who these tools will be used by, they may have more insight on how to develop solutions that can help them better engage</a:t>
            </a: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Finding new tactics or approaches that help colleges and universities become more operationally efficient</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Finding efficiencies helps institutions maximize financial resources while continuing to meet key KPIs and business targets. </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For example, visualizing available cloud resources for academic researchers can help institutions understand if they’re spending too much on public cloud subscriptions. </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This is especially critical today, as colleges and universities around the world may be facing lower enrollment rates due to the pandemic. </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Institutions can make it easier to find efficiencies by connecting large data sets and empowering their community to become more digitally literate and find insights,</a:t>
            </a: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Providing tools and insights that help the broader community</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There are many examples of this today, as schools like Johns Hopkins University or the University of Washington have been on the forefront of providing their local communities with up-to-date information on COVID infection and testing rates. </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Institutions now have an opportunity to help with other solutions, such as undergoing contact tracing or helping triage vaccination centers for those who are able to receive one.</a:t>
            </a:r>
          </a:p>
          <a:p>
            <a:pPr marL="685800" marR="0" lvl="1"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Institutional leaders or researchers may be the right ones to tackle these challenges, as they usually have access and expertise in the insights and data most needed by society at large</a:t>
            </a:r>
          </a:p>
          <a:p>
            <a:pPr marL="457200" marR="0" lvl="1"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chemeClr val="bg1"/>
                </a:solidFill>
                <a:effectLst/>
                <a:uLnTx/>
                <a:uFillTx/>
                <a:latin typeface="Segoe UI" panose="020B0502040204020203" pitchFamily="34" charset="0"/>
                <a:ea typeface="+mn-ea"/>
                <a:cs typeface="+mn-cs"/>
              </a:rPr>
              <a:t>T: To help, </a:t>
            </a:r>
            <a:r>
              <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Microsoft has developed the Power Platform</a:t>
            </a:r>
          </a:p>
          <a:p>
            <a:pPr marL="228600" marR="0" lvl="0" indent="-2286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bg1"/>
              </a:solidFill>
              <a:effectLst/>
              <a:uLnTx/>
              <a:uFillTx/>
              <a:latin typeface="Segoe UI" panose="020B0502040204020203" pitchFamily="34" charset="0"/>
              <a:ea typeface="+mn-ea"/>
              <a:cs typeface="+mn-cs"/>
            </a:endParaRPr>
          </a:p>
          <a:p>
            <a:pPr marL="0" marR="0" lvl="0" indent="0" algn="l" defTabSz="932472"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200" b="1" i="0" u="none" strike="noStrike" kern="1200" cap="none" spc="0" normalizeH="0" baseline="0" noProof="0">
                <a:ln>
                  <a:noFill/>
                </a:ln>
                <a:solidFill>
                  <a:schemeClr val="bg1"/>
                </a:solidFill>
                <a:effectLst/>
                <a:uLnTx/>
                <a:uFillTx/>
                <a:latin typeface="Segoe UI" panose="020B0502040204020203" pitchFamily="34" charset="0"/>
                <a:ea typeface="+mn-ea"/>
                <a:cs typeface="+mn-cs"/>
              </a:rPr>
              <a:t>&lt;click&gt;</a:t>
            </a:r>
            <a:endPar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a:t>
            </a:r>
            <a:endParaRPr kumimoji="0" lang="en-US" sz="12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399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282828"/>
                </a:solidFill>
                <a:latin typeface="Segoe UI Semilight" panose="020B0402040204020203" pitchFamily="34" charset="0"/>
                <a:ea typeface="+mj-ea"/>
                <a:cs typeface="Segoe UI Semilight" panose="020B0402040204020203" pitchFamily="34" charset="0"/>
              </a:rPr>
              <a:t>Before getting too deep, lets do a little ideation exercise.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282828"/>
                </a:solidFill>
                <a:latin typeface="Segoe UI Semilight" panose="020B0402040204020203" pitchFamily="34" charset="0"/>
                <a:ea typeface="+mj-ea"/>
                <a:cs typeface="Segoe UI Semilight" panose="020B0402040204020203" pitchFamily="34" charset="0"/>
              </a:rPr>
              <a:t>Think of some solutions you’d like to see in your university in the near feature.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282828"/>
                </a:solidFill>
                <a:latin typeface="Segoe UI Semilight" panose="020B0402040204020203" pitchFamily="34" charset="0"/>
                <a:ea typeface="+mj-ea"/>
                <a:cs typeface="Segoe UI Semilight" panose="020B0402040204020203" pitchFamily="34" charset="0"/>
              </a:rPr>
              <a:t>For example, imagine a world where all of this was happening at your institutions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a:ea typeface="+mn-ea"/>
                <a:cs typeface="Segoe UI" pitchFamily="34" charset="0"/>
              </a:rPr>
              <a:t>AI-enabled chatbots could quickly answer questions around key concepts or assigned problems in class, while providing community members with information and alerts that can help them stay protected and safe in emergency times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a:ea typeface="+mn-ea"/>
                <a:cs typeface="Segoe UI" pitchFamily="34" charset="0"/>
              </a:rPr>
              <a:t>Educators are automatically creating and sending personalized study packets to students before exams, keeping them more engaged and helping them with their unique class issues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a:ea typeface="+mn-ea"/>
                <a:cs typeface="Segoe UI" pitchFamily="34" charset="0"/>
              </a:rPr>
              <a:t>Faculty and TAs are using apps to streamline grading of tests and assignments, so they can focus on creating new interactive and student-centered learning environment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Segoe UI Semilight"/>
                <a:ea typeface="+mn-ea"/>
                <a:cs typeface="Segoe UI" pitchFamily="34" charset="0"/>
              </a:rPr>
              <a:t>Dashboards that can track and measure student performance are used to better provide individualized support and ensure student success at every step of their lifecycle</a:t>
            </a:r>
            <a:endParaRPr lang="en-US" sz="1200">
              <a:solidFill>
                <a:srgbClr val="282828"/>
              </a:solidFill>
              <a:latin typeface="Segoe UI Semilight" panose="020B0402040204020203" pitchFamily="34" charset="0"/>
              <a:ea typeface="+mj-ea"/>
              <a:cs typeface="Segoe UI Semilight" panose="020B0402040204020203"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rPr>
              <a:t>T: </a:t>
            </a:r>
            <a:r>
              <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rPr>
              <a:t>How long do you think it would take your institutions to adopt and use these solution? With the Power Platform, all of these can become real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rPr>
              <a:t>&lt;click&gt;</a:t>
            </a:r>
          </a:p>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85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Microsoft’s Power Platform helps higher education institutions put the power of technology in the hands of their entire community—students, faculty, and staff.</a:t>
            </a:r>
          </a:p>
          <a:p>
            <a:pPr marL="171450" indent="-171450">
              <a:buFont typeface="Arial" panose="020B0604020202020204" pitchFamily="34" charset="0"/>
              <a:buChar char="•"/>
            </a:pPr>
            <a:r>
              <a:rPr lang="en-US"/>
              <a:t>The Power Platform is made up of four different products, all included with the Microsoft 365 A5 subscriptions</a:t>
            </a:r>
          </a:p>
          <a:p>
            <a:pPr marL="628650" lvl="1" indent="-171450">
              <a:buFont typeface="Arial" panose="020B0604020202020204" pitchFamily="34" charset="0"/>
              <a:buChar char="•"/>
            </a:pPr>
            <a:r>
              <a:rPr lang="en-US"/>
              <a:t>Power Apps empowers everyone can create configured applications that simplify administrative tasks or classroom management</a:t>
            </a:r>
          </a:p>
          <a:p>
            <a:pPr marL="628650" lvl="1" indent="-171450">
              <a:buFont typeface="Arial" panose="020B0604020202020204" pitchFamily="34" charset="0"/>
              <a:buChar char="•"/>
            </a:pPr>
            <a:r>
              <a:rPr lang="en-US"/>
              <a:t>Power Automate expedites and automates tedious and time-consuming tasks, like providing assessments and checking compliance standards.</a:t>
            </a:r>
          </a:p>
          <a:p>
            <a:pPr marL="628650" lvl="1" indent="-171450">
              <a:buFont typeface="Arial" panose="020B0604020202020204" pitchFamily="34" charset="0"/>
              <a:buChar char="•"/>
            </a:pPr>
            <a:r>
              <a:rPr lang="en-US"/>
              <a:t>Power BI helps unearth actionable and powerful insights from different data sources across the institution</a:t>
            </a:r>
          </a:p>
          <a:p>
            <a:pPr marL="628650" lvl="1" indent="-171450">
              <a:buFont typeface="Arial" panose="020B0604020202020204" pitchFamily="34" charset="0"/>
              <a:buChar char="•"/>
            </a:pPr>
            <a:r>
              <a:rPr lang="en-US"/>
              <a:t>And Power Virtual Agents makes it easy for everyone to employ chatbots that can answer key questions and learn from responses.</a:t>
            </a:r>
          </a:p>
          <a:p>
            <a:pPr marL="171450" lvl="0" indent="-171450">
              <a:buFont typeface="Arial" panose="020B0604020202020204" pitchFamily="34" charset="0"/>
              <a:buChar char="•"/>
            </a:pPr>
            <a:endParaRPr lang="en-US" b="1"/>
          </a:p>
          <a:p>
            <a:pPr marL="171450" lvl="0" indent="-171450">
              <a:buFont typeface="Arial" panose="020B0604020202020204" pitchFamily="34" charset="0"/>
              <a:buChar char="•"/>
            </a:pPr>
            <a:r>
              <a:rPr lang="en-US" b="1"/>
              <a:t>T: </a:t>
            </a:r>
            <a:r>
              <a:rPr lang="en-US"/>
              <a:t>We’ll dive deeper into each product later on. But before we do, lets look at how Microsoft’s made it easy for everyone to use the Power Platform products in a tool that students, faculty, and staff are more comfortable using: Microsoft Teams.</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a:t>&lt;Click&gt;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59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Microsoft Teams now includes the </a:t>
            </a:r>
            <a:r>
              <a:rPr lang="en-US" sz="1200">
                <a:latin typeface="Segoe UI Semilight" panose="020B0402040204020203" pitchFamily="34" charset="0"/>
                <a:cs typeface="Segoe UI Semilight" panose="020B0402040204020203" pitchFamily="34" charset="0"/>
              </a:rPr>
              <a:t>Microsoft </a:t>
            </a:r>
            <a:r>
              <a:rPr lang="en-US" sz="1200" err="1">
                <a:latin typeface="Segoe UI Semilight" panose="020B0402040204020203" pitchFamily="34" charset="0"/>
                <a:cs typeface="Segoe UI Semilight" panose="020B0402040204020203" pitchFamily="34" charset="0"/>
              </a:rPr>
              <a:t>Dataverse</a:t>
            </a:r>
            <a:r>
              <a:rPr lang="en-US" sz="1200">
                <a:latin typeface="Segoe UI Semilight" panose="020B0402040204020203" pitchFamily="34" charset="0"/>
                <a:cs typeface="Segoe UI Semilight" panose="020B0402040204020203" pitchFamily="34" charset="0"/>
              </a:rPr>
              <a:t> for Teams, a low-code data storage that empowers</a:t>
            </a:r>
            <a:r>
              <a:rPr lang="en-US" sz="1200">
                <a:solidFill>
                  <a:srgbClr val="282828"/>
                </a:solidFill>
                <a:latin typeface="Segoe UI Semilight" panose="020B0402040204020203" pitchFamily="34" charset="0"/>
                <a:ea typeface="+mj-ea"/>
                <a:cs typeface="Segoe UI Semilight" panose="020B0402040204020203" pitchFamily="34" charset="0"/>
              </a:rPr>
              <a:t> everyone to build, integrate, and use Power Platform apps directly in Microsoft Teams.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282828"/>
                </a:solidFill>
                <a:latin typeface="Segoe UI Semilight" panose="020B0402040204020203" pitchFamily="34" charset="0"/>
                <a:ea typeface="+mj-ea"/>
                <a:cs typeface="Segoe UI Semilight" panose="020B0402040204020203" pitchFamily="34" charset="0"/>
              </a:rPr>
              <a:t>Now, instead of having to install and use different programs, everyone can use the full functionality of Power Platform in a tool they use every day for teaching, learning, and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err="1">
                <a:solidFill>
                  <a:srgbClr val="282828"/>
                </a:solidFill>
                <a:latin typeface="Segoe UI Semilight" panose="020B0402040204020203" pitchFamily="34" charset="0"/>
                <a:ea typeface="+mj-ea"/>
                <a:cs typeface="Segoe UI Semilight" panose="020B0402040204020203" pitchFamily="34" charset="0"/>
              </a:rPr>
              <a:t>Dataverse</a:t>
            </a:r>
            <a:r>
              <a:rPr lang="en-US" sz="1200">
                <a:solidFill>
                  <a:srgbClr val="282828"/>
                </a:solidFill>
                <a:latin typeface="Segoe UI Semilight" panose="020B0402040204020203" pitchFamily="34" charset="0"/>
                <a:ea typeface="+mj-ea"/>
                <a:cs typeface="Segoe UI Semilight" panose="020B0402040204020203" pitchFamily="34" charset="0"/>
              </a:rPr>
              <a:t> for Teams also provide a few key benefits: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err="1">
                <a:solidFill>
                  <a:srgbClr val="282828"/>
                </a:solidFill>
                <a:latin typeface="Segoe UI Semilight" panose="020B0402040204020203" pitchFamily="34" charset="0"/>
                <a:ea typeface="+mj-ea"/>
                <a:cs typeface="Segoe UI Semilight" panose="020B0402040204020203" pitchFamily="34" charset="0"/>
              </a:rPr>
              <a:t>Dataverse</a:t>
            </a:r>
            <a:r>
              <a:rPr lang="en-US" sz="1200">
                <a:solidFill>
                  <a:srgbClr val="282828"/>
                </a:solidFill>
                <a:latin typeface="Segoe UI Semilight" panose="020B0402040204020203" pitchFamily="34" charset="0"/>
                <a:ea typeface="+mj-ea"/>
                <a:cs typeface="Segoe UI Semilight" panose="020B0402040204020203" pitchFamily="34" charset="0"/>
              </a:rPr>
              <a:t> for Teams enables users to use rich data types that are used in many enterprise solutions. This enables solutions to easily be deployed with a single click on top of </a:t>
            </a:r>
            <a:r>
              <a:rPr lang="en-US" sz="1200" err="1">
                <a:solidFill>
                  <a:srgbClr val="282828"/>
                </a:solidFill>
                <a:latin typeface="Segoe UI Semilight" panose="020B0402040204020203" pitchFamily="34" charset="0"/>
                <a:ea typeface="+mj-ea"/>
                <a:cs typeface="Segoe UI Semilight" panose="020B0402040204020203" pitchFamily="34" charset="0"/>
              </a:rPr>
              <a:t>Dataverse</a:t>
            </a:r>
            <a:endParaRPr lang="en-US" sz="1200">
              <a:solidFill>
                <a:srgbClr val="282828"/>
              </a:solidFill>
              <a:latin typeface="Segoe UI Semilight" panose="020B0402040204020203" pitchFamily="34" charset="0"/>
              <a:ea typeface="+mj-ea"/>
              <a:cs typeface="Segoe UI Semilight" panose="020B0402040204020203"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err="1">
                <a:solidFill>
                  <a:srgbClr val="282828"/>
                </a:solidFill>
                <a:latin typeface="Segoe UI Semilight" panose="020B0402040204020203" pitchFamily="34" charset="0"/>
                <a:ea typeface="+mj-ea"/>
                <a:cs typeface="Segoe UI Semilight" panose="020B0402040204020203" pitchFamily="34" charset="0"/>
              </a:rPr>
              <a:t>Dataverse</a:t>
            </a:r>
            <a:r>
              <a:rPr lang="en-US" sz="1200">
                <a:solidFill>
                  <a:srgbClr val="282828"/>
                </a:solidFill>
                <a:latin typeface="Segoe UI Semilight" panose="020B0402040204020203" pitchFamily="34" charset="0"/>
                <a:ea typeface="+mj-ea"/>
                <a:cs typeface="Segoe UI Semilight" panose="020B0402040204020203" pitchFamily="34" charset="0"/>
              </a:rPr>
              <a:t> enables users to share, find, and install Power Platform solutions from the Teams store. These solutions can also be used as templates, and be adapted to help with an institutions unique needs and challenges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err="1">
                <a:solidFill>
                  <a:srgbClr val="171717"/>
                </a:solidFill>
                <a:effectLst/>
                <a:latin typeface="Segoe UI" panose="020B0502040204020203" pitchFamily="34" charset="0"/>
              </a:rPr>
              <a:t>Dataverse</a:t>
            </a:r>
            <a:r>
              <a:rPr lang="en-US" b="0" i="0">
                <a:solidFill>
                  <a:srgbClr val="171717"/>
                </a:solidFill>
                <a:effectLst/>
                <a:latin typeface="Segoe UI" panose="020B0502040204020203" pitchFamily="34" charset="0"/>
              </a:rPr>
              <a:t> tables and applications that use them are secured with enterprise-grade security that's easy to understand and use for low-code and no-code developers. Security in </a:t>
            </a:r>
            <a:r>
              <a:rPr lang="en-US" b="0" i="0" err="1">
                <a:solidFill>
                  <a:srgbClr val="171717"/>
                </a:solidFill>
                <a:effectLst/>
                <a:latin typeface="Segoe UI" panose="020B0502040204020203" pitchFamily="34" charset="0"/>
              </a:rPr>
              <a:t>Dataverse</a:t>
            </a:r>
            <a:r>
              <a:rPr lang="en-US" b="0" i="0">
                <a:solidFill>
                  <a:srgbClr val="171717"/>
                </a:solidFill>
                <a:effectLst/>
                <a:latin typeface="Segoe UI" panose="020B0502040204020203" pitchFamily="34" charset="0"/>
              </a:rPr>
              <a:t> for Teams aligns to how security is handled in Teams, with a focus on Owners, Members, and Guests. And IT can administer and manage </a:t>
            </a:r>
            <a:r>
              <a:rPr lang="en-US" b="0" i="0" err="1">
                <a:solidFill>
                  <a:srgbClr val="171717"/>
                </a:solidFill>
                <a:effectLst/>
                <a:latin typeface="Segoe UI" panose="020B0502040204020203" pitchFamily="34" charset="0"/>
              </a:rPr>
              <a:t>Dataverse</a:t>
            </a:r>
            <a:r>
              <a:rPr lang="en-US" b="0" i="0">
                <a:solidFill>
                  <a:srgbClr val="171717"/>
                </a:solidFill>
                <a:effectLst/>
                <a:latin typeface="Segoe UI" panose="020B0502040204020203" pitchFamily="34" charset="0"/>
              </a:rPr>
              <a:t> for Teams environment using the Power Platform admin center, saving them time learning how to use other tools or programming languages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rPr>
              <a:t>And </a:t>
            </a:r>
            <a:r>
              <a:rPr kumimoji="0" lang="en-US" sz="1200" b="0" i="0" u="none" strike="noStrike" kern="1200" cap="none" spc="0" normalizeH="0" baseline="0" noProof="0" err="1">
                <a:ln>
                  <a:noFill/>
                </a:ln>
                <a:solidFill>
                  <a:srgbClr val="282828"/>
                </a:solidFill>
                <a:effectLst/>
                <a:uLnTx/>
                <a:uFillTx/>
                <a:latin typeface="Segoe UI Semilight" panose="020B0402040204020203" pitchFamily="34" charset="0"/>
                <a:cs typeface="Segoe UI Semilight" panose="020B0402040204020203" pitchFamily="34" charset="0"/>
              </a:rPr>
              <a:t>Dataverse</a:t>
            </a:r>
            <a:r>
              <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rPr>
              <a:t> enables everyone to use the apps, chatbots, reporting, and automations from Power Platform on any platform Teams is available on, including iOS and </a:t>
            </a:r>
            <a:r>
              <a:rPr kumimoji="0" lang="en-US" sz="1200" b="0" i="0" u="none" strike="noStrike" kern="1200" cap="none" spc="0" normalizeH="0" baseline="0" noProof="0" err="1">
                <a:ln>
                  <a:noFill/>
                </a:ln>
                <a:solidFill>
                  <a:srgbClr val="282828"/>
                </a:solidFill>
                <a:effectLst/>
                <a:uLnTx/>
                <a:uFillTx/>
                <a:latin typeface="Segoe UI Semilight" panose="020B0402040204020203" pitchFamily="34" charset="0"/>
                <a:cs typeface="Segoe UI Semilight" panose="020B0402040204020203" pitchFamily="34" charset="0"/>
              </a:rPr>
              <a:t>Androi</a:t>
            </a:r>
            <a:endPar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rPr>
              <a:t>T: </a:t>
            </a:r>
            <a:r>
              <a:rPr kumimoji="0" lang="en-US" sz="1200" b="0"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rPr>
              <a:t>Now, lets take a step back and imagine a scenario</a:t>
            </a:r>
            <a:endParaRPr kumimoji="0" lang="en-IN" sz="1200" b="1" i="0" u="none" strike="noStrike" kern="1200" cap="none" spc="0" normalizeH="0" baseline="0" noProof="0">
              <a:ln>
                <a:noFill/>
              </a:ln>
              <a:solidFill>
                <a:srgbClr val="282828"/>
              </a:solidFill>
              <a:effectLst/>
              <a:uLnTx/>
              <a:uFillTx/>
              <a:latin typeface="Segoe UI Semilight" panose="020B0402040204020203" pitchFamily="34" charset="0"/>
              <a:cs typeface="Segoe UI Semilight" panose="020B0402040204020203"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814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Power Apps is a low code platform that combines a simple visual approach with advanced tools, making it easier for institutions to build and launch apps and easily build configured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Power App empowers everyone to easily build scalable solutions with little to no coding experience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democratization of software development enables anyone to innovate and create new applications that can solve unique problems and challenges across the institution without needing special knowledge or a technical background.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And in some cases, building Power Apps can spark interest in computer science or programming for users — introducing them to new possibilities in their teaching and/or learning careers.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Expedite the time spent developing and deploying apps campus-wide by leveraging pre-built application templates made by Microsoft and other institutions that can easily be customized in a matter of minutes with drag-and-drop simplicity.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Scale solutions to every member of the campus community with confidence knowing that app governance, security, and quality are actively maintained — ensuring that the app is always used appropriately by authorized users.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Which will effectively expand the bandwidth of your IT team and allow them to channel efforts towards other important tasks such as monitoring evolving digital environments and maximum-security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Most institutions allow faculty, staff, and students the freedom to use their own personal devices to complete work, access resources, and use tools.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With power apps, and the power platform in general, all users can access tools globally regardless of preferred platform or device.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ensures that apps and solutions can be used and mitigates any potential complications with the development or usage for any application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T: </a:t>
            </a: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Power Apps can be used to facilitate processes ranging from orientation for students, faculty and staff to monitoring the impact of Covid-19 at your institution. &lt;click&gt; </a:t>
            </a:r>
            <a:endParaRPr kumimoji="0" lang="en-US" sz="1800" b="1"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EFA43-1730-4FC2-B2ED-4A2A62C47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46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32472" fontAlgn="base">
              <a:lnSpc>
                <a:spcPct val="90000"/>
              </a:lnSpc>
              <a:spcBef>
                <a:spcPct val="0"/>
              </a:spcBef>
              <a:spcAft>
                <a:spcPct val="0"/>
              </a:spcAft>
            </a:pPr>
            <a:r>
              <a:rPr lang="en-US" sz="900">
                <a:gradFill>
                  <a:gsLst>
                    <a:gs pos="0">
                      <a:srgbClr val="FFFFFF"/>
                    </a:gs>
                    <a:gs pos="100000">
                      <a:srgbClr val="FFFFFF"/>
                    </a:gs>
                  </a:gsLst>
                  <a:lin ang="5400000" scaled="0"/>
                </a:gradFill>
                <a:ea typeface="Segoe UI" pitchFamily="34" charset="0"/>
                <a:cs typeface="Segoe UI" pitchFamily="34" charset="0"/>
              </a:rPr>
              <a:t>Source: </a:t>
            </a:r>
            <a:r>
              <a:rPr lang="en-US" sz="1100"/>
              <a:t>https://customers.microsoft.com/en-gb/story/861886-purdue-university-higher-education-power-platform</a:t>
            </a:r>
          </a:p>
          <a:p>
            <a:pPr algn="l" defTabSz="932472" fontAlgn="base">
              <a:lnSpc>
                <a:spcPct val="90000"/>
              </a:lnSpc>
              <a:spcBef>
                <a:spcPct val="0"/>
              </a:spcBef>
              <a:spcAft>
                <a:spcPct val="0"/>
              </a:spcAft>
            </a:pPr>
            <a:endParaRPr lang="en-US" sz="1100"/>
          </a:p>
          <a:p>
            <a:pPr algn="l" defTabSz="932472" fontAlgn="base">
              <a:lnSpc>
                <a:spcPct val="90000"/>
              </a:lnSpc>
              <a:spcBef>
                <a:spcPct val="0"/>
              </a:spcBef>
              <a:spcAft>
                <a:spcPct val="0"/>
              </a:spcAft>
            </a:pPr>
            <a:r>
              <a:rPr lang="en-US" sz="1100">
                <a:gradFill>
                  <a:gsLst>
                    <a:gs pos="0">
                      <a:srgbClr val="FFFFFF"/>
                    </a:gs>
                    <a:gs pos="100000">
                      <a:srgbClr val="FFFFFF"/>
                    </a:gs>
                  </a:gsLst>
                  <a:lin ang="5400000" scaled="0"/>
                </a:gradFill>
                <a:ea typeface="Segoe UI" pitchFamily="34" charset="0"/>
                <a:cs typeface="Segoe UI" pitchFamily="34" charset="0"/>
              </a:rPr>
              <a:t>Purdue University is a leading research institution that funds various prestigious faculty researchers and cutting-edge projects. In 2020, COVID paused research and in order to respond appropriately — Purdue needed a method to better understand the overall impact this disruption had caused on pending research projects. Purdue partnered with </a:t>
            </a:r>
            <a:r>
              <a:rPr lang="en-US" sz="1100" err="1">
                <a:gradFill>
                  <a:gsLst>
                    <a:gs pos="0">
                      <a:srgbClr val="FFFFFF"/>
                    </a:gs>
                    <a:gs pos="100000">
                      <a:srgbClr val="FFFFFF"/>
                    </a:gs>
                  </a:gsLst>
                  <a:lin ang="5400000" scaled="0"/>
                </a:gradFill>
                <a:ea typeface="Segoe UI" pitchFamily="34" charset="0"/>
                <a:cs typeface="Segoe UI" pitchFamily="34" charset="0"/>
              </a:rPr>
              <a:t>Mazik</a:t>
            </a:r>
            <a:r>
              <a:rPr lang="en-US" sz="1100">
                <a:gradFill>
                  <a:gsLst>
                    <a:gs pos="0">
                      <a:srgbClr val="FFFFFF"/>
                    </a:gs>
                    <a:gs pos="100000">
                      <a:srgbClr val="FFFFFF"/>
                    </a:gs>
                  </a:gsLst>
                  <a:lin ang="5400000" scaled="0"/>
                </a:gradFill>
                <a:ea typeface="Segoe UI" pitchFamily="34" charset="0"/>
                <a:cs typeface="Segoe UI" pitchFamily="34" charset="0"/>
              </a:rPr>
              <a:t> Global and Microsoft to developed a configured solution in less than two weeks using Power Apps and Power BI.</a:t>
            </a:r>
          </a:p>
          <a:p>
            <a:pPr algn="l" defTabSz="932472" fontAlgn="base">
              <a:lnSpc>
                <a:spcPct val="90000"/>
              </a:lnSpc>
              <a:spcBef>
                <a:spcPct val="0"/>
              </a:spcBef>
              <a:spcAft>
                <a:spcPct val="0"/>
              </a:spcAft>
            </a:pPr>
            <a:endParaRPr lang="en-US" sz="1100">
              <a:gradFill>
                <a:gsLst>
                  <a:gs pos="0">
                    <a:srgbClr val="FFFFFF"/>
                  </a:gs>
                  <a:gs pos="100000">
                    <a:srgbClr val="FFFFFF"/>
                  </a:gs>
                </a:gsLst>
                <a:lin ang="5400000" scaled="0"/>
              </a:gradFill>
              <a:ea typeface="Segoe UI" pitchFamily="34" charset="0"/>
              <a:cs typeface="Segoe UI" pitchFamily="34" charset="0"/>
            </a:endParaRP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sz="1100" b="0" i="0" u="none" strike="noStrike" kern="1200" cap="none" spc="0" normalizeH="0" baseline="0" noProof="0">
                <a:ln w="3175">
                  <a:noFill/>
                </a:ln>
                <a:solidFill>
                  <a:schemeClr val="tx2"/>
                </a:solidFill>
                <a:effectLst/>
                <a:uLnTx/>
                <a:uFillTx/>
                <a:ea typeface="+mn-ea"/>
                <a:cs typeface="Segoe UI" pitchFamily="34" charset="0"/>
              </a:rPr>
              <a:t>They were able to develop an app that allows faculty researchers to report the progress of their research and grant portfolios then summarize that data in configured dashboards using Power BI. Using these tools, faculty and university leaders gained valuable real-time information and visibility into research project status and payroll to proactively manage issues and make informed decisions. They also made this template readily available for other institutions in order to help their peers resolve similar problems.</a:t>
            </a:r>
          </a:p>
          <a:p>
            <a:pPr algn="l" defTabSz="932472" fontAlgn="base">
              <a:lnSpc>
                <a:spcPct val="90000"/>
              </a:lnSpc>
              <a:spcBef>
                <a:spcPct val="0"/>
              </a:spcBef>
              <a:spcAft>
                <a:spcPct val="0"/>
              </a:spcAft>
            </a:pPr>
            <a:endParaRPr lang="en-US" sz="1100">
              <a:gradFill>
                <a:gsLst>
                  <a:gs pos="0">
                    <a:srgbClr val="FFFFFF"/>
                  </a:gs>
                  <a:gs pos="100000">
                    <a:srgbClr val="FFFFFF"/>
                  </a:gs>
                </a:gsLst>
                <a:lin ang="5400000" scaled="0"/>
              </a:gradFill>
              <a:ea typeface="Segoe UI" pitchFamily="34" charset="0"/>
              <a:cs typeface="Segoe UI" pitchFamily="34" charset="0"/>
            </a:endParaRPr>
          </a:p>
          <a:p>
            <a:pPr marL="171450" indent="-171450" algn="l" defTabSz="932472" fontAlgn="base">
              <a:lnSpc>
                <a:spcPct val="90000"/>
              </a:lnSpc>
              <a:spcBef>
                <a:spcPct val="0"/>
              </a:spcBef>
              <a:spcAft>
                <a:spcPct val="0"/>
              </a:spcAft>
              <a:buFont typeface="Arial" panose="020B0604020202020204" pitchFamily="34" charset="0"/>
              <a:buChar char="•"/>
            </a:pPr>
            <a:endParaRPr lang="en-US" sz="1100">
              <a:gradFill>
                <a:gsLst>
                  <a:gs pos="0">
                    <a:srgbClr val="FFFFFF"/>
                  </a:gs>
                  <a:gs pos="100000">
                    <a:srgbClr val="FFFFFF"/>
                  </a:gs>
                </a:gsLst>
                <a:lin ang="5400000" scaled="0"/>
              </a:gradFill>
              <a:ea typeface="Segoe UI" pitchFamily="34" charset="0"/>
              <a:cs typeface="Segoe UI" pitchFamily="34" charset="0"/>
            </a:endParaRPr>
          </a:p>
          <a:p>
            <a:pPr marL="0" indent="0" algn="l" defTabSz="932472" fontAlgn="base">
              <a:lnSpc>
                <a:spcPct val="90000"/>
              </a:lnSpc>
              <a:spcBef>
                <a:spcPct val="0"/>
              </a:spcBef>
              <a:spcAft>
                <a:spcPct val="0"/>
              </a:spcAft>
              <a:buFont typeface="Arial" panose="020B0604020202020204" pitchFamily="34" charset="0"/>
              <a:buNone/>
            </a:pPr>
            <a:r>
              <a:rPr lang="en-US" sz="1100" b="1">
                <a:gradFill>
                  <a:gsLst>
                    <a:gs pos="0">
                      <a:srgbClr val="FFFFFF"/>
                    </a:gs>
                    <a:gs pos="100000">
                      <a:srgbClr val="FFFFFF"/>
                    </a:gs>
                  </a:gsLst>
                  <a:lin ang="5400000" scaled="0"/>
                </a:gradFill>
                <a:ea typeface="Segoe UI" pitchFamily="34" charset="0"/>
                <a:cs typeface="Segoe UI" pitchFamily="34" charset="0"/>
              </a:rPr>
              <a:t>T: </a:t>
            </a:r>
            <a:r>
              <a:rPr lang="en-US" sz="1100" b="0">
                <a:gradFill>
                  <a:gsLst>
                    <a:gs pos="0">
                      <a:srgbClr val="FFFFFF"/>
                    </a:gs>
                    <a:gs pos="100000">
                      <a:srgbClr val="FFFFFF"/>
                    </a:gs>
                  </a:gsLst>
                  <a:lin ang="5400000" scaled="0"/>
                </a:gradFill>
                <a:ea typeface="Segoe UI" pitchFamily="34" charset="0"/>
                <a:cs typeface="Segoe UI" pitchFamily="34" charset="0"/>
              </a:rPr>
              <a:t>Just as easy to use as Power Apps, we have Power Automate.&lt;</a:t>
            </a:r>
            <a:r>
              <a:rPr lang="en-US" sz="1100" b="1">
                <a:gradFill>
                  <a:gsLst>
                    <a:gs pos="0">
                      <a:srgbClr val="FFFFFF"/>
                    </a:gs>
                    <a:gs pos="100000">
                      <a:srgbClr val="FFFFFF"/>
                    </a:gs>
                  </a:gsLst>
                  <a:lin ang="5400000" scaled="0"/>
                </a:gradFill>
                <a:ea typeface="Segoe UI" pitchFamily="34" charset="0"/>
                <a:cs typeface="Segoe UI" pitchFamily="34" charset="0"/>
              </a:rPr>
              <a:t>click</a:t>
            </a:r>
            <a:r>
              <a:rPr lang="en-US" sz="1100" b="0">
                <a:gradFill>
                  <a:gsLst>
                    <a:gs pos="0">
                      <a:srgbClr val="FFFFFF"/>
                    </a:gs>
                    <a:gs pos="100000">
                      <a:srgbClr val="FFFFFF"/>
                    </a:gs>
                  </a:gsLst>
                  <a:lin ang="5400000" scaled="0"/>
                </a:gradFill>
                <a:ea typeface="Segoe UI" pitchFamily="34" charset="0"/>
                <a:cs typeface="Segoe UI" pitchFamily="34" charset="0"/>
              </a:rPr>
              <a:t>&gt;</a:t>
            </a:r>
          </a:p>
          <a:p>
            <a:pPr algn="l" defTabSz="932472" fontAlgn="base">
              <a:lnSpc>
                <a:spcPct val="90000"/>
              </a:lnSpc>
              <a:spcBef>
                <a:spcPct val="0"/>
              </a:spcBef>
              <a:spcAft>
                <a:spcPct val="0"/>
              </a:spcAft>
            </a:pPr>
            <a:endParaRPr lang="en-US" sz="1100"/>
          </a:p>
          <a:p>
            <a:pPr algn="l" defTabSz="932472" fontAlgn="base">
              <a:lnSpc>
                <a:spcPct val="90000"/>
              </a:lnSpc>
              <a:spcBef>
                <a:spcPct val="0"/>
              </a:spcBef>
              <a:spcAft>
                <a:spcPct val="0"/>
              </a:spcAft>
            </a:pPr>
            <a:endParaRPr lang="en-US" sz="11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900">
              <a:gradFill>
                <a:gsLst>
                  <a:gs pos="0">
                    <a:srgbClr val="FFFFFF"/>
                  </a:gs>
                  <a:gs pos="100000">
                    <a:srgbClr val="FFFFFF"/>
                  </a:gs>
                </a:gsLst>
                <a:lin ang="5400000" scaled="0"/>
              </a:gradFill>
              <a:ea typeface="Segoe UI" pitchFamily="34" charset="0"/>
              <a:cs typeface="Segoe UI" pitchFamily="34" charset="0"/>
            </a:endParaRP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7B1974D-3158-4F5C-AE63-8878FBF4D3B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4/15/2021 3:42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842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1345971"/>
            <a:ext cx="7160427" cy="2032184"/>
          </a:xfrm>
          <a:noFill/>
        </p:spPr>
        <p:txBody>
          <a:bodyPr lIns="0" tIns="91440" rIns="146304" bIns="91440" anchor="b" anchorCtr="0"/>
          <a:lstStyle>
            <a:lvl1pPr>
              <a:defRPr sz="4000" spc="-81"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457200" y="3378156"/>
            <a:ext cx="7160428" cy="811388"/>
          </a:xfrm>
          <a:noFill/>
        </p:spPr>
        <p:txBody>
          <a:bodyPr lIns="0" tIns="109728" rIns="164592" bIns="109728">
            <a:noAutofit/>
          </a:bodyPr>
          <a:lstStyle>
            <a:lvl1pPr marL="0" indent="0">
              <a:spcBef>
                <a:spcPts val="0"/>
              </a:spcBef>
              <a:buNone/>
              <a:defRPr sz="2800"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457200" y="4189543"/>
            <a:ext cx="7160428" cy="221599"/>
          </a:xfrm>
        </p:spPr>
        <p:txBody>
          <a:bodyPr lIns="0"/>
          <a:lstStyle>
            <a:lvl1pPr marL="0" indent="0">
              <a:buNone/>
              <a:defRPr lang="en-US" sz="16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11" name="MS logo white - EMF">
            <a:extLst>
              <a:ext uri="{FF2B5EF4-FFF2-40B4-BE49-F238E27FC236}">
                <a16:creationId xmlns:a16="http://schemas.microsoft.com/office/drawing/2014/main" id="{8F57D59A-40B9-4241-ADE6-B8086C01F7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6957060"/>
            <a:ext cx="1276924" cy="274320"/>
          </a:xfrm>
          <a:prstGeom prst="rect">
            <a:avLst/>
          </a:prstGeom>
        </p:spPr>
      </p:pic>
    </p:spTree>
    <p:extLst>
      <p:ext uri="{BB962C8B-B14F-4D97-AF65-F5344CB8AC3E}">
        <p14:creationId xmlns:p14="http://schemas.microsoft.com/office/powerpoint/2010/main" val="35437535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57EFD1-B890-4866-9E67-141347FCF021}"/>
              </a:ext>
            </a:extLst>
          </p:cNvPr>
          <p:cNvSpPr>
            <a:spLocks noGrp="1"/>
          </p:cNvSpPr>
          <p:nvPr>
            <p:ph type="title" hasCustomPrompt="1"/>
          </p:nvPr>
        </p:nvSpPr>
        <p:spPr/>
        <p:txBody>
          <a:bodyPr/>
          <a:lstStyle/>
          <a:p>
            <a:r>
              <a:rPr lang="en-IN"/>
              <a:t>Square photo layout</a:t>
            </a:r>
          </a:p>
        </p:txBody>
      </p:sp>
      <p:sp>
        <p:nvSpPr>
          <p:cNvPr id="3" name="Text Placeholder 3">
            <a:extLst>
              <a:ext uri="{FF2B5EF4-FFF2-40B4-BE49-F238E27FC236}">
                <a16:creationId xmlns:a16="http://schemas.microsoft.com/office/drawing/2014/main" id="{0D6C71DE-8D25-42DE-8EC2-EA67F0630564}"/>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2072002296"/>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8AEF23BC-770D-4877-BD8A-F98673986E1B}"/>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36020943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62078"/>
            <a:ext cx="8133771" cy="932563"/>
          </a:xfrm>
          <a:noFill/>
        </p:spPr>
        <p:txBody>
          <a:bodyPr lIns="0" tIns="91440" bIns="91440" anchor="t" anchorCtr="0">
            <a:spAutoFit/>
          </a:bodyPr>
          <a:lstStyle>
            <a:lvl1pPr>
              <a:defRPr sz="5400" spc="-81"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457200" y="4394247"/>
            <a:ext cx="8135056" cy="627864"/>
          </a:xfrm>
          <a:noFill/>
        </p:spPr>
        <p:txBody>
          <a:bodyPr lIns="0" tIns="146304" rIns="182880" bIns="146304">
            <a:spAutoFit/>
          </a:bodyPr>
          <a:lstStyle>
            <a:lvl1pPr marL="0" indent="0">
              <a:spcBef>
                <a:spcPts val="0"/>
              </a:spcBef>
              <a:buNone/>
              <a:defRPr sz="2400"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75936D41-9D6E-44E9-AAF7-588A878EEEE9}"/>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2313760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62078"/>
            <a:ext cx="7601152" cy="932563"/>
          </a:xfrm>
          <a:noFill/>
        </p:spPr>
        <p:txBody>
          <a:bodyPr wrap="square" tIns="91440" bIns="91440" anchor="t" anchorCtr="0">
            <a:spAutoFit/>
          </a:bodyPr>
          <a:lstStyle>
            <a:lvl1pPr>
              <a:defRPr lang="en-US" sz="5400" b="0" kern="1200" cap="none" spc="-81"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Text Placeholder 3">
            <a:extLst>
              <a:ext uri="{FF2B5EF4-FFF2-40B4-BE49-F238E27FC236}">
                <a16:creationId xmlns:a16="http://schemas.microsoft.com/office/drawing/2014/main" id="{A7F9E64E-E47C-44F4-BA32-3F0C237DBDDD}"/>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3441657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0"/>
            <a:ext cx="10058400" cy="7772401"/>
          </a:xfrm>
        </p:spPr>
        <p:txBody>
          <a:bodyPr>
            <a:noAutofit/>
          </a:bodyPr>
          <a:lstStyle>
            <a:lvl1pPr marL="0" indent="0">
              <a:buNone/>
              <a:defRPr>
                <a:solidFill>
                  <a:schemeClr val="bg1"/>
                </a:solidFill>
              </a:defRPr>
            </a:lvl1pPr>
          </a:lstStyle>
          <a:p>
            <a:r>
              <a:rPr lang="en-US"/>
              <a:t>Click icon to add picture then send to back.</a:t>
            </a:r>
          </a:p>
        </p:txBody>
      </p:sp>
      <p:sp>
        <p:nvSpPr>
          <p:cNvPr id="15" name="Text Placeholder 14"/>
          <p:cNvSpPr>
            <a:spLocks noGrp="1"/>
          </p:cNvSpPr>
          <p:nvPr>
            <p:ph type="body" sz="quarter" idx="12" hasCustomPrompt="1"/>
          </p:nvPr>
        </p:nvSpPr>
        <p:spPr>
          <a:xfrm>
            <a:off x="3896321" y="2375095"/>
            <a:ext cx="2263140" cy="1036320"/>
          </a:xfrm>
        </p:spPr>
        <p:txBody>
          <a:bodyPr>
            <a:normAutofit/>
          </a:bodyPr>
          <a:lstStyle>
            <a:lvl1pPr marL="0" marR="0" indent="0" algn="ctr" defTabSz="754378" rtl="0" eaLnBrk="1" fontAlgn="auto" latinLnBrk="0" hangingPunct="1">
              <a:lnSpc>
                <a:spcPct val="100000"/>
              </a:lnSpc>
              <a:spcBef>
                <a:spcPts val="0"/>
              </a:spcBef>
              <a:spcAft>
                <a:spcPts val="0"/>
              </a:spcAft>
              <a:buClrTx/>
              <a:buSzTx/>
              <a:buFont typeface="Wingdings" pitchFamily="2" charset="2"/>
              <a:buNone/>
              <a:tabLst/>
              <a:defRPr lang="en-US" sz="4950"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754378" rtl="0" eaLnBrk="1" fontAlgn="auto" latinLnBrk="0" hangingPunct="1">
              <a:lnSpc>
                <a:spcPct val="100000"/>
              </a:lnSpc>
              <a:spcBef>
                <a:spcPts val="0"/>
              </a:spcBef>
              <a:spcAft>
                <a:spcPts val="0"/>
              </a:spcAft>
              <a:buClrTx/>
              <a:buSzTx/>
              <a:buFont typeface="Wingdings" pitchFamily="2" charset="2"/>
              <a:buNone/>
              <a:tabLst/>
              <a:defRPr/>
            </a:pPr>
            <a:r>
              <a:rPr lang="en-US" sz="3630" b="1" kern="1200" spc="0" baseline="0">
                <a:solidFill>
                  <a:schemeClr val="bg1"/>
                </a:solidFill>
                <a:latin typeface="+mn-lt"/>
                <a:ea typeface="Segoe UI Semibold" panose="020B0702040204020203" pitchFamily="34" charset="0"/>
                <a:cs typeface="Segoe UI Semibold" panose="020B0702040204020203" pitchFamily="34" charset="0"/>
              </a:rPr>
              <a:t>VIDEO</a:t>
            </a:r>
          </a:p>
        </p:txBody>
      </p:sp>
      <p:sp>
        <p:nvSpPr>
          <p:cNvPr id="4" name="Text Placeholder 3">
            <a:extLst>
              <a:ext uri="{FF2B5EF4-FFF2-40B4-BE49-F238E27FC236}">
                <a16:creationId xmlns:a16="http://schemas.microsoft.com/office/drawing/2014/main" id="{1DB26C43-CEDA-4B6A-8D58-07DD59A33228}"/>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1502365030"/>
      </p:ext>
    </p:extLst>
  </p:cSld>
  <p:clrMapOvr>
    <a:masterClrMapping/>
  </p:clrMapOvr>
  <p:transition>
    <p:fade/>
  </p:transition>
  <p:extLst>
    <p:ext uri="{DCECCB84-F9BA-43D5-87BE-67443E8EF086}">
      <p15:sldGuideLst xmlns:p15="http://schemas.microsoft.com/office/powerpoint/2012/main">
        <p15:guide id="1" pos="2975">
          <p15:clr>
            <a:srgbClr val="5ACBF0"/>
          </p15:clr>
        </p15:guide>
        <p15:guide id="2" pos="3551">
          <p15:clr>
            <a:srgbClr val="5ACBF0"/>
          </p15:clr>
        </p15:guide>
        <p15:guide id="3"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62061"/>
            <a:ext cx="9197650" cy="932563"/>
          </a:xfrm>
          <a:noFill/>
        </p:spPr>
        <p:txBody>
          <a:bodyPr wrap="square" tIns="91440" bIns="91440" anchor="t" anchorCtr="0">
            <a:spAutoFit/>
          </a:bodyPr>
          <a:lstStyle>
            <a:lvl1pPr>
              <a:defRPr sz="5400" spc="-81"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366A22E8-816E-450C-9688-4CA8137879CC}"/>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7611552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62061"/>
            <a:ext cx="9154108" cy="932563"/>
          </a:xfrm>
          <a:noFill/>
        </p:spPr>
        <p:txBody>
          <a:bodyPr wrap="square" tIns="91440" bIns="91440" anchor="t" anchorCtr="0">
            <a:spAutoFit/>
          </a:bodyPr>
          <a:lstStyle>
            <a:lvl1pPr>
              <a:defRPr sz="5400" spc="-81"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00991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531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Rectangle 2"/>
          <p:cNvSpPr/>
          <p:nvPr/>
        </p:nvSpPr>
        <p:spPr bwMode="hidden">
          <a:xfrm>
            <a:off x="1" y="1347732"/>
            <a:ext cx="10058400" cy="642466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7726" tIns="37726" rIns="37726" bIns="37726" numCol="1" spcCol="0" rtlCol="0" fromWordArt="0" anchor="ctr" anchorCtr="0" forceAA="0" compatLnSpc="1">
            <a:prstTxWarp prst="textNoShape">
              <a:avLst/>
            </a:prstTxWarp>
            <a:noAutofit/>
          </a:bodyPr>
          <a:lstStyle/>
          <a:p>
            <a:pPr algn="ctr" defTabSz="754277" fontAlgn="base">
              <a:spcBef>
                <a:spcPct val="0"/>
              </a:spcBef>
              <a:spcAft>
                <a:spcPct val="0"/>
              </a:spcAft>
            </a:pPr>
            <a:endParaRPr lang="en-US" sz="1456">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356966"/>
            <a:ext cx="9144000" cy="1178784"/>
          </a:xfrm>
        </p:spPr>
        <p:txBody>
          <a:bodyPr/>
          <a:lstStyle>
            <a:lvl1pPr marL="0" indent="0">
              <a:buNone/>
              <a:defRPr sz="2400">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1pPr>
            <a:lvl2pPr marL="280327" indent="0">
              <a:buNone/>
              <a:defRPr sz="1400">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2pPr>
            <a:lvl3pPr marL="472889" indent="0">
              <a:buNone/>
              <a:defRPr sz="1200">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3pPr>
            <a:lvl4pPr marL="658900" indent="0">
              <a:buNone/>
              <a:defRPr sz="1200">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4pPr>
            <a:lvl5pPr marL="850151" indent="0">
              <a:buNone/>
              <a:defRPr sz="1200">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13735C8-2366-4EBE-89AE-E390D890EFBF}"/>
              </a:ext>
            </a:extLst>
          </p:cNvPr>
          <p:cNvSpPr>
            <a:spLocks noGrp="1"/>
          </p:cNvSpPr>
          <p:nvPr>
            <p:ph type="title" hasCustomPrompt="1"/>
          </p:nvPr>
        </p:nvSpPr>
        <p:spPr/>
        <p:txBody>
          <a:bodyPr/>
          <a:lstStyle/>
          <a:p>
            <a:r>
              <a:rPr lang="en-IN"/>
              <a:t>Slide for developer code</a:t>
            </a:r>
          </a:p>
        </p:txBody>
      </p:sp>
      <p:sp>
        <p:nvSpPr>
          <p:cNvPr id="6" name="Text Placeholder 3">
            <a:extLst>
              <a:ext uri="{FF2B5EF4-FFF2-40B4-BE49-F238E27FC236}">
                <a16:creationId xmlns:a16="http://schemas.microsoft.com/office/drawing/2014/main" id="{27A5C992-B80E-4BDC-A976-EFF27B531D02}"/>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18277839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22123" y="6912416"/>
            <a:ext cx="3697753" cy="421858"/>
          </a:xfrm>
          <a:prstGeom prst="rect">
            <a:avLst/>
          </a:prstGeom>
          <a:noFill/>
          <a:ln w="12700">
            <a:noFill/>
            <a:miter lim="800000"/>
            <a:headEnd type="none" w="sm" len="sm"/>
            <a:tailEnd type="none" w="sm" len="sm"/>
          </a:ln>
          <a:effectLst/>
        </p:spPr>
        <p:txBody>
          <a:bodyPr vert="horz" wrap="square" lIns="147929" tIns="147929" rIns="147929" bIns="147929" numCol="1" anchor="t" anchorCtr="0" compatLnSpc="1">
            <a:prstTxWarp prst="textNoShape">
              <a:avLst/>
            </a:prstTxWarp>
            <a:spAutoFit/>
          </a:bodyPr>
          <a:lstStyle/>
          <a:p>
            <a:pPr defTabSz="754129" eaLnBrk="0" hangingPunct="0"/>
            <a:r>
              <a:rPr lang="en-US" sz="8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a:extLst>
              <a:ext uri="{FF2B5EF4-FFF2-40B4-BE49-F238E27FC236}">
                <a16:creationId xmlns:a16="http://schemas.microsoft.com/office/drawing/2014/main" id="{1BA14399-AFB5-4254-A127-B9E3200E9B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479425"/>
            <a:ext cx="1276924" cy="274320"/>
          </a:xfrm>
          <a:prstGeom prst="rect">
            <a:avLst/>
          </a:prstGeom>
        </p:spPr>
      </p:pic>
    </p:spTree>
    <p:extLst>
      <p:ext uri="{BB962C8B-B14F-4D97-AF65-F5344CB8AC3E}">
        <p14:creationId xmlns:p14="http://schemas.microsoft.com/office/powerpoint/2010/main" val="6766144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457200" y="2354855"/>
            <a:ext cx="4941776" cy="2032184"/>
          </a:xfrm>
          <a:noFill/>
        </p:spPr>
        <p:txBody>
          <a:bodyPr lIns="0" tIns="91440" rIns="146304" bIns="91440" anchor="t" anchorCtr="0"/>
          <a:lstStyle>
            <a:lvl1pPr>
              <a:defRPr sz="4000" spc="-81"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457200" y="4394247"/>
            <a:ext cx="4943052" cy="553998"/>
          </a:xfrm>
        </p:spPr>
        <p:txBody>
          <a:bodyPr wrap="square" lIns="0" tIns="109728" rIns="164592" bIns="109728">
            <a:spAutoFit/>
          </a:bodyPr>
          <a:lstStyle>
            <a:lvl1pPr marL="0" indent="0">
              <a:spcBef>
                <a:spcPts val="0"/>
              </a:spcBef>
              <a:buNone/>
              <a:defRPr sz="2400">
                <a:solidFill>
                  <a:schemeClr val="tx1"/>
                </a:solidFill>
                <a:latin typeface="+mn-lt"/>
              </a:defRPr>
            </a:lvl1pPr>
          </a:lstStyle>
          <a:p>
            <a:pPr lvl="0"/>
            <a:r>
              <a:rPr lang="en-US"/>
              <a:t>Speaker name</a:t>
            </a:r>
          </a:p>
        </p:txBody>
      </p:sp>
      <p:pic>
        <p:nvPicPr>
          <p:cNvPr id="5" name="MS logo gray - EMF">
            <a:extLst>
              <a:ext uri="{FF2B5EF4-FFF2-40B4-BE49-F238E27FC236}">
                <a16:creationId xmlns:a16="http://schemas.microsoft.com/office/drawing/2014/main" id="{A2565D52-D0E7-4327-89AF-1A2B17B3CC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377237" y="7079457"/>
            <a:ext cx="1689262" cy="362902"/>
          </a:xfrm>
          <a:prstGeom prst="rect">
            <a:avLst/>
          </a:prstGeom>
        </p:spPr>
      </p:pic>
    </p:spTree>
    <p:extLst>
      <p:ext uri="{BB962C8B-B14F-4D97-AF65-F5344CB8AC3E}">
        <p14:creationId xmlns:p14="http://schemas.microsoft.com/office/powerpoint/2010/main" val="329468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22123" y="6912416"/>
            <a:ext cx="3697753" cy="421858"/>
          </a:xfrm>
          <a:prstGeom prst="rect">
            <a:avLst/>
          </a:prstGeom>
          <a:noFill/>
          <a:ln w="12700">
            <a:noFill/>
            <a:miter lim="800000"/>
            <a:headEnd type="none" w="sm" len="sm"/>
            <a:tailEnd type="none" w="sm" len="sm"/>
          </a:ln>
          <a:effectLst/>
        </p:spPr>
        <p:txBody>
          <a:bodyPr vert="horz" wrap="square" lIns="147929" tIns="147929" rIns="147929" bIns="147929" numCol="1" anchor="t" anchorCtr="0" compatLnSpc="1">
            <a:prstTxWarp prst="textNoShape">
              <a:avLst/>
            </a:prstTxWarp>
            <a:spAutoFit/>
          </a:bodyPr>
          <a:lstStyle/>
          <a:p>
            <a:pPr defTabSz="754129" eaLnBrk="0" hangingPunct="0"/>
            <a:r>
              <a:rPr lang="en-US" sz="8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a:extLst>
              <a:ext uri="{FF2B5EF4-FFF2-40B4-BE49-F238E27FC236}">
                <a16:creationId xmlns:a16="http://schemas.microsoft.com/office/drawing/2014/main" id="{69795597-20AD-4962-81F8-C6451F8864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3749040"/>
            <a:ext cx="1276924" cy="274320"/>
          </a:xfrm>
          <a:prstGeom prst="rect">
            <a:avLst/>
          </a:prstGeom>
        </p:spPr>
      </p:pic>
    </p:spTree>
    <p:extLst>
      <p:ext uri="{BB962C8B-B14F-4D97-AF65-F5344CB8AC3E}">
        <p14:creationId xmlns:p14="http://schemas.microsoft.com/office/powerpoint/2010/main" val="988528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57199" y="1347735"/>
            <a:ext cx="9144001" cy="1292662"/>
          </a:xfrm>
          <a:prstGeom prst="rect">
            <a:avLst/>
          </a:prstGeom>
        </p:spPr>
        <p:txBody>
          <a:bodyPr/>
          <a:lstStyle>
            <a:lvl1pPr marL="0" indent="0">
              <a:buClr>
                <a:schemeClr val="tx1"/>
              </a:buClr>
              <a:buSzPct val="90000"/>
              <a:buFont typeface="Arial" pitchFamily="34" charset="0"/>
              <a:buNone/>
              <a:defRPr sz="2000" b="0" i="0">
                <a:gradFill>
                  <a:gsLst>
                    <a:gs pos="1250">
                      <a:schemeClr val="tx1"/>
                    </a:gs>
                    <a:gs pos="100000">
                      <a:schemeClr val="tx1"/>
                    </a:gs>
                  </a:gsLst>
                  <a:lin ang="5400000" scaled="0"/>
                </a:gradFill>
                <a:latin typeface="+mn-lt"/>
                <a:ea typeface="Segoe UI" pitchFamily="34" charset="0"/>
                <a:cs typeface="Segoe UI" pitchFamily="34" charset="0"/>
              </a:defRPr>
            </a:lvl1pPr>
            <a:lvl2pPr marL="234995" indent="0">
              <a:buClr>
                <a:schemeClr val="tx1"/>
              </a:buClr>
              <a:buSzPct val="90000"/>
              <a:buFont typeface="Arial" pitchFamily="34" charset="0"/>
              <a:buNone/>
              <a:defRPr sz="1800" b="0" i="0">
                <a:gradFill>
                  <a:gsLst>
                    <a:gs pos="1250">
                      <a:schemeClr val="tx1"/>
                    </a:gs>
                    <a:gs pos="100000">
                      <a:schemeClr val="tx1"/>
                    </a:gs>
                  </a:gsLst>
                  <a:lin ang="5400000" scaled="0"/>
                </a:gradFill>
                <a:latin typeface="+mn-lt"/>
                <a:ea typeface="Segoe UI" pitchFamily="34" charset="0"/>
                <a:cs typeface="Segoe UI" pitchFamily="34" charset="0"/>
              </a:defRPr>
            </a:lvl2pPr>
            <a:lvl3pPr marL="462286" indent="0">
              <a:buClr>
                <a:schemeClr val="tx1"/>
              </a:buClr>
              <a:buSzPct val="90000"/>
              <a:buFont typeface="Arial" pitchFamily="34" charset="0"/>
              <a:buNone/>
              <a:defRPr sz="1600" b="0" i="0">
                <a:gradFill>
                  <a:gsLst>
                    <a:gs pos="1250">
                      <a:schemeClr val="tx1"/>
                    </a:gs>
                    <a:gs pos="100000">
                      <a:schemeClr val="tx1"/>
                    </a:gs>
                  </a:gsLst>
                  <a:lin ang="5400000" scaled="0"/>
                </a:gradFill>
                <a:latin typeface="+mn-lt"/>
                <a:ea typeface="Segoe UI" pitchFamily="34" charset="0"/>
                <a:cs typeface="Segoe UI" pitchFamily="34" charset="0"/>
              </a:defRPr>
            </a:lvl3pPr>
            <a:lvl4pPr marL="697282" indent="0">
              <a:buClr>
                <a:schemeClr val="tx1"/>
              </a:buClr>
              <a:buSzPct val="90000"/>
              <a:buFont typeface="Arial" pitchFamily="34" charset="0"/>
              <a:buNone/>
              <a:defRPr sz="1400" b="0" i="0">
                <a:gradFill>
                  <a:gsLst>
                    <a:gs pos="1250">
                      <a:schemeClr val="tx1"/>
                    </a:gs>
                    <a:gs pos="100000">
                      <a:schemeClr val="tx1"/>
                    </a:gs>
                  </a:gsLst>
                  <a:lin ang="5400000" scaled="0"/>
                </a:gradFill>
                <a:latin typeface="+mn-lt"/>
                <a:ea typeface="Segoe UI" pitchFamily="34" charset="0"/>
                <a:cs typeface="Segoe UI" pitchFamily="34" charset="0"/>
              </a:defRPr>
            </a:lvl4pPr>
            <a:lvl5pPr marL="882197" indent="0">
              <a:buClr>
                <a:schemeClr val="tx1"/>
              </a:buClr>
              <a:buSzPct val="90000"/>
              <a:buFont typeface="Arial" pitchFamily="34" charset="0"/>
              <a:buNone/>
              <a:defRPr sz="1200"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7070726"/>
            <a:ext cx="10058401" cy="70167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800"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a:extLst>
              <a:ext uri="{FF2B5EF4-FFF2-40B4-BE49-F238E27FC236}">
                <a16:creationId xmlns:a16="http://schemas.microsoft.com/office/drawing/2014/main" id="{B5A1269D-B4D4-4B90-AF6A-97E1AACAA8C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5517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85317" y="2626663"/>
            <a:ext cx="3430649" cy="9140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81965" y="4006946"/>
            <a:ext cx="3434001" cy="279307"/>
          </a:xfrm>
        </p:spPr>
        <p:txBody>
          <a:bodyPr/>
          <a:lstStyle>
            <a:lvl1pPr marL="0" indent="0">
              <a:buNone/>
              <a:defRPr sz="1815">
                <a:latin typeface="+mn-lt"/>
              </a:defRPr>
            </a:lvl1pPr>
            <a:lvl2pPr marL="188595" indent="0">
              <a:buNone/>
              <a:defRPr/>
            </a:lvl2pPr>
            <a:lvl3pPr marL="377190" indent="0">
              <a:buNone/>
              <a:defRPr/>
            </a:lvl3pPr>
            <a:lvl4pPr marL="546140" indent="0">
              <a:buNone/>
              <a:defRPr/>
            </a:lvl4pPr>
            <a:lvl5pPr marL="705922"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4400550" y="0"/>
            <a:ext cx="5657850" cy="7772400"/>
          </a:xfrm>
          <a:blipFill>
            <a:blip r:embed="rId2"/>
            <a:stretch>
              <a:fillRect/>
            </a:stretch>
          </a:blipFill>
        </p:spPr>
        <p:txBody>
          <a:bodyPr lIns="0" tIns="2103120" rIns="0" anchor="t" anchorCtr="0">
            <a:noAutofit/>
          </a:bodyPr>
          <a:lstStyle>
            <a:lvl1pPr marL="0" indent="0" algn="ctr">
              <a:lnSpc>
                <a:spcPct val="100000"/>
              </a:lnSpc>
              <a:buNone/>
              <a:defRPr sz="1155"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spTree>
    <p:extLst>
      <p:ext uri="{BB962C8B-B14F-4D97-AF65-F5344CB8AC3E}">
        <p14:creationId xmlns:p14="http://schemas.microsoft.com/office/powerpoint/2010/main" val="11061339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481965" y="7015975"/>
            <a:ext cx="3697752" cy="88935"/>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769139" eaLnBrk="0" hangingPunct="0"/>
            <a:r>
              <a:rPr lang="en-US" sz="578">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481965" y="663893"/>
            <a:ext cx="1127152" cy="331622"/>
          </a:xfrm>
          <a:prstGeom prst="rect">
            <a:avLst/>
          </a:prstGeom>
        </p:spPr>
      </p:pic>
    </p:spTree>
    <p:extLst>
      <p:ext uri="{BB962C8B-B14F-4D97-AF65-F5344CB8AC3E}">
        <p14:creationId xmlns:p14="http://schemas.microsoft.com/office/powerpoint/2010/main" val="9169357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2804" y="2617787"/>
            <a:ext cx="2625172" cy="45704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3593782" y="2617787"/>
            <a:ext cx="5983963" cy="355482"/>
          </a:xfrm>
        </p:spPr>
        <p:txBody>
          <a:bodyPr anchor="t"/>
          <a:lstStyle>
            <a:lvl1pPr marL="191214" indent="-191214">
              <a:spcAft>
                <a:spcPts val="495"/>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482803" y="2288540"/>
            <a:ext cx="262524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3592482" y="2288540"/>
            <a:ext cx="5985264"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0902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85317" y="518160"/>
            <a:ext cx="9090279" cy="45704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0656" y="6448214"/>
            <a:ext cx="2866906" cy="228524"/>
          </a:xfrm>
        </p:spPr>
        <p:txBody>
          <a:bodyPr/>
          <a:lstStyle>
            <a:lvl1pPr marL="0" indent="0" algn="l">
              <a:spcBef>
                <a:spcPts val="0"/>
              </a:spcBef>
              <a:buNone/>
              <a:defRPr sz="1485">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80655" y="2295737"/>
            <a:ext cx="2866644" cy="3938016"/>
          </a:xfrm>
          <a:blipFill>
            <a:blip r:embed="rId2"/>
            <a:stretch>
              <a:fillRect/>
            </a:stretch>
          </a:blipFill>
        </p:spPr>
        <p:txBody>
          <a:bodyPr lIns="0" tIns="0" rIns="0" bIns="1005840" anchor="ctr" anchorCtr="0">
            <a:noAutofit/>
          </a:bodyPr>
          <a:lstStyle>
            <a:lvl1pPr marL="0" indent="0" algn="ctr">
              <a:lnSpc>
                <a:spcPct val="100000"/>
              </a:lnSpc>
              <a:buNone/>
              <a:defRPr sz="6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595878" y="6448214"/>
            <a:ext cx="2866906" cy="228524"/>
          </a:xfrm>
        </p:spPr>
        <p:txBody>
          <a:bodyPr/>
          <a:lstStyle>
            <a:lvl1pPr marL="0" indent="0" algn="l">
              <a:spcBef>
                <a:spcPts val="0"/>
              </a:spcBef>
              <a:buNone/>
              <a:defRPr sz="1485">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595878" y="2295737"/>
            <a:ext cx="2866644" cy="3938016"/>
          </a:xfrm>
          <a:blipFill>
            <a:blip r:embed="rId2"/>
            <a:stretch>
              <a:fillRect/>
            </a:stretch>
          </a:blipFill>
        </p:spPr>
        <p:txBody>
          <a:bodyPr lIns="0" tIns="0" rIns="0" bIns="1005840" anchor="ctr" anchorCtr="0">
            <a:noAutofit/>
          </a:bodyPr>
          <a:lstStyle>
            <a:lvl1pPr marL="0" indent="0" algn="ctr">
              <a:lnSpc>
                <a:spcPct val="100000"/>
              </a:lnSpc>
              <a:buNone/>
              <a:defRPr sz="6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710840" y="6448214"/>
            <a:ext cx="2866906" cy="228524"/>
          </a:xfrm>
        </p:spPr>
        <p:txBody>
          <a:bodyPr/>
          <a:lstStyle>
            <a:lvl1pPr marL="0" indent="0" algn="l">
              <a:spcBef>
                <a:spcPts val="0"/>
              </a:spcBef>
              <a:buNone/>
              <a:defRPr sz="1485">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708952" y="2295737"/>
            <a:ext cx="2866644" cy="3938016"/>
          </a:xfrm>
          <a:blipFill>
            <a:blip r:embed="rId2"/>
            <a:stretch>
              <a:fillRect/>
            </a:stretch>
          </a:blipFill>
        </p:spPr>
        <p:txBody>
          <a:bodyPr lIns="0" tIns="0" rIns="0" bIns="1005840" anchor="ctr" anchorCtr="0">
            <a:noAutofit/>
          </a:bodyPr>
          <a:lstStyle>
            <a:lvl1pPr marL="0" indent="0" algn="ctr">
              <a:lnSpc>
                <a:spcPct val="100000"/>
              </a:lnSpc>
              <a:buNone/>
              <a:defRPr sz="6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spTree>
    <p:extLst>
      <p:ext uri="{BB962C8B-B14F-4D97-AF65-F5344CB8AC3E}">
        <p14:creationId xmlns:p14="http://schemas.microsoft.com/office/powerpoint/2010/main" val="13468957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83772" y="1625619"/>
            <a:ext cx="9090279" cy="1330492"/>
          </a:xfrm>
        </p:spPr>
        <p:txBody>
          <a:bodyPr wrap="square">
            <a:spAutoFit/>
          </a:bodyPr>
          <a:lstStyle>
            <a:lvl1pPr marL="0" indent="0">
              <a:buNone/>
              <a:defRPr/>
            </a:lvl1pPr>
            <a:lvl2pPr marL="188595" indent="0">
              <a:buNone/>
              <a:defRPr/>
            </a:lvl2pPr>
            <a:lvl3pPr marL="377190" indent="0">
              <a:buNone/>
              <a:defRPr/>
            </a:lvl3pPr>
            <a:lvl4pPr marL="565785" indent="0">
              <a:buNone/>
              <a:defRPr/>
            </a:lvl4pPr>
            <a:lvl5pPr marL="7543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42674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84375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320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85317" y="6246353"/>
            <a:ext cx="9090279" cy="45704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0058400" cy="5181600"/>
          </a:xfrm>
          <a:blipFill>
            <a:blip r:embed="rId2"/>
            <a:stretch>
              <a:fillRect/>
            </a:stretch>
          </a:blipFill>
        </p:spPr>
        <p:txBody>
          <a:bodyPr vert="horz" wrap="square" lIns="0" tIns="1097280" rIns="0" bIns="0" rtlCol="0" anchor="t" anchorCtr="0">
            <a:noAutofit/>
          </a:bodyPr>
          <a:lstStyle>
            <a:lvl1pPr marL="0" indent="0" algn="ctr">
              <a:buNone/>
              <a:defRPr lang="en-US" sz="1155" b="1" dirty="0">
                <a:solidFill>
                  <a:srgbClr val="000000"/>
                </a:solidFill>
              </a:defRPr>
            </a:lvl1pPr>
          </a:lstStyle>
          <a:p>
            <a:pPr marL="188595" lvl="0" indent="-188595"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spTree>
    <p:extLst>
      <p:ext uri="{BB962C8B-B14F-4D97-AF65-F5344CB8AC3E}">
        <p14:creationId xmlns:p14="http://schemas.microsoft.com/office/powerpoint/2010/main" val="171710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sp>
        <p:nvSpPr>
          <p:cNvPr id="10" name="Rectangle 9"/>
          <p:cNvSpPr/>
          <p:nvPr userDrawn="1"/>
        </p:nvSpPr>
        <p:spPr bwMode="auto">
          <a:xfrm>
            <a:off x="2" y="2"/>
            <a:ext cx="5702755" cy="7772400"/>
          </a:xfrm>
          <a:prstGeom prst="rect">
            <a:avLst/>
          </a:prstGeom>
          <a:gradFill flip="none" rotWithShape="1">
            <a:gsLst>
              <a:gs pos="22000">
                <a:srgbClr val="000000">
                  <a:alpha val="47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7929" tIns="118343" rIns="147929" bIns="118343" numCol="1" spcCol="0" rtlCol="0" fromWordArt="0" anchor="t" anchorCtr="0" forceAA="0" compatLnSpc="1">
            <a:prstTxWarp prst="textNoShape">
              <a:avLst/>
            </a:prstTxWarp>
            <a:noAutofit/>
          </a:bodyPr>
          <a:lstStyle/>
          <a:p>
            <a:pPr algn="ctr" defTabSz="754277" fontAlgn="base">
              <a:lnSpc>
                <a:spcPct val="90000"/>
              </a:lnSpc>
              <a:spcBef>
                <a:spcPct val="0"/>
              </a:spcBef>
              <a:spcAft>
                <a:spcPct val="0"/>
              </a:spcAft>
            </a:pPr>
            <a:endParaRPr lang="en-US" sz="1941"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457200" y="3001583"/>
            <a:ext cx="4941776" cy="2032184"/>
          </a:xfrm>
          <a:noFill/>
        </p:spPr>
        <p:txBody>
          <a:bodyPr lIns="0" tIns="91440" rIns="146304" bIns="91440" anchor="t" anchorCtr="0"/>
          <a:lstStyle>
            <a:lvl1pPr>
              <a:defRPr sz="4000" spc="-81"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457200" y="5410339"/>
            <a:ext cx="4943052" cy="498598"/>
          </a:xfrm>
        </p:spPr>
        <p:txBody>
          <a:bodyPr wrap="square" lIns="0" tIns="109728" rIns="164592" bIns="109728">
            <a:spAutoFit/>
          </a:bodyPr>
          <a:lstStyle>
            <a:lvl1pPr marL="0" indent="0">
              <a:spcBef>
                <a:spcPts val="0"/>
              </a:spcBef>
              <a:buNone/>
              <a:defRPr sz="2000">
                <a:solidFill>
                  <a:schemeClr val="bg1"/>
                </a:solidFill>
                <a:latin typeface="+mn-lt"/>
              </a:defRPr>
            </a:lvl1pPr>
          </a:lstStyle>
          <a:p>
            <a:pPr lvl="0"/>
            <a:r>
              <a:rPr lang="en-US"/>
              <a:t>Speaker name</a:t>
            </a:r>
          </a:p>
        </p:txBody>
      </p:sp>
      <p:pic>
        <p:nvPicPr>
          <p:cNvPr id="12" name="MS logo white - EMF">
            <a:extLst>
              <a:ext uri="{FF2B5EF4-FFF2-40B4-BE49-F238E27FC236}">
                <a16:creationId xmlns:a16="http://schemas.microsoft.com/office/drawing/2014/main" id="{284CC3DF-52E7-4DC3-AB6E-455D28473B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6957060"/>
            <a:ext cx="1276924" cy="274320"/>
          </a:xfrm>
          <a:prstGeom prst="rect">
            <a:avLst/>
          </a:prstGeom>
        </p:spPr>
      </p:pic>
    </p:spTree>
    <p:extLst>
      <p:ext uri="{BB962C8B-B14F-4D97-AF65-F5344CB8AC3E}">
        <p14:creationId xmlns:p14="http://schemas.microsoft.com/office/powerpoint/2010/main" val="83715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03" y="3594329"/>
            <a:ext cx="7543800" cy="411331"/>
          </a:xfrm>
          <a:noFill/>
        </p:spPr>
        <p:txBody>
          <a:bodyPr lIns="0" tIns="0" rIns="0" bIns="0" anchor="b" anchorCtr="0">
            <a:spAutoFit/>
          </a:bodyPr>
          <a:lstStyle>
            <a:lvl1pPr algn="l" defTabSz="769512" rtl="0" eaLnBrk="1" latinLnBrk="0" hangingPunct="1">
              <a:lnSpc>
                <a:spcPct val="90000"/>
              </a:lnSpc>
              <a:spcBef>
                <a:spcPct val="0"/>
              </a:spcBef>
              <a:buNone/>
              <a:defRPr lang="en-US" sz="2970" b="0" kern="1200" cap="none" spc="-4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34373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81965" y="3547898"/>
            <a:ext cx="7543800" cy="457048"/>
          </a:xfrm>
          <a:noFill/>
        </p:spPr>
        <p:txBody>
          <a:bodyPr lIns="0" tIns="0" rIns="0" bIns="0" anchor="b" anchorCtr="0">
            <a:spAutoFit/>
          </a:bodyPr>
          <a:lstStyle>
            <a:lvl1pPr>
              <a:defRPr sz="2970" spc="-41"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481965" y="4490720"/>
            <a:ext cx="7543800" cy="279307"/>
          </a:xfrm>
          <a:noFill/>
        </p:spPr>
        <p:txBody>
          <a:bodyPr wrap="square" lIns="0" tIns="0" rIns="0" bIns="0">
            <a:spAutoFit/>
          </a:bodyPr>
          <a:lstStyle>
            <a:lvl1pPr marL="0" indent="0">
              <a:spcBef>
                <a:spcPts val="0"/>
              </a:spcBef>
              <a:buNone/>
              <a:defRPr sz="1815"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2"/>
          <a:stretch>
            <a:fillRect/>
          </a:stretch>
        </p:blipFill>
        <p:spPr bwMode="black">
          <a:xfrm>
            <a:off x="481965" y="663893"/>
            <a:ext cx="1127313" cy="331622"/>
          </a:xfrm>
          <a:prstGeom prst="rect">
            <a:avLst/>
          </a:prstGeom>
        </p:spPr>
      </p:pic>
    </p:spTree>
    <p:extLst>
      <p:ext uri="{BB962C8B-B14F-4D97-AF65-F5344CB8AC3E}">
        <p14:creationId xmlns:p14="http://schemas.microsoft.com/office/powerpoint/2010/main" val="1578745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22124" y="1347736"/>
            <a:ext cx="9614156" cy="2001317"/>
          </a:xfrm>
          <a:prstGeom prst="rect">
            <a:avLst/>
          </a:prstGeom>
        </p:spPr>
        <p:txBody>
          <a:bodyPr/>
          <a:lstStyle>
            <a:lvl1pPr marL="234954" indent="-234954">
              <a:buClr>
                <a:schemeClr val="tx1"/>
              </a:buClr>
              <a:buSzPct val="90000"/>
              <a:buFont typeface="Arial" pitchFamily="34" charset="0"/>
              <a:buChar char="•"/>
              <a:defRPr sz="2911">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62205" indent="-227252">
              <a:buClr>
                <a:schemeClr val="tx1"/>
              </a:buClr>
              <a:buSzPct val="90000"/>
              <a:buFont typeface="Arial" pitchFamily="34" charset="0"/>
              <a:buChar char="•"/>
              <a:defRPr sz="258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97159" indent="-234954">
              <a:buClr>
                <a:schemeClr val="tx1"/>
              </a:buClr>
              <a:buSzPct val="90000"/>
              <a:buFont typeface="Arial" pitchFamily="34" charset="0"/>
              <a:buChar char="•"/>
              <a:defRPr sz="226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82041" indent="-184883">
              <a:buClr>
                <a:schemeClr val="tx1"/>
              </a:buClr>
              <a:buSzPct val="90000"/>
              <a:buFont typeface="Arial" pitchFamily="34" charset="0"/>
              <a:buChar char="•"/>
              <a:defRPr sz="194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66923" indent="-184883">
              <a:buClr>
                <a:schemeClr val="tx1"/>
              </a:buClr>
              <a:buSzPct val="90000"/>
              <a:buFont typeface="Arial" pitchFamily="34" charset="0"/>
              <a:buChar char="•"/>
              <a:defRPr sz="161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7070727"/>
            <a:ext cx="10058401" cy="70167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588"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485317" y="518160"/>
            <a:ext cx="9090279" cy="597408"/>
          </a:xfrm>
        </p:spPr>
        <p:txBody>
          <a:bodyPr/>
          <a:lstStyle>
            <a:lvl1pPr>
              <a:defRPr sz="3882">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575156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descr="Ignite event illustration light">
            <a:extLst>
              <a:ext uri="{FF2B5EF4-FFF2-40B4-BE49-F238E27FC236}">
                <a16:creationId xmlns:a16="http://schemas.microsoft.com/office/drawing/2014/main" id="{DAB43103-0211-42B9-B21F-76E1B9F47117}"/>
              </a:ext>
            </a:extLst>
          </p:cNvPr>
          <p:cNvPicPr>
            <a:picLocks noChangeAspect="1"/>
          </p:cNvPicPr>
          <p:nvPr userDrawn="1"/>
        </p:nvPicPr>
        <p:blipFill>
          <a:blip r:embed="rId2"/>
          <a:stretch>
            <a:fillRect/>
          </a:stretch>
        </p:blipFill>
        <p:spPr>
          <a:xfrm>
            <a:off x="0" y="1"/>
            <a:ext cx="10058400" cy="7772399"/>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481965" y="663893"/>
            <a:ext cx="1127313" cy="331622"/>
          </a:xfrm>
          <a:prstGeom prst="rect">
            <a:avLst/>
          </a:prstGeom>
        </p:spPr>
      </p:pic>
      <p:pic>
        <p:nvPicPr>
          <p:cNvPr id="8" name="Picture 7" descr="Microsoft Ignite">
            <a:extLst>
              <a:ext uri="{FF2B5EF4-FFF2-40B4-BE49-F238E27FC236}">
                <a16:creationId xmlns:a16="http://schemas.microsoft.com/office/drawing/2014/main" id="{7111F31C-7FB8-4B8F-AA9A-B4814F3B02A4}"/>
              </a:ext>
            </a:extLst>
          </p:cNvPr>
          <p:cNvPicPr>
            <a:picLocks noChangeAspect="1"/>
          </p:cNvPicPr>
          <p:nvPr userDrawn="1"/>
        </p:nvPicPr>
        <p:blipFill>
          <a:blip r:embed="rId4"/>
          <a:stretch>
            <a:fillRect/>
          </a:stretch>
        </p:blipFill>
        <p:spPr>
          <a:xfrm>
            <a:off x="-11974" y="1469212"/>
            <a:ext cx="5337912" cy="1890312"/>
          </a:xfrm>
          <a:prstGeom prst="rect">
            <a:avLst/>
          </a:prstGeom>
        </p:spPr>
      </p:pic>
    </p:spTree>
    <p:extLst>
      <p:ext uri="{BB962C8B-B14F-4D97-AF65-F5344CB8AC3E}">
        <p14:creationId xmlns:p14="http://schemas.microsoft.com/office/powerpoint/2010/main" val="467322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85317" y="2626663"/>
            <a:ext cx="3430649" cy="9140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81965" y="4006946"/>
            <a:ext cx="3434001" cy="279307"/>
          </a:xfrm>
        </p:spPr>
        <p:txBody>
          <a:bodyPr/>
          <a:lstStyle>
            <a:lvl1pPr marL="0" indent="0">
              <a:buNone/>
              <a:defRPr sz="1815">
                <a:latin typeface="+mn-lt"/>
              </a:defRPr>
            </a:lvl1pPr>
            <a:lvl2pPr marL="188595" indent="0">
              <a:buNone/>
              <a:defRPr/>
            </a:lvl2pPr>
            <a:lvl3pPr marL="377190" indent="0">
              <a:buNone/>
              <a:defRPr/>
            </a:lvl3pPr>
            <a:lvl4pPr marL="546140" indent="0">
              <a:buNone/>
              <a:defRPr/>
            </a:lvl4pPr>
            <a:lvl5pPr marL="705922"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4400550" y="0"/>
            <a:ext cx="5657850" cy="7772400"/>
          </a:xfrm>
          <a:blipFill>
            <a:blip r:embed="rId2"/>
            <a:stretch>
              <a:fillRect/>
            </a:stretch>
          </a:blipFill>
        </p:spPr>
        <p:txBody>
          <a:bodyPr lIns="0" tIns="2103120" rIns="0" anchor="t" anchorCtr="0">
            <a:noAutofit/>
          </a:bodyPr>
          <a:lstStyle>
            <a:lvl1pPr marL="0" indent="0" algn="ctr">
              <a:lnSpc>
                <a:spcPct val="100000"/>
              </a:lnSpc>
              <a:buNone/>
              <a:defRPr sz="1155"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spTree>
    <p:extLst>
      <p:ext uri="{BB962C8B-B14F-4D97-AF65-F5344CB8AC3E}">
        <p14:creationId xmlns:p14="http://schemas.microsoft.com/office/powerpoint/2010/main" val="7920348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481965" y="7015975"/>
            <a:ext cx="3697752" cy="88935"/>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769139" eaLnBrk="0" hangingPunct="0"/>
            <a:r>
              <a:rPr lang="en-US" sz="578">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481965" y="663893"/>
            <a:ext cx="1127152" cy="331622"/>
          </a:xfrm>
          <a:prstGeom prst="rect">
            <a:avLst/>
          </a:prstGeom>
        </p:spPr>
      </p:pic>
    </p:spTree>
    <p:extLst>
      <p:ext uri="{BB962C8B-B14F-4D97-AF65-F5344CB8AC3E}">
        <p14:creationId xmlns:p14="http://schemas.microsoft.com/office/powerpoint/2010/main" val="38323827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82804" y="2617787"/>
            <a:ext cx="2625172" cy="45704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3593782" y="2617787"/>
            <a:ext cx="5983963" cy="355482"/>
          </a:xfrm>
        </p:spPr>
        <p:txBody>
          <a:bodyPr anchor="t"/>
          <a:lstStyle>
            <a:lvl1pPr marL="191214" indent="-191214">
              <a:spcAft>
                <a:spcPts val="495"/>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482803" y="2288540"/>
            <a:ext cx="262524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3592482" y="2288540"/>
            <a:ext cx="5985264"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5918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85317" y="518160"/>
            <a:ext cx="9090279" cy="45704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80656" y="6448214"/>
            <a:ext cx="2866906" cy="228524"/>
          </a:xfrm>
        </p:spPr>
        <p:txBody>
          <a:bodyPr/>
          <a:lstStyle>
            <a:lvl1pPr marL="0" indent="0" algn="l">
              <a:spcBef>
                <a:spcPts val="0"/>
              </a:spcBef>
              <a:buNone/>
              <a:defRPr sz="1485">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80655" y="2295737"/>
            <a:ext cx="2866644" cy="3938016"/>
          </a:xfrm>
          <a:blipFill>
            <a:blip r:embed="rId2"/>
            <a:stretch>
              <a:fillRect/>
            </a:stretch>
          </a:blipFill>
        </p:spPr>
        <p:txBody>
          <a:bodyPr lIns="0" tIns="0" rIns="0" bIns="1005840" anchor="ctr" anchorCtr="0">
            <a:noAutofit/>
          </a:bodyPr>
          <a:lstStyle>
            <a:lvl1pPr marL="0" indent="0" algn="ctr">
              <a:lnSpc>
                <a:spcPct val="100000"/>
              </a:lnSpc>
              <a:buNone/>
              <a:defRPr sz="6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595878" y="6448214"/>
            <a:ext cx="2866906" cy="228524"/>
          </a:xfrm>
        </p:spPr>
        <p:txBody>
          <a:bodyPr/>
          <a:lstStyle>
            <a:lvl1pPr marL="0" indent="0" algn="l">
              <a:spcBef>
                <a:spcPts val="0"/>
              </a:spcBef>
              <a:buNone/>
              <a:defRPr sz="1485">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595878" y="2295737"/>
            <a:ext cx="2866644" cy="3938016"/>
          </a:xfrm>
          <a:blipFill>
            <a:blip r:embed="rId2"/>
            <a:stretch>
              <a:fillRect/>
            </a:stretch>
          </a:blipFill>
        </p:spPr>
        <p:txBody>
          <a:bodyPr lIns="0" tIns="0" rIns="0" bIns="1005840" anchor="ctr" anchorCtr="0">
            <a:noAutofit/>
          </a:bodyPr>
          <a:lstStyle>
            <a:lvl1pPr marL="0" indent="0" algn="ctr">
              <a:lnSpc>
                <a:spcPct val="100000"/>
              </a:lnSpc>
              <a:buNone/>
              <a:defRPr sz="6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710840" y="6448214"/>
            <a:ext cx="2866906" cy="228524"/>
          </a:xfrm>
        </p:spPr>
        <p:txBody>
          <a:bodyPr/>
          <a:lstStyle>
            <a:lvl1pPr marL="0" indent="0" algn="l">
              <a:spcBef>
                <a:spcPts val="0"/>
              </a:spcBef>
              <a:buNone/>
              <a:defRPr sz="1485">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708952" y="2295737"/>
            <a:ext cx="2866644" cy="3938016"/>
          </a:xfrm>
          <a:blipFill>
            <a:blip r:embed="rId2"/>
            <a:stretch>
              <a:fillRect/>
            </a:stretch>
          </a:blipFill>
        </p:spPr>
        <p:txBody>
          <a:bodyPr lIns="0" tIns="0" rIns="0" bIns="1005840" anchor="ctr" anchorCtr="0">
            <a:noAutofit/>
          </a:bodyPr>
          <a:lstStyle>
            <a:lvl1pPr marL="0" indent="0" algn="ctr">
              <a:lnSpc>
                <a:spcPct val="100000"/>
              </a:lnSpc>
              <a:buNone/>
              <a:defRPr sz="6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spTree>
    <p:extLst>
      <p:ext uri="{BB962C8B-B14F-4D97-AF65-F5344CB8AC3E}">
        <p14:creationId xmlns:p14="http://schemas.microsoft.com/office/powerpoint/2010/main" val="155630315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83772" y="1625619"/>
            <a:ext cx="9090279" cy="1330492"/>
          </a:xfrm>
        </p:spPr>
        <p:txBody>
          <a:bodyPr wrap="square">
            <a:spAutoFit/>
          </a:bodyPr>
          <a:lstStyle>
            <a:lvl1pPr marL="0" indent="0">
              <a:buNone/>
              <a:defRPr/>
            </a:lvl1pPr>
            <a:lvl2pPr marL="188595" indent="0">
              <a:buNone/>
              <a:defRPr/>
            </a:lvl2pPr>
            <a:lvl3pPr marL="377190" indent="0">
              <a:buNone/>
              <a:defRPr/>
            </a:lvl3pPr>
            <a:lvl4pPr marL="565785" indent="0">
              <a:buNone/>
              <a:defRPr/>
            </a:lvl4pPr>
            <a:lvl5pPr marL="7543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966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978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7200" y="2362079"/>
            <a:ext cx="7160427" cy="2032169"/>
          </a:xfrm>
          <a:noFill/>
        </p:spPr>
        <p:txBody>
          <a:bodyPr lIns="0" tIns="91440" rIns="146304" bIns="91440" anchor="t" anchorCtr="0"/>
          <a:lstStyle>
            <a:lvl1pPr>
              <a:defRPr sz="4000" spc="-81"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457200" y="4395719"/>
            <a:ext cx="5681326" cy="2031303"/>
          </a:xfrm>
          <a:noFill/>
        </p:spPr>
        <p:txBody>
          <a:bodyPr lIns="0" tIns="109728" rIns="164592" bIns="109728">
            <a:noAutofit/>
          </a:bodyPr>
          <a:lstStyle>
            <a:lvl1pPr marL="0" indent="0">
              <a:spcBef>
                <a:spcPts val="0"/>
              </a:spcBef>
              <a:buNone/>
              <a:defRPr sz="2400" spc="0" baseline="0">
                <a:gradFill>
                  <a:gsLst>
                    <a:gs pos="91000">
                      <a:schemeClr val="tx1"/>
                    </a:gs>
                    <a:gs pos="0">
                      <a:schemeClr val="tx1"/>
                    </a:gs>
                  </a:gsLst>
                  <a:lin ang="5400000" scaled="0"/>
                </a:gradFill>
                <a:latin typeface="+mn-lt"/>
              </a:defRPr>
            </a:lvl1pPr>
          </a:lstStyle>
          <a:p>
            <a:pPr lvl="0"/>
            <a:r>
              <a:rPr lang="en-US"/>
              <a:t>Speaker name</a:t>
            </a:r>
          </a:p>
        </p:txBody>
      </p:sp>
      <p:pic>
        <p:nvPicPr>
          <p:cNvPr id="11" name="MS logo white - EMF">
            <a:extLst>
              <a:ext uri="{FF2B5EF4-FFF2-40B4-BE49-F238E27FC236}">
                <a16:creationId xmlns:a16="http://schemas.microsoft.com/office/drawing/2014/main" id="{3982B47A-5D3B-423D-9B6A-B7014AEB18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6957060"/>
            <a:ext cx="1276924" cy="274320"/>
          </a:xfrm>
          <a:prstGeom prst="rect">
            <a:avLst/>
          </a:prstGeom>
        </p:spPr>
      </p:pic>
      <p:sp>
        <p:nvSpPr>
          <p:cNvPr id="6" name="Text Placeholder 3">
            <a:extLst>
              <a:ext uri="{FF2B5EF4-FFF2-40B4-BE49-F238E27FC236}">
                <a16:creationId xmlns:a16="http://schemas.microsoft.com/office/drawing/2014/main" id="{4C1B89B1-AFE0-4CA1-9296-AB0C9D58CAE8}"/>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245847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2990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85317" y="6246353"/>
            <a:ext cx="9090279" cy="45704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0058400" cy="5181600"/>
          </a:xfrm>
          <a:blipFill>
            <a:blip r:embed="rId2"/>
            <a:stretch>
              <a:fillRect/>
            </a:stretch>
          </a:blipFill>
        </p:spPr>
        <p:txBody>
          <a:bodyPr vert="horz" wrap="square" lIns="0" tIns="1097280" rIns="0" bIns="0" rtlCol="0" anchor="t" anchorCtr="0">
            <a:noAutofit/>
          </a:bodyPr>
          <a:lstStyle>
            <a:lvl1pPr marL="0" indent="0" algn="ctr">
              <a:buNone/>
              <a:defRPr lang="en-US" sz="1155" b="1" dirty="0">
                <a:solidFill>
                  <a:srgbClr val="000000"/>
                </a:solidFill>
              </a:defRPr>
            </a:lvl1pPr>
          </a:lstStyle>
          <a:p>
            <a:pPr marL="188595" lvl="0" indent="-188595"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0193470" y="-231137"/>
            <a:ext cx="476092" cy="126958"/>
          </a:xfrm>
          <a:prstGeom prst="rect">
            <a:avLst/>
          </a:prstGeom>
          <a:noFill/>
        </p:spPr>
        <p:txBody>
          <a:bodyPr wrap="none" lIns="0" tIns="0" rIns="0" bIns="0" rtlCol="0">
            <a:spAutoFit/>
          </a:bodyPr>
          <a:lstStyle/>
          <a:p>
            <a:pPr algn="l"/>
            <a:r>
              <a:rPr lang="en-US" sz="825">
                <a:solidFill>
                  <a:srgbClr val="A3A3A3"/>
                </a:solidFill>
              </a:rPr>
              <a:t>ELT layout</a:t>
            </a:r>
          </a:p>
        </p:txBody>
      </p:sp>
    </p:spTree>
    <p:extLst>
      <p:ext uri="{BB962C8B-B14F-4D97-AF65-F5344CB8AC3E}">
        <p14:creationId xmlns:p14="http://schemas.microsoft.com/office/powerpoint/2010/main" val="264227169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03" y="3594329"/>
            <a:ext cx="7543800" cy="411331"/>
          </a:xfrm>
          <a:noFill/>
        </p:spPr>
        <p:txBody>
          <a:bodyPr lIns="0" tIns="0" rIns="0" bIns="0" anchor="b" anchorCtr="0">
            <a:spAutoFit/>
          </a:bodyPr>
          <a:lstStyle>
            <a:lvl1pPr algn="l" defTabSz="769512" rtl="0" eaLnBrk="1" latinLnBrk="0" hangingPunct="1">
              <a:lnSpc>
                <a:spcPct val="90000"/>
              </a:lnSpc>
              <a:spcBef>
                <a:spcPct val="0"/>
              </a:spcBef>
              <a:buNone/>
              <a:defRPr lang="en-US" sz="2970" b="0" kern="1200" cap="none" spc="-41"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5181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81965" y="3547898"/>
            <a:ext cx="7543800" cy="457048"/>
          </a:xfrm>
          <a:noFill/>
        </p:spPr>
        <p:txBody>
          <a:bodyPr lIns="0" tIns="0" rIns="0" bIns="0" anchor="b" anchorCtr="0">
            <a:spAutoFit/>
          </a:bodyPr>
          <a:lstStyle>
            <a:lvl1pPr>
              <a:defRPr sz="2970" spc="-41"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481965" y="4490720"/>
            <a:ext cx="7543800" cy="279307"/>
          </a:xfrm>
          <a:noFill/>
        </p:spPr>
        <p:txBody>
          <a:bodyPr wrap="square" lIns="0" tIns="0" rIns="0" bIns="0">
            <a:spAutoFit/>
          </a:bodyPr>
          <a:lstStyle>
            <a:lvl1pPr marL="0" indent="0">
              <a:spcBef>
                <a:spcPts val="0"/>
              </a:spcBef>
              <a:buNone/>
              <a:defRPr sz="1815" spc="0" baseline="0">
                <a:solidFill>
                  <a:schemeClr val="tx1"/>
                </a:soli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2"/>
          <a:stretch>
            <a:fillRect/>
          </a:stretch>
        </p:blipFill>
        <p:spPr bwMode="black">
          <a:xfrm>
            <a:off x="481965" y="663893"/>
            <a:ext cx="1127313" cy="331622"/>
          </a:xfrm>
          <a:prstGeom prst="rect">
            <a:avLst/>
          </a:prstGeom>
        </p:spPr>
      </p:pic>
    </p:spTree>
    <p:extLst>
      <p:ext uri="{BB962C8B-B14F-4D97-AF65-F5344CB8AC3E}">
        <p14:creationId xmlns:p14="http://schemas.microsoft.com/office/powerpoint/2010/main" val="892408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22124" y="1347736"/>
            <a:ext cx="9614156" cy="2001317"/>
          </a:xfrm>
          <a:prstGeom prst="rect">
            <a:avLst/>
          </a:prstGeom>
        </p:spPr>
        <p:txBody>
          <a:bodyPr/>
          <a:lstStyle>
            <a:lvl1pPr marL="234954" indent="-234954">
              <a:buClr>
                <a:schemeClr val="tx1"/>
              </a:buClr>
              <a:buSzPct val="90000"/>
              <a:buFont typeface="Arial" pitchFamily="34" charset="0"/>
              <a:buChar char="•"/>
              <a:defRPr sz="2911">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62205" indent="-227252">
              <a:buClr>
                <a:schemeClr val="tx1"/>
              </a:buClr>
              <a:buSzPct val="90000"/>
              <a:buFont typeface="Arial" pitchFamily="34" charset="0"/>
              <a:buChar char="•"/>
              <a:defRPr sz="258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97159" indent="-234954">
              <a:buClr>
                <a:schemeClr val="tx1"/>
              </a:buClr>
              <a:buSzPct val="90000"/>
              <a:buFont typeface="Arial" pitchFamily="34" charset="0"/>
              <a:buChar char="•"/>
              <a:defRPr sz="226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82041" indent="-184883">
              <a:buClr>
                <a:schemeClr val="tx1"/>
              </a:buClr>
              <a:buSzPct val="90000"/>
              <a:buFont typeface="Arial" pitchFamily="34" charset="0"/>
              <a:buChar char="•"/>
              <a:defRPr sz="1941">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66923" indent="-184883">
              <a:buClr>
                <a:schemeClr val="tx1"/>
              </a:buClr>
              <a:buSzPct val="90000"/>
              <a:buFont typeface="Arial" pitchFamily="34" charset="0"/>
              <a:buChar char="•"/>
              <a:defRPr sz="1618">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7070727"/>
            <a:ext cx="10058401" cy="70167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588" spc="-4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485317" y="518160"/>
            <a:ext cx="9090279" cy="597408"/>
          </a:xfrm>
        </p:spPr>
        <p:txBody>
          <a:bodyPr/>
          <a:lstStyle>
            <a:lvl1pPr>
              <a:defRPr sz="3882">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9349750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5" name="Picture 4" descr="Ignite event illustration light">
            <a:extLst>
              <a:ext uri="{FF2B5EF4-FFF2-40B4-BE49-F238E27FC236}">
                <a16:creationId xmlns:a16="http://schemas.microsoft.com/office/drawing/2014/main" id="{DAB43103-0211-42B9-B21F-76E1B9F47117}"/>
              </a:ext>
            </a:extLst>
          </p:cNvPr>
          <p:cNvPicPr>
            <a:picLocks noChangeAspect="1"/>
          </p:cNvPicPr>
          <p:nvPr userDrawn="1"/>
        </p:nvPicPr>
        <p:blipFill>
          <a:blip r:embed="rId2"/>
          <a:stretch>
            <a:fillRect/>
          </a:stretch>
        </p:blipFill>
        <p:spPr>
          <a:xfrm>
            <a:off x="0" y="1"/>
            <a:ext cx="10058400" cy="7772399"/>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481965" y="663893"/>
            <a:ext cx="1127313" cy="331622"/>
          </a:xfrm>
          <a:prstGeom prst="rect">
            <a:avLst/>
          </a:prstGeom>
        </p:spPr>
      </p:pic>
      <p:pic>
        <p:nvPicPr>
          <p:cNvPr id="8" name="Picture 7" descr="Microsoft Ignite">
            <a:extLst>
              <a:ext uri="{FF2B5EF4-FFF2-40B4-BE49-F238E27FC236}">
                <a16:creationId xmlns:a16="http://schemas.microsoft.com/office/drawing/2014/main" id="{7111F31C-7FB8-4B8F-AA9A-B4814F3B02A4}"/>
              </a:ext>
            </a:extLst>
          </p:cNvPr>
          <p:cNvPicPr>
            <a:picLocks noChangeAspect="1"/>
          </p:cNvPicPr>
          <p:nvPr userDrawn="1"/>
        </p:nvPicPr>
        <p:blipFill>
          <a:blip r:embed="rId4"/>
          <a:stretch>
            <a:fillRect/>
          </a:stretch>
        </p:blipFill>
        <p:spPr>
          <a:xfrm>
            <a:off x="-11974" y="1469212"/>
            <a:ext cx="5337912" cy="1890312"/>
          </a:xfrm>
          <a:prstGeom prst="rect">
            <a:avLst/>
          </a:prstGeom>
        </p:spPr>
      </p:pic>
    </p:spTree>
    <p:extLst>
      <p:ext uri="{BB962C8B-B14F-4D97-AF65-F5344CB8AC3E}">
        <p14:creationId xmlns:p14="http://schemas.microsoft.com/office/powerpoint/2010/main" val="3915069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457200" y="2354857"/>
            <a:ext cx="3758547" cy="2039391"/>
          </a:xfrm>
          <a:noFill/>
        </p:spPr>
        <p:txBody>
          <a:bodyPr lIns="0" tIns="91440" rIns="146304" bIns="91440" anchor="t" anchorCtr="0"/>
          <a:lstStyle>
            <a:lvl1pPr>
              <a:defRPr sz="4000" spc="-81"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457200" y="4394247"/>
            <a:ext cx="3758547" cy="812883"/>
          </a:xfrm>
        </p:spPr>
        <p:txBody>
          <a:bodyPr lIns="0" tIns="109728" rIns="164592" bIns="109728">
            <a:noAutofit/>
          </a:bodyPr>
          <a:lstStyle>
            <a:lvl1pPr marL="0" indent="0">
              <a:spcBef>
                <a:spcPts val="0"/>
              </a:spcBef>
              <a:buNone/>
              <a:defRPr lang="en-US" sz="24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754495"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a:extLst>
              <a:ext uri="{FF2B5EF4-FFF2-40B4-BE49-F238E27FC236}">
                <a16:creationId xmlns:a16="http://schemas.microsoft.com/office/drawing/2014/main" id="{39CFCD71-BFBB-45EA-A2EE-2DCA1DA3A6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7200" y="6957060"/>
            <a:ext cx="1276924" cy="274320"/>
          </a:xfrm>
          <a:prstGeom prst="rect">
            <a:avLst/>
          </a:prstGeom>
        </p:spPr>
      </p:pic>
    </p:spTree>
    <p:extLst>
      <p:ext uri="{BB962C8B-B14F-4D97-AF65-F5344CB8AC3E}">
        <p14:creationId xmlns:p14="http://schemas.microsoft.com/office/powerpoint/2010/main" val="42186185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457200" y="1345998"/>
            <a:ext cx="9144000" cy="1357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7FCCB1-B52A-459F-B481-B711C2911065}"/>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1007263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5472D7-4521-4097-BA8D-605D7A4350EE}"/>
              </a:ext>
            </a:extLst>
          </p:cNvPr>
          <p:cNvSpPr>
            <a:spLocks noGrp="1"/>
          </p:cNvSpPr>
          <p:nvPr>
            <p:ph type="title"/>
          </p:nvPr>
        </p:nvSpPr>
        <p:spPr/>
        <p:txBody>
          <a:bodyPr/>
          <a:lstStyle>
            <a:lvl1pPr>
              <a:defRPr sz="30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73D1699D-0C3B-4747-9CE2-B2D56C603A5F}"/>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31711542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07794"/>
            <a:ext cx="9144000" cy="1019620"/>
          </a:xfrm>
        </p:spPr>
        <p:txBody>
          <a:bodyPr/>
          <a:lstStyle/>
          <a:p>
            <a:r>
              <a:rPr lang="en-US"/>
              <a:t>Click to edit Master title style</a:t>
            </a:r>
          </a:p>
        </p:txBody>
      </p:sp>
      <p:sp>
        <p:nvSpPr>
          <p:cNvPr id="4" name="Text Placeholder 3"/>
          <p:cNvSpPr>
            <a:spLocks noGrp="1"/>
          </p:cNvSpPr>
          <p:nvPr>
            <p:ph type="body" sz="quarter" idx="10"/>
          </p:nvPr>
        </p:nvSpPr>
        <p:spPr>
          <a:xfrm>
            <a:off x="457200" y="1345997"/>
            <a:ext cx="4437302" cy="1480085"/>
          </a:xfrm>
        </p:spPr>
        <p:txBody>
          <a:bodyPr wrap="square">
            <a:spAutoFit/>
          </a:bodyPr>
          <a:lstStyle>
            <a:lvl1pPr marL="0" indent="0">
              <a:spcBef>
                <a:spcPts val="990"/>
              </a:spcBef>
              <a:buClr>
                <a:schemeClr val="tx1"/>
              </a:buClr>
              <a:buFont typeface="Wingdings" panose="05000000000000000000" pitchFamily="2" charset="2"/>
              <a:buNone/>
              <a:defRPr sz="2400" b="0">
                <a:latin typeface="+mn-lt"/>
              </a:defRPr>
            </a:lvl1pPr>
            <a:lvl2pPr marL="206745" indent="0">
              <a:buFont typeface="Wingdings" panose="05000000000000000000" pitchFamily="2" charset="2"/>
              <a:buNone/>
              <a:defRPr sz="1800" b="0"/>
            </a:lvl2pPr>
            <a:lvl3pPr marL="364693" indent="0">
              <a:buFont typeface="Wingdings" panose="05000000000000000000" pitchFamily="2" charset="2"/>
              <a:buNone/>
              <a:tabLst/>
              <a:defRPr sz="1600" b="0"/>
            </a:lvl3pPr>
            <a:lvl4pPr marL="527777" indent="0">
              <a:buFont typeface="Wingdings" panose="05000000000000000000" pitchFamily="2" charset="2"/>
              <a:buNone/>
              <a:defRPr sz="1600" b="0"/>
            </a:lvl4pPr>
            <a:lvl5pPr marL="690861" indent="0">
              <a:buFont typeface="Wingdings" panose="05000000000000000000" pitchFamily="2" charset="2"/>
              <a:buNone/>
              <a:tabLst/>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5163898" y="1345998"/>
            <a:ext cx="4437302" cy="1759456"/>
          </a:xfrm>
        </p:spPr>
        <p:txBody>
          <a:bodyPr wrap="square">
            <a:spAutoFit/>
          </a:bodyPr>
          <a:lstStyle>
            <a:lvl1pPr marL="0" indent="0">
              <a:spcBef>
                <a:spcPts val="990"/>
              </a:spcBef>
              <a:buClr>
                <a:schemeClr val="tx1"/>
              </a:buClr>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1pPr>
            <a:lvl2pPr marL="206745" indent="0">
              <a:buFont typeface="Arial" panose="020B0604020202020204" pitchFamily="34" charset="0"/>
              <a:buNone/>
              <a:defRPr lang="en-US" sz="1800" b="0" kern="1200" spc="0" baseline="0" dirty="0">
                <a:gradFill>
                  <a:gsLst>
                    <a:gs pos="1250">
                      <a:schemeClr val="tx1"/>
                    </a:gs>
                    <a:gs pos="100000">
                      <a:schemeClr val="tx1"/>
                    </a:gs>
                  </a:gsLst>
                  <a:lin ang="5400000" scaled="0"/>
                </a:gradFill>
                <a:latin typeface="+mn-lt"/>
                <a:ea typeface="+mn-ea"/>
                <a:cs typeface="+mn-cs"/>
              </a:defRPr>
            </a:lvl2pPr>
            <a:lvl3pPr marL="364693"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3pPr>
            <a:lvl4pPr marL="527777" indent="0">
              <a:buFont typeface="Arial" panose="020B0604020202020204" pitchFamily="34" charset="0"/>
              <a:buNone/>
              <a:defRPr lang="en-US" sz="1600" b="0" kern="1200" spc="0" baseline="0" dirty="0">
                <a:gradFill>
                  <a:gsLst>
                    <a:gs pos="1250">
                      <a:schemeClr val="tx1"/>
                    </a:gs>
                    <a:gs pos="100000">
                      <a:schemeClr val="tx1"/>
                    </a:gs>
                  </a:gsLst>
                  <a:lin ang="5400000" scaled="0"/>
                </a:gradFill>
                <a:latin typeface="+mn-lt"/>
                <a:ea typeface="+mn-ea"/>
                <a:cs typeface="+mn-cs"/>
              </a:defRPr>
            </a:lvl4pPr>
            <a:lvl5pPr marL="690861" indent="0">
              <a:buFont typeface="Arial" panose="020B0604020202020204" pitchFamily="34" charset="0"/>
              <a:buNone/>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416058" marR="0" lvl="0" indent="-416058" algn="l" defTabSz="754495" rtl="0" eaLnBrk="1" fontAlgn="auto" latinLnBrk="0" hangingPunct="1">
              <a:lnSpc>
                <a:spcPct val="90000"/>
              </a:lnSpc>
              <a:spcBef>
                <a:spcPts val="990"/>
              </a:spcBef>
              <a:spcAft>
                <a:spcPts val="0"/>
              </a:spcAft>
              <a:buClr>
                <a:schemeClr val="tx1"/>
              </a:buClr>
              <a:buSzPct val="90000"/>
              <a:tabLst/>
            </a:pPr>
            <a:r>
              <a:rPr lang="en-US"/>
              <a:t>Edit Master text styles</a:t>
            </a:r>
          </a:p>
          <a:p>
            <a:pPr marL="416058" marR="0" lvl="1" indent="-416058" algn="l" defTabSz="754495" rtl="0" eaLnBrk="1" fontAlgn="auto" latinLnBrk="0" hangingPunct="1">
              <a:lnSpc>
                <a:spcPct val="90000"/>
              </a:lnSpc>
              <a:spcBef>
                <a:spcPts val="990"/>
              </a:spcBef>
              <a:spcAft>
                <a:spcPts val="0"/>
              </a:spcAft>
              <a:buClr>
                <a:schemeClr val="tx1"/>
              </a:buClr>
              <a:buSzPct val="90000"/>
              <a:tabLst/>
            </a:pPr>
            <a:r>
              <a:rPr lang="en-US"/>
              <a:t>Second level</a:t>
            </a:r>
          </a:p>
          <a:p>
            <a:pPr marL="416058" marR="0" lvl="2" indent="-416058" algn="l" defTabSz="754495" rtl="0" eaLnBrk="1" fontAlgn="auto" latinLnBrk="0" hangingPunct="1">
              <a:lnSpc>
                <a:spcPct val="90000"/>
              </a:lnSpc>
              <a:spcBef>
                <a:spcPts val="990"/>
              </a:spcBef>
              <a:spcAft>
                <a:spcPts val="0"/>
              </a:spcAft>
              <a:buClr>
                <a:schemeClr val="tx1"/>
              </a:buClr>
              <a:buSzPct val="90000"/>
              <a:tabLst/>
            </a:pPr>
            <a:r>
              <a:rPr lang="en-US"/>
              <a:t>Third level</a:t>
            </a:r>
          </a:p>
          <a:p>
            <a:pPr marL="416058" marR="0" lvl="3" indent="-416058" algn="l" defTabSz="754495" rtl="0" eaLnBrk="1" fontAlgn="auto" latinLnBrk="0" hangingPunct="1">
              <a:lnSpc>
                <a:spcPct val="90000"/>
              </a:lnSpc>
              <a:spcBef>
                <a:spcPts val="990"/>
              </a:spcBef>
              <a:spcAft>
                <a:spcPts val="0"/>
              </a:spcAft>
              <a:buClr>
                <a:schemeClr val="tx1"/>
              </a:buClr>
              <a:buSzPct val="90000"/>
              <a:tabLst/>
            </a:pPr>
            <a:r>
              <a:rPr lang="en-US"/>
              <a:t>Fourth level</a:t>
            </a:r>
          </a:p>
          <a:p>
            <a:pPr marL="416058" marR="0" lvl="4" indent="-416058" algn="l" defTabSz="754495" rtl="0" eaLnBrk="1" fontAlgn="auto" latinLnBrk="0" hangingPunct="1">
              <a:lnSpc>
                <a:spcPct val="90000"/>
              </a:lnSpc>
              <a:spcBef>
                <a:spcPts val="990"/>
              </a:spcBef>
              <a:spcAft>
                <a:spcPts val="0"/>
              </a:spcAft>
              <a:buClr>
                <a:schemeClr val="tx1"/>
              </a:buClr>
              <a:buSzPct val="90000"/>
              <a:tabLst/>
            </a:pPr>
            <a:r>
              <a:rPr lang="en-US"/>
              <a:t>Fifth level</a:t>
            </a:r>
          </a:p>
        </p:txBody>
      </p:sp>
      <p:sp>
        <p:nvSpPr>
          <p:cNvPr id="6" name="Text Placeholder 3">
            <a:extLst>
              <a:ext uri="{FF2B5EF4-FFF2-40B4-BE49-F238E27FC236}">
                <a16:creationId xmlns:a16="http://schemas.microsoft.com/office/drawing/2014/main" id="{5F643162-5826-4C3B-88B2-EFBFC88ADE61}"/>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31837063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07794"/>
            <a:ext cx="9144000" cy="1019620"/>
          </a:xfrm>
        </p:spPr>
        <p:txBody>
          <a:bodyPr/>
          <a:lstStyle/>
          <a:p>
            <a:r>
              <a:rPr lang="en-US"/>
              <a:t>Click to edit Master title style</a:t>
            </a:r>
          </a:p>
        </p:txBody>
      </p:sp>
      <p:sp>
        <p:nvSpPr>
          <p:cNvPr id="4" name="Text Placeholder 3"/>
          <p:cNvSpPr>
            <a:spLocks noGrp="1"/>
          </p:cNvSpPr>
          <p:nvPr>
            <p:ph type="body" sz="quarter" idx="10"/>
          </p:nvPr>
        </p:nvSpPr>
        <p:spPr>
          <a:xfrm>
            <a:off x="457200" y="1345997"/>
            <a:ext cx="4437302" cy="1480085"/>
          </a:xfrm>
        </p:spPr>
        <p:txBody>
          <a:bodyPr wrap="square">
            <a:spAutoFit/>
          </a:bodyPr>
          <a:lstStyle>
            <a:lvl1pPr marL="187483" indent="-187483">
              <a:spcBef>
                <a:spcPts val="990"/>
              </a:spcBef>
              <a:buClr>
                <a:schemeClr val="tx1"/>
              </a:buClr>
              <a:buFont typeface="Wingdings" panose="05000000000000000000" pitchFamily="2" charset="2"/>
              <a:buChar char=""/>
              <a:defRPr sz="2400" b="0">
                <a:latin typeface="+mn-lt"/>
              </a:defRPr>
            </a:lvl1pPr>
            <a:lvl2pPr marL="345431" indent="-138686">
              <a:buFont typeface="Wingdings" panose="05000000000000000000" pitchFamily="2" charset="2"/>
              <a:buChar char=""/>
              <a:defRPr sz="1800" b="0"/>
            </a:lvl2pPr>
            <a:lvl3pPr marL="517504" indent="-152812">
              <a:buFont typeface="Wingdings" panose="05000000000000000000" pitchFamily="2" charset="2"/>
              <a:buChar char=""/>
              <a:tabLst/>
              <a:defRPr sz="1600" b="0"/>
            </a:lvl3pPr>
            <a:lvl4pPr marL="670315" indent="-142539">
              <a:buFont typeface="Wingdings" panose="05000000000000000000" pitchFamily="2" charset="2"/>
              <a:buChar char=""/>
              <a:defRPr sz="1600" b="0"/>
            </a:lvl4pPr>
            <a:lvl5pPr marL="828263" indent="-137402">
              <a:buFont typeface="Wingdings" panose="05000000000000000000" pitchFamily="2" charset="2"/>
              <a:buChar char=""/>
              <a:tabLst/>
              <a:defRPr sz="16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5163898" y="1345998"/>
            <a:ext cx="4437302" cy="1759456"/>
          </a:xfrm>
        </p:spPr>
        <p:txBody>
          <a:bodyPr wrap="square">
            <a:spAutoFit/>
          </a:bodyPr>
          <a:lstStyle>
            <a:lvl1pPr marL="232428" indent="-232428">
              <a:spcBef>
                <a:spcPts val="990"/>
              </a:spcBef>
              <a:buClr>
                <a:schemeClr val="tx1"/>
              </a:buClr>
              <a:buFont typeface="Arial" pitchFamily="34" charset="0"/>
              <a:buChar char="•"/>
              <a:defRPr lang="en-US" sz="2400" b="0" kern="1200" spc="0" baseline="0" dirty="0">
                <a:gradFill>
                  <a:gsLst>
                    <a:gs pos="1250">
                      <a:schemeClr val="tx1"/>
                    </a:gs>
                    <a:gs pos="100000">
                      <a:schemeClr val="tx1"/>
                    </a:gs>
                  </a:gsLst>
                  <a:lin ang="5400000" scaled="0"/>
                </a:gradFill>
                <a:latin typeface="+mn-lt"/>
                <a:ea typeface="+mn-ea"/>
                <a:cs typeface="+mn-cs"/>
              </a:defRPr>
            </a:lvl1pPr>
            <a:lvl2pPr marL="484117" indent="-277372">
              <a:defRPr lang="en-US" sz="1800" b="0" kern="1200" spc="0" baseline="0" dirty="0">
                <a:gradFill>
                  <a:gsLst>
                    <a:gs pos="1250">
                      <a:schemeClr val="tx1"/>
                    </a:gs>
                    <a:gs pos="100000">
                      <a:schemeClr val="tx1"/>
                    </a:gs>
                  </a:gsLst>
                  <a:lin ang="5400000" scaled="0"/>
                </a:gradFill>
                <a:latin typeface="+mn-lt"/>
                <a:ea typeface="+mn-ea"/>
                <a:cs typeface="+mn-cs"/>
              </a:defRPr>
            </a:lvl2pPr>
            <a:lvl3pPr marL="642064" indent="-277372">
              <a:tabLst/>
              <a:defRPr lang="en-US" sz="1600" b="0" kern="1200" spc="0" baseline="0" dirty="0">
                <a:gradFill>
                  <a:gsLst>
                    <a:gs pos="1250">
                      <a:schemeClr val="tx1"/>
                    </a:gs>
                    <a:gs pos="100000">
                      <a:schemeClr val="tx1"/>
                    </a:gs>
                  </a:gsLst>
                  <a:lin ang="5400000" scaled="0"/>
                </a:gradFill>
                <a:latin typeface="+mn-lt"/>
                <a:ea typeface="+mn-ea"/>
                <a:cs typeface="+mn-cs"/>
              </a:defRPr>
            </a:lvl3pPr>
            <a:lvl4pPr marL="805148" indent="-277372">
              <a:defRPr lang="en-US" sz="1600" b="0" kern="1200" spc="0" baseline="0" dirty="0">
                <a:gradFill>
                  <a:gsLst>
                    <a:gs pos="1250">
                      <a:schemeClr val="tx1"/>
                    </a:gs>
                    <a:gs pos="100000">
                      <a:schemeClr val="tx1"/>
                    </a:gs>
                  </a:gsLst>
                  <a:lin ang="5400000" scaled="0"/>
                </a:gradFill>
                <a:latin typeface="+mn-lt"/>
                <a:ea typeface="+mn-ea"/>
                <a:cs typeface="+mn-cs"/>
              </a:defRPr>
            </a:lvl4pPr>
            <a:lvl5pPr marL="968233" indent="-277372">
              <a:tabLst/>
              <a:defRPr lang="en-US" sz="1600" b="0" kern="1200" spc="0" baseline="0" dirty="0">
                <a:gradFill>
                  <a:gsLst>
                    <a:gs pos="1250">
                      <a:schemeClr val="tx1"/>
                    </a:gs>
                    <a:gs pos="100000">
                      <a:schemeClr val="tx1"/>
                    </a:gs>
                  </a:gsLst>
                  <a:lin ang="5400000" scaled="0"/>
                </a:gradFill>
                <a:latin typeface="+mn-lt"/>
                <a:ea typeface="+mn-ea"/>
                <a:cs typeface="+mn-cs"/>
              </a:defRPr>
            </a:lvl5pPr>
          </a:lstStyle>
          <a:p>
            <a:pPr marL="187483" marR="0" lvl="0" indent="-187483" algn="l" defTabSz="754495" rtl="0" eaLnBrk="1" fontAlgn="auto" latinLnBrk="0" hangingPunct="1">
              <a:lnSpc>
                <a:spcPct val="90000"/>
              </a:lnSpc>
              <a:spcBef>
                <a:spcPts val="990"/>
              </a:spcBef>
              <a:spcAft>
                <a:spcPts val="0"/>
              </a:spcAft>
              <a:buClr>
                <a:schemeClr val="tx1"/>
              </a:buClr>
              <a:buSzPct val="90000"/>
              <a:buFont typeface="Wingdings" panose="05000000000000000000" pitchFamily="2" charset="2"/>
              <a:buChar char=""/>
              <a:tabLst/>
            </a:pPr>
            <a:r>
              <a:rPr lang="en-US"/>
              <a:t>Edit Master text styles</a:t>
            </a:r>
          </a:p>
          <a:p>
            <a:pPr marL="187483" marR="0" lvl="1" indent="-187483" algn="l" defTabSz="754495" rtl="0" eaLnBrk="1" fontAlgn="auto" latinLnBrk="0" hangingPunct="1">
              <a:lnSpc>
                <a:spcPct val="90000"/>
              </a:lnSpc>
              <a:spcBef>
                <a:spcPts val="990"/>
              </a:spcBef>
              <a:spcAft>
                <a:spcPts val="0"/>
              </a:spcAft>
              <a:buClr>
                <a:schemeClr val="tx1"/>
              </a:buClr>
              <a:buSzPct val="90000"/>
              <a:buFont typeface="Wingdings" panose="05000000000000000000" pitchFamily="2" charset="2"/>
              <a:buChar char=""/>
              <a:tabLst/>
            </a:pPr>
            <a:r>
              <a:rPr lang="en-US"/>
              <a:t>Second level</a:t>
            </a:r>
          </a:p>
          <a:p>
            <a:pPr marL="187483" marR="0" lvl="2" indent="-187483" algn="l" defTabSz="754495" rtl="0" eaLnBrk="1" fontAlgn="auto" latinLnBrk="0" hangingPunct="1">
              <a:lnSpc>
                <a:spcPct val="90000"/>
              </a:lnSpc>
              <a:spcBef>
                <a:spcPts val="990"/>
              </a:spcBef>
              <a:spcAft>
                <a:spcPts val="0"/>
              </a:spcAft>
              <a:buClr>
                <a:schemeClr val="tx1"/>
              </a:buClr>
              <a:buSzPct val="90000"/>
              <a:buFont typeface="Wingdings" panose="05000000000000000000" pitchFamily="2" charset="2"/>
              <a:buChar char=""/>
              <a:tabLst/>
            </a:pPr>
            <a:r>
              <a:rPr lang="en-US"/>
              <a:t>Third level</a:t>
            </a:r>
          </a:p>
          <a:p>
            <a:pPr marL="187483" marR="0" lvl="3" indent="-187483" algn="l" defTabSz="754495" rtl="0" eaLnBrk="1" fontAlgn="auto" latinLnBrk="0" hangingPunct="1">
              <a:lnSpc>
                <a:spcPct val="90000"/>
              </a:lnSpc>
              <a:spcBef>
                <a:spcPts val="990"/>
              </a:spcBef>
              <a:spcAft>
                <a:spcPts val="0"/>
              </a:spcAft>
              <a:buClr>
                <a:schemeClr val="tx1"/>
              </a:buClr>
              <a:buSzPct val="90000"/>
              <a:buFont typeface="Wingdings" panose="05000000000000000000" pitchFamily="2" charset="2"/>
              <a:buChar char=""/>
              <a:tabLst/>
            </a:pPr>
            <a:r>
              <a:rPr lang="en-US"/>
              <a:t>Fourth level</a:t>
            </a:r>
          </a:p>
          <a:p>
            <a:pPr marL="187483" marR="0" lvl="4" indent="-187483" algn="l" defTabSz="754495" rtl="0" eaLnBrk="1" fontAlgn="auto" latinLnBrk="0" hangingPunct="1">
              <a:lnSpc>
                <a:spcPct val="90000"/>
              </a:lnSpc>
              <a:spcBef>
                <a:spcPts val="990"/>
              </a:spcBef>
              <a:spcAft>
                <a:spcPts val="0"/>
              </a:spcAft>
              <a:buClr>
                <a:schemeClr val="tx1"/>
              </a:buClr>
              <a:buSzPct val="90000"/>
              <a:buFont typeface="Wingdings" panose="05000000000000000000" pitchFamily="2" charset="2"/>
              <a:buChar char=""/>
              <a:tabLst/>
            </a:pPr>
            <a:r>
              <a:rPr lang="en-US"/>
              <a:t>Fifth level</a:t>
            </a:r>
          </a:p>
        </p:txBody>
      </p:sp>
      <p:sp>
        <p:nvSpPr>
          <p:cNvPr id="6" name="Text Placeholder 3">
            <a:extLst>
              <a:ext uri="{FF2B5EF4-FFF2-40B4-BE49-F238E27FC236}">
                <a16:creationId xmlns:a16="http://schemas.microsoft.com/office/drawing/2014/main" id="{654DE42B-FF68-483E-B5C8-3C53632025C4}"/>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a:t>
            </a:fld>
            <a:endParaRPr lang="en-US"/>
          </a:p>
        </p:txBody>
      </p:sp>
    </p:spTree>
    <p:extLst>
      <p:ext uri="{BB962C8B-B14F-4D97-AF65-F5344CB8AC3E}">
        <p14:creationId xmlns:p14="http://schemas.microsoft.com/office/powerpoint/2010/main" val="5659253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4.emf"/><Relationship Id="rId2" Type="http://schemas.openxmlformats.org/officeDocument/2006/relationships/slideLayout" Target="../slideLayouts/slideLayout23.xml"/><Relationship Id="rId16" Type="http://schemas.openxmlformats.org/officeDocument/2006/relationships/image" Target="../media/image3.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oleObject" Target="../embeddings/oleObject1.bin"/><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emf"/><Relationship Id="rId2" Type="http://schemas.openxmlformats.org/officeDocument/2006/relationships/slideLayout" Target="../slideLayouts/slideLayout35.xml"/><Relationship Id="rId16" Type="http://schemas.openxmlformats.org/officeDocument/2006/relationships/image" Target="../media/image3.emf"/><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oleObject" Target="../embeddings/oleObject2.bin"/><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7794"/>
            <a:ext cx="9144000" cy="1019620"/>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457199" y="1347736"/>
            <a:ext cx="9144001" cy="1258806"/>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915209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Lst>
  <p:transition>
    <p:fade/>
  </p:transition>
  <p:hf sldNum="0" hdr="0" ftr="0" dt="0"/>
  <p:txStyles>
    <p:titleStyle>
      <a:lvl1pPr algn="l" defTabSz="754495" rtl="0" eaLnBrk="1" latinLnBrk="0" hangingPunct="1">
        <a:lnSpc>
          <a:spcPct val="90000"/>
        </a:lnSpc>
        <a:spcBef>
          <a:spcPct val="0"/>
        </a:spcBef>
        <a:buNone/>
        <a:defRPr lang="en-US" sz="3200" b="0" kern="1200" cap="none" spc="-83" baseline="0" dirty="0" smtClean="0">
          <a:ln w="3175">
            <a:noFill/>
          </a:ln>
          <a:solidFill>
            <a:schemeClr val="tx1"/>
          </a:solidFill>
          <a:effectLst/>
          <a:latin typeface="+mj-lt"/>
          <a:ea typeface="+mn-ea"/>
          <a:cs typeface="Segoe UI" pitchFamily="34" charset="0"/>
        </a:defRPr>
      </a:lvl1pPr>
    </p:titleStyle>
    <p:bodyStyle>
      <a:lvl1pPr marL="0" marR="0" indent="0" algn="l" defTabSz="754495"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b="0" i="0" kern="1200" spc="0" baseline="0">
          <a:solidFill>
            <a:schemeClr val="tx1"/>
          </a:solidFill>
          <a:latin typeface="+mn-lt"/>
          <a:ea typeface="+mn-ea"/>
          <a:cs typeface="+mn-cs"/>
        </a:defRPr>
      </a:lvl1pPr>
      <a:lvl2pPr marL="184915" marR="0" indent="0" algn="l" defTabSz="754495" rtl="0" eaLnBrk="1" fontAlgn="auto" latinLnBrk="0" hangingPunct="1">
        <a:lnSpc>
          <a:spcPct val="90000"/>
        </a:lnSpc>
        <a:spcBef>
          <a:spcPct val="20000"/>
        </a:spcBef>
        <a:spcAft>
          <a:spcPts val="0"/>
        </a:spcAft>
        <a:buClrTx/>
        <a:buSzPct val="90000"/>
        <a:buFont typeface="Wingdings" panose="05000000000000000000" pitchFamily="2" charset="2"/>
        <a:buNone/>
        <a:tabLst/>
        <a:defRPr sz="1600" b="0" i="0" kern="1200" spc="0" baseline="0">
          <a:solidFill>
            <a:schemeClr val="tx1"/>
          </a:solidFill>
          <a:latin typeface="+mn-lt"/>
          <a:ea typeface="+mn-ea"/>
          <a:cs typeface="+mn-cs"/>
        </a:defRPr>
      </a:lvl2pPr>
      <a:lvl3pPr marL="369829" marR="0" indent="0" algn="l" defTabSz="754495" rtl="0" eaLnBrk="1" fontAlgn="auto" latinLnBrk="0" hangingPunct="1">
        <a:lnSpc>
          <a:spcPct val="9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mn-lt"/>
          <a:ea typeface="+mn-ea"/>
          <a:cs typeface="+mn-cs"/>
        </a:defRPr>
      </a:lvl3pPr>
      <a:lvl4pPr marL="554744" marR="0" indent="0" algn="l" defTabSz="754495" rtl="0" eaLnBrk="1" fontAlgn="auto" latinLnBrk="0" hangingPunct="1">
        <a:lnSpc>
          <a:spcPct val="9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mn-lt"/>
          <a:ea typeface="+mn-ea"/>
          <a:cs typeface="+mn-cs"/>
        </a:defRPr>
      </a:lvl4pPr>
      <a:lvl5pPr marL="739658" marR="0" indent="0" algn="l" defTabSz="754495" rtl="0" eaLnBrk="1" fontAlgn="auto" latinLnBrk="0" hangingPunct="1">
        <a:lnSpc>
          <a:spcPct val="90000"/>
        </a:lnSpc>
        <a:spcBef>
          <a:spcPct val="20000"/>
        </a:spcBef>
        <a:spcAft>
          <a:spcPts val="0"/>
        </a:spcAft>
        <a:buClrTx/>
        <a:buSzPct val="90000"/>
        <a:buFont typeface="Wingdings" panose="05000000000000000000" pitchFamily="2" charset="2"/>
        <a:buNone/>
        <a:tabLst/>
        <a:defRPr sz="1400" b="0" i="0" kern="1200" spc="0" baseline="0">
          <a:solidFill>
            <a:schemeClr val="tx1"/>
          </a:solidFill>
          <a:latin typeface="+mn-lt"/>
          <a:ea typeface="+mn-ea"/>
          <a:cs typeface="+mn-cs"/>
        </a:defRPr>
      </a:lvl5pPr>
      <a:lvl6pPr marL="2074861" indent="-188624" algn="l" defTabSz="754495" rtl="0" eaLnBrk="1" latinLnBrk="0" hangingPunct="1">
        <a:spcBef>
          <a:spcPct val="20000"/>
        </a:spcBef>
        <a:buFont typeface="Arial" pitchFamily="34" charset="0"/>
        <a:buChar char="•"/>
        <a:defRPr sz="1618" kern="1200">
          <a:solidFill>
            <a:schemeClr val="tx1"/>
          </a:solidFill>
          <a:latin typeface="+mn-lt"/>
          <a:ea typeface="+mn-ea"/>
          <a:cs typeface="+mn-cs"/>
        </a:defRPr>
      </a:lvl6pPr>
      <a:lvl7pPr marL="2452109" indent="-188624" algn="l" defTabSz="754495" rtl="0" eaLnBrk="1" latinLnBrk="0" hangingPunct="1">
        <a:spcBef>
          <a:spcPct val="20000"/>
        </a:spcBef>
        <a:buFont typeface="Arial" pitchFamily="34" charset="0"/>
        <a:buChar char="•"/>
        <a:defRPr sz="1618" kern="1200">
          <a:solidFill>
            <a:schemeClr val="tx1"/>
          </a:solidFill>
          <a:latin typeface="+mn-lt"/>
          <a:ea typeface="+mn-ea"/>
          <a:cs typeface="+mn-cs"/>
        </a:defRPr>
      </a:lvl7pPr>
      <a:lvl8pPr marL="2829357" indent="-188624" algn="l" defTabSz="754495" rtl="0" eaLnBrk="1" latinLnBrk="0" hangingPunct="1">
        <a:spcBef>
          <a:spcPct val="20000"/>
        </a:spcBef>
        <a:buFont typeface="Arial" pitchFamily="34" charset="0"/>
        <a:buChar char="•"/>
        <a:defRPr sz="1618" kern="1200">
          <a:solidFill>
            <a:schemeClr val="tx1"/>
          </a:solidFill>
          <a:latin typeface="+mn-lt"/>
          <a:ea typeface="+mn-ea"/>
          <a:cs typeface="+mn-cs"/>
        </a:defRPr>
      </a:lvl8pPr>
      <a:lvl9pPr marL="3206605" indent="-188624" algn="l" defTabSz="754495" rtl="0" eaLnBrk="1" latinLnBrk="0" hangingPunct="1">
        <a:spcBef>
          <a:spcPct val="20000"/>
        </a:spcBef>
        <a:buFont typeface="Arial" pitchFamily="34" charset="0"/>
        <a:buChar char="•"/>
        <a:defRPr sz="1618" kern="1200">
          <a:solidFill>
            <a:schemeClr val="tx1"/>
          </a:solidFill>
          <a:latin typeface="+mn-lt"/>
          <a:ea typeface="+mn-ea"/>
          <a:cs typeface="+mn-cs"/>
        </a:defRPr>
      </a:lvl9pPr>
    </p:bodyStyle>
    <p:otherStyle>
      <a:defPPr>
        <a:defRPr lang="en-US"/>
      </a:defPPr>
      <a:lvl1pPr marL="0" algn="l" defTabSz="754495" rtl="0" eaLnBrk="1" latinLnBrk="0" hangingPunct="1">
        <a:defRPr sz="1456" kern="1200">
          <a:solidFill>
            <a:schemeClr val="tx1"/>
          </a:solidFill>
          <a:latin typeface="+mn-lt"/>
          <a:ea typeface="+mn-ea"/>
          <a:cs typeface="+mn-cs"/>
        </a:defRPr>
      </a:lvl1pPr>
      <a:lvl2pPr marL="377248" algn="l" defTabSz="754495" rtl="0" eaLnBrk="1" latinLnBrk="0" hangingPunct="1">
        <a:defRPr sz="1456" kern="1200">
          <a:solidFill>
            <a:schemeClr val="tx1"/>
          </a:solidFill>
          <a:latin typeface="+mn-lt"/>
          <a:ea typeface="+mn-ea"/>
          <a:cs typeface="+mn-cs"/>
        </a:defRPr>
      </a:lvl2pPr>
      <a:lvl3pPr marL="754495" algn="l" defTabSz="754495" rtl="0" eaLnBrk="1" latinLnBrk="0" hangingPunct="1">
        <a:defRPr sz="1456" kern="1200">
          <a:solidFill>
            <a:schemeClr val="tx1"/>
          </a:solidFill>
          <a:latin typeface="+mn-lt"/>
          <a:ea typeface="+mn-ea"/>
          <a:cs typeface="+mn-cs"/>
        </a:defRPr>
      </a:lvl3pPr>
      <a:lvl4pPr marL="1131743" algn="l" defTabSz="754495" rtl="0" eaLnBrk="1" latinLnBrk="0" hangingPunct="1">
        <a:defRPr sz="1456" kern="1200">
          <a:solidFill>
            <a:schemeClr val="tx1"/>
          </a:solidFill>
          <a:latin typeface="+mn-lt"/>
          <a:ea typeface="+mn-ea"/>
          <a:cs typeface="+mn-cs"/>
        </a:defRPr>
      </a:lvl4pPr>
      <a:lvl5pPr marL="1508990" algn="l" defTabSz="754495" rtl="0" eaLnBrk="1" latinLnBrk="0" hangingPunct="1">
        <a:defRPr sz="1456" kern="1200">
          <a:solidFill>
            <a:schemeClr val="tx1"/>
          </a:solidFill>
          <a:latin typeface="+mn-lt"/>
          <a:ea typeface="+mn-ea"/>
          <a:cs typeface="+mn-cs"/>
        </a:defRPr>
      </a:lvl5pPr>
      <a:lvl6pPr marL="1886238" algn="l" defTabSz="754495" rtl="0" eaLnBrk="1" latinLnBrk="0" hangingPunct="1">
        <a:defRPr sz="1456" kern="1200">
          <a:solidFill>
            <a:schemeClr val="tx1"/>
          </a:solidFill>
          <a:latin typeface="+mn-lt"/>
          <a:ea typeface="+mn-ea"/>
          <a:cs typeface="+mn-cs"/>
        </a:defRPr>
      </a:lvl6pPr>
      <a:lvl7pPr marL="2263485" algn="l" defTabSz="754495" rtl="0" eaLnBrk="1" latinLnBrk="0" hangingPunct="1">
        <a:defRPr sz="1456" kern="1200">
          <a:solidFill>
            <a:schemeClr val="tx1"/>
          </a:solidFill>
          <a:latin typeface="+mn-lt"/>
          <a:ea typeface="+mn-ea"/>
          <a:cs typeface="+mn-cs"/>
        </a:defRPr>
      </a:lvl7pPr>
      <a:lvl8pPr marL="2640733" algn="l" defTabSz="754495" rtl="0" eaLnBrk="1" latinLnBrk="0" hangingPunct="1">
        <a:defRPr sz="1456" kern="1200">
          <a:solidFill>
            <a:schemeClr val="tx1"/>
          </a:solidFill>
          <a:latin typeface="+mn-lt"/>
          <a:ea typeface="+mn-ea"/>
          <a:cs typeface="+mn-cs"/>
        </a:defRPr>
      </a:lvl8pPr>
      <a:lvl9pPr marL="3017981" algn="l" defTabSz="754495" rtl="0" eaLnBrk="1" latinLnBrk="0" hangingPunct="1">
        <a:defRPr sz="145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4">
          <p15:clr>
            <a:srgbClr val="5ACBF0"/>
          </p15:clr>
        </p15:guide>
        <p15:guide id="10" pos="4780">
          <p15:clr>
            <a:srgbClr val="5ACBF0"/>
          </p15:clr>
        </p15:guide>
        <p15:guide id="11" pos="5356">
          <p15:clr>
            <a:srgbClr val="5ACBF0"/>
          </p15:clr>
        </p15:guide>
        <p15:guide id="12" pos="5932">
          <p15:clr>
            <a:srgbClr val="5ACBF0"/>
          </p15:clr>
        </p15:guide>
        <p15:guide id="13" pos="6508">
          <p15:clr>
            <a:srgbClr val="5ACBF0"/>
          </p15:clr>
        </p15:guide>
        <p15:guide id="14" pos="7084">
          <p15:clr>
            <a:srgbClr val="5ACBF0"/>
          </p15:clr>
        </p15:guide>
        <p15:guide id="15" pos="7660">
          <p15:clr>
            <a:srgbClr val="5ACBF0"/>
          </p15:clr>
        </p15:guide>
        <p15:guide id="16" pos="288">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599" userDrawn="1">
          <p15:clr>
            <a:srgbClr val="C35EA4"/>
          </p15:clr>
        </p15:guide>
        <p15:guide id="27" pos="6048"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67761A0-8703-4070-AF16-CDAF928BDC12}"/>
              </a:ext>
            </a:extLst>
          </p:cNvPr>
          <p:cNvGraphicFramePr>
            <a:graphicFrameLocks noChangeAspect="1"/>
          </p:cNvGraphicFramePr>
          <p:nvPr userDrawn="1">
            <p:custDataLst>
              <p:tags r:id="rId14"/>
            </p:custDataLst>
            <p:extLst>
              <p:ext uri="{D42A27DB-BD31-4B8C-83A1-F6EECF244321}">
                <p14:modId xmlns:p14="http://schemas.microsoft.com/office/powerpoint/2010/main" val="2218033275"/>
              </p:ext>
            </p:extLst>
          </p:nvPr>
        </p:nvGraphicFramePr>
        <p:xfrm>
          <a:off x="1310" y="1800"/>
          <a:ext cx="1310" cy="1800"/>
        </p:xfrm>
        <a:graphic>
          <a:graphicData uri="http://schemas.openxmlformats.org/presentationml/2006/ole">
            <mc:AlternateContent xmlns:mc="http://schemas.openxmlformats.org/markup-compatibility/2006">
              <mc:Choice xmlns:v="urn:schemas-microsoft-com:vml" Requires="v">
                <p:oleObj name="think-cell Slide" r:id="rId15" imgW="425" imgH="426" progId="TCLayout.ActiveDocument.1">
                  <p:embed/>
                </p:oleObj>
              </mc:Choice>
              <mc:Fallback>
                <p:oleObj name="think-cell Slide" r:id="rId15" imgW="425" imgH="426" progId="TCLayout.ActiveDocument.1">
                  <p:embed/>
                  <p:pic>
                    <p:nvPicPr>
                      <p:cNvPr id="6" name="Object 5" hidden="1">
                        <a:extLst>
                          <a:ext uri="{FF2B5EF4-FFF2-40B4-BE49-F238E27FC236}">
                            <a16:creationId xmlns:a16="http://schemas.microsoft.com/office/drawing/2014/main" id="{767761A0-8703-4070-AF16-CDAF928BDC12}"/>
                          </a:ext>
                        </a:extLst>
                      </p:cNvPr>
                      <p:cNvPicPr/>
                      <p:nvPr/>
                    </p:nvPicPr>
                    <p:blipFill>
                      <a:blip r:embed="rId16"/>
                      <a:stretch>
                        <a:fillRect/>
                      </a:stretch>
                    </p:blipFill>
                    <p:spPr>
                      <a:xfrm>
                        <a:off x="1310" y="1800"/>
                        <a:ext cx="1310" cy="1800"/>
                      </a:xfrm>
                      <a:prstGeom prst="rect">
                        <a:avLst/>
                      </a:prstGeom>
                    </p:spPr>
                  </p:pic>
                </p:oleObj>
              </mc:Fallback>
            </mc:AlternateContent>
          </a:graphicData>
        </a:graphic>
      </p:graphicFrame>
      <p:sp>
        <p:nvSpPr>
          <p:cNvPr id="2" name="Title Placeholder 1"/>
          <p:cNvSpPr>
            <a:spLocks noGrp="1"/>
          </p:cNvSpPr>
          <p:nvPr userDrawn="1">
            <p:ph type="title"/>
          </p:nvPr>
        </p:nvSpPr>
        <p:spPr>
          <a:xfrm>
            <a:off x="485317" y="518160"/>
            <a:ext cx="9090279" cy="45704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81965" y="1626904"/>
            <a:ext cx="9090279" cy="133049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0058400" cy="7772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82803" cy="663245"/>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0876" tIns="120701" rIns="150876" bIns="120701" numCol="1" spcCol="0" rtlCol="0" fromWordArt="0" anchor="t" anchorCtr="0" forceAA="0" compatLnSpc="1">
            <a:prstTxWarp prst="textNoShape">
              <a:avLst/>
            </a:prstTxWarp>
            <a:noAutofit/>
          </a:bodyPr>
          <a:lstStyle/>
          <a:p>
            <a:pPr algn="ctr" defTabSz="769289" fontAlgn="base">
              <a:lnSpc>
                <a:spcPct val="90000"/>
              </a:lnSpc>
              <a:spcBef>
                <a:spcPct val="0"/>
              </a:spcBef>
              <a:spcAft>
                <a:spcPct val="0"/>
              </a:spcAft>
            </a:pPr>
            <a:endParaRPr lang="en-US" sz="19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41402" cy="33162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0876" tIns="120701" rIns="150876" bIns="120701" numCol="1" spcCol="0" rtlCol="0" fromWordArt="0" anchor="t" anchorCtr="0" forceAA="0" compatLnSpc="1">
            <a:prstTxWarp prst="textNoShape">
              <a:avLst/>
            </a:prstTxWarp>
            <a:noAutofit/>
          </a:bodyPr>
          <a:lstStyle/>
          <a:p>
            <a:pPr algn="ctr" defTabSz="769289" fontAlgn="base">
              <a:lnSpc>
                <a:spcPct val="90000"/>
              </a:lnSpc>
              <a:spcBef>
                <a:spcPct val="0"/>
              </a:spcBef>
              <a:spcAft>
                <a:spcPct val="0"/>
              </a:spcAft>
            </a:pPr>
            <a:endParaRPr lang="en-US" sz="19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7"/>
          <a:srcRect l="762"/>
          <a:stretch/>
        </p:blipFill>
        <p:spPr>
          <a:xfrm rot="5400000">
            <a:off x="6788277" y="3403389"/>
            <a:ext cx="7772400" cy="965625"/>
          </a:xfrm>
          <a:prstGeom prst="rect">
            <a:avLst/>
          </a:prstGeom>
        </p:spPr>
      </p:pic>
    </p:spTree>
    <p:extLst>
      <p:ext uri="{BB962C8B-B14F-4D97-AF65-F5344CB8AC3E}">
        <p14:creationId xmlns:p14="http://schemas.microsoft.com/office/powerpoint/2010/main" val="16666759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ransition>
    <p:fade/>
  </p:transition>
  <p:hf sldNum="0" hdr="0" ftr="0" dt="0"/>
  <p:txStyles>
    <p:titleStyle>
      <a:lvl1pPr algn="l" defTabSz="769512" rtl="0" eaLnBrk="1" latinLnBrk="0" hangingPunct="1">
        <a:lnSpc>
          <a:spcPct val="100000"/>
        </a:lnSpc>
        <a:spcBef>
          <a:spcPct val="0"/>
        </a:spcBef>
        <a:buNone/>
        <a:defRPr lang="en-US" sz="2970" b="0" kern="1200" cap="none" spc="-41" baseline="0" dirty="0" smtClean="0">
          <a:ln w="3175">
            <a:noFill/>
          </a:ln>
          <a:solidFill>
            <a:schemeClr val="tx1"/>
          </a:solidFill>
          <a:effectLst/>
          <a:latin typeface="+mj-lt"/>
          <a:ea typeface="+mn-ea"/>
          <a:cs typeface="Segoe UI" pitchFamily="34" charset="0"/>
        </a:defRPr>
      </a:lvl1pPr>
    </p:titleStyle>
    <p:bodyStyle>
      <a:lvl1pPr marL="188595" marR="0" indent="-188595"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310" kern="1200" spc="0" baseline="0">
          <a:solidFill>
            <a:schemeClr val="tx1"/>
          </a:solidFill>
          <a:latin typeface="+mn-lt"/>
          <a:ea typeface="+mn-ea"/>
          <a:cs typeface="Segoe UI" panose="020B0502040204020203" pitchFamily="34" charset="0"/>
        </a:defRPr>
      </a:lvl1pPr>
      <a:lvl2pPr marL="377190" marR="0" indent="-188595"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50" kern="1200" spc="0" baseline="0">
          <a:solidFill>
            <a:schemeClr val="tx1"/>
          </a:solidFill>
          <a:latin typeface="+mn-lt"/>
          <a:ea typeface="+mn-ea"/>
          <a:cs typeface="+mn-cs"/>
        </a:defRPr>
      </a:lvl2pPr>
      <a:lvl3pPr marL="542211" marR="0" indent="-165021"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20" kern="1200" spc="0" baseline="0">
          <a:solidFill>
            <a:schemeClr val="tx1"/>
          </a:solidFill>
          <a:latin typeface="+mn-lt"/>
          <a:ea typeface="+mn-ea"/>
          <a:cs typeface="+mn-cs"/>
        </a:defRPr>
      </a:lvl3pPr>
      <a:lvl4pPr marL="695444" marR="0" indent="-149304"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55" kern="1200" spc="0" baseline="0">
          <a:solidFill>
            <a:schemeClr val="tx1"/>
          </a:solidFill>
          <a:latin typeface="+mn-lt"/>
          <a:ea typeface="+mn-ea"/>
          <a:cs typeface="+mn-cs"/>
        </a:defRPr>
      </a:lvl4pPr>
      <a:lvl5pPr marL="844749" marR="0" indent="-138827"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55" kern="1200" spc="0" baseline="0">
          <a:solidFill>
            <a:schemeClr val="tx1"/>
          </a:solidFill>
          <a:latin typeface="+mn-lt"/>
          <a:ea typeface="+mn-ea"/>
          <a:cs typeface="+mn-cs"/>
        </a:defRPr>
      </a:lvl5pPr>
      <a:lvl6pPr marL="2116158"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500915"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885671"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8pPr>
      <a:lvl9pPr marL="3270428"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en-US"/>
      </a:defPPr>
      <a:lvl1pPr marL="0" algn="l" defTabSz="769512" rtl="0" eaLnBrk="1" latinLnBrk="0" hangingPunct="1">
        <a:defRPr sz="1485" kern="1200">
          <a:solidFill>
            <a:schemeClr val="tx1"/>
          </a:solidFill>
          <a:latin typeface="+mn-lt"/>
          <a:ea typeface="+mn-ea"/>
          <a:cs typeface="+mn-cs"/>
        </a:defRPr>
      </a:lvl1pPr>
      <a:lvl2pPr marL="384756" algn="l" defTabSz="769512" rtl="0" eaLnBrk="1" latinLnBrk="0" hangingPunct="1">
        <a:defRPr sz="1485" kern="1200">
          <a:solidFill>
            <a:schemeClr val="tx1"/>
          </a:solidFill>
          <a:latin typeface="+mn-lt"/>
          <a:ea typeface="+mn-ea"/>
          <a:cs typeface="+mn-cs"/>
        </a:defRPr>
      </a:lvl2pPr>
      <a:lvl3pPr marL="769512" algn="l" defTabSz="769512" rtl="0" eaLnBrk="1" latinLnBrk="0" hangingPunct="1">
        <a:defRPr sz="1485" kern="1200">
          <a:solidFill>
            <a:schemeClr val="tx1"/>
          </a:solidFill>
          <a:latin typeface="+mn-lt"/>
          <a:ea typeface="+mn-ea"/>
          <a:cs typeface="+mn-cs"/>
        </a:defRPr>
      </a:lvl3pPr>
      <a:lvl4pPr marL="1154268" algn="l" defTabSz="769512" rtl="0" eaLnBrk="1" latinLnBrk="0" hangingPunct="1">
        <a:defRPr sz="1485" kern="1200">
          <a:solidFill>
            <a:schemeClr val="tx1"/>
          </a:solidFill>
          <a:latin typeface="+mn-lt"/>
          <a:ea typeface="+mn-ea"/>
          <a:cs typeface="+mn-cs"/>
        </a:defRPr>
      </a:lvl4pPr>
      <a:lvl5pPr marL="1539024" algn="l" defTabSz="769512" rtl="0" eaLnBrk="1" latinLnBrk="0" hangingPunct="1">
        <a:defRPr sz="1485" kern="1200">
          <a:solidFill>
            <a:schemeClr val="tx1"/>
          </a:solidFill>
          <a:latin typeface="+mn-lt"/>
          <a:ea typeface="+mn-ea"/>
          <a:cs typeface="+mn-cs"/>
        </a:defRPr>
      </a:lvl5pPr>
      <a:lvl6pPr marL="1923781" algn="l" defTabSz="769512" rtl="0" eaLnBrk="1" latinLnBrk="0" hangingPunct="1">
        <a:defRPr sz="1485" kern="1200">
          <a:solidFill>
            <a:schemeClr val="tx1"/>
          </a:solidFill>
          <a:latin typeface="+mn-lt"/>
          <a:ea typeface="+mn-ea"/>
          <a:cs typeface="+mn-cs"/>
        </a:defRPr>
      </a:lvl6pPr>
      <a:lvl7pPr marL="2308536" algn="l" defTabSz="769512" rtl="0" eaLnBrk="1" latinLnBrk="0" hangingPunct="1">
        <a:defRPr sz="1485" kern="1200">
          <a:solidFill>
            <a:schemeClr val="tx1"/>
          </a:solidFill>
          <a:latin typeface="+mn-lt"/>
          <a:ea typeface="+mn-ea"/>
          <a:cs typeface="+mn-cs"/>
        </a:defRPr>
      </a:lvl7pPr>
      <a:lvl8pPr marL="2693293" algn="l" defTabSz="769512" rtl="0" eaLnBrk="1" latinLnBrk="0" hangingPunct="1">
        <a:defRPr sz="1485" kern="1200">
          <a:solidFill>
            <a:schemeClr val="tx1"/>
          </a:solidFill>
          <a:latin typeface="+mn-lt"/>
          <a:ea typeface="+mn-ea"/>
          <a:cs typeface="+mn-cs"/>
        </a:defRPr>
      </a:lvl8pPr>
      <a:lvl9pPr marL="3078049" algn="l" defTabSz="769512"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67761A0-8703-4070-AF16-CDAF928BDC12}"/>
              </a:ext>
            </a:extLst>
          </p:cNvPr>
          <p:cNvGraphicFramePr>
            <a:graphicFrameLocks noChangeAspect="1"/>
          </p:cNvGraphicFramePr>
          <p:nvPr userDrawn="1">
            <p:custDataLst>
              <p:tags r:id="rId14"/>
            </p:custDataLst>
            <p:extLst>
              <p:ext uri="{D42A27DB-BD31-4B8C-83A1-F6EECF244321}">
                <p14:modId xmlns:p14="http://schemas.microsoft.com/office/powerpoint/2010/main" val="3626175850"/>
              </p:ext>
            </p:extLst>
          </p:nvPr>
        </p:nvGraphicFramePr>
        <p:xfrm>
          <a:off x="1310" y="1800"/>
          <a:ext cx="1310" cy="1800"/>
        </p:xfrm>
        <a:graphic>
          <a:graphicData uri="http://schemas.openxmlformats.org/presentationml/2006/ole">
            <mc:AlternateContent xmlns:mc="http://schemas.openxmlformats.org/markup-compatibility/2006">
              <mc:Choice xmlns:v="urn:schemas-microsoft-com:vml" Requires="v">
                <p:oleObj name="think-cell Slide" r:id="rId15" imgW="425" imgH="426" progId="TCLayout.ActiveDocument.1">
                  <p:embed/>
                </p:oleObj>
              </mc:Choice>
              <mc:Fallback>
                <p:oleObj name="think-cell Slide" r:id="rId15" imgW="425" imgH="426" progId="TCLayout.ActiveDocument.1">
                  <p:embed/>
                  <p:pic>
                    <p:nvPicPr>
                      <p:cNvPr id="6" name="Object 5" hidden="1">
                        <a:extLst>
                          <a:ext uri="{FF2B5EF4-FFF2-40B4-BE49-F238E27FC236}">
                            <a16:creationId xmlns:a16="http://schemas.microsoft.com/office/drawing/2014/main" id="{767761A0-8703-4070-AF16-CDAF928BDC12}"/>
                          </a:ext>
                        </a:extLst>
                      </p:cNvPr>
                      <p:cNvPicPr/>
                      <p:nvPr/>
                    </p:nvPicPr>
                    <p:blipFill>
                      <a:blip r:embed="rId16"/>
                      <a:stretch>
                        <a:fillRect/>
                      </a:stretch>
                    </p:blipFill>
                    <p:spPr>
                      <a:xfrm>
                        <a:off x="1310" y="1800"/>
                        <a:ext cx="1310" cy="1800"/>
                      </a:xfrm>
                      <a:prstGeom prst="rect">
                        <a:avLst/>
                      </a:prstGeom>
                    </p:spPr>
                  </p:pic>
                </p:oleObj>
              </mc:Fallback>
            </mc:AlternateContent>
          </a:graphicData>
        </a:graphic>
      </p:graphicFrame>
      <p:sp>
        <p:nvSpPr>
          <p:cNvPr id="2" name="Title Placeholder 1"/>
          <p:cNvSpPr>
            <a:spLocks noGrp="1"/>
          </p:cNvSpPr>
          <p:nvPr userDrawn="1">
            <p:ph type="title"/>
          </p:nvPr>
        </p:nvSpPr>
        <p:spPr>
          <a:xfrm>
            <a:off x="485317" y="518160"/>
            <a:ext cx="9090279" cy="45704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81965" y="1626904"/>
            <a:ext cx="9090279" cy="133049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0058400" cy="7772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82803" cy="663245"/>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0876" tIns="120701" rIns="150876" bIns="120701" numCol="1" spcCol="0" rtlCol="0" fromWordArt="0" anchor="t" anchorCtr="0" forceAA="0" compatLnSpc="1">
            <a:prstTxWarp prst="textNoShape">
              <a:avLst/>
            </a:prstTxWarp>
            <a:noAutofit/>
          </a:bodyPr>
          <a:lstStyle/>
          <a:p>
            <a:pPr algn="ctr" defTabSz="769289" fontAlgn="base">
              <a:lnSpc>
                <a:spcPct val="90000"/>
              </a:lnSpc>
              <a:spcBef>
                <a:spcPct val="0"/>
              </a:spcBef>
              <a:spcAft>
                <a:spcPct val="0"/>
              </a:spcAft>
            </a:pPr>
            <a:endParaRPr lang="en-US" sz="19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41402" cy="33162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0876" tIns="120701" rIns="150876" bIns="120701" numCol="1" spcCol="0" rtlCol="0" fromWordArt="0" anchor="t" anchorCtr="0" forceAA="0" compatLnSpc="1">
            <a:prstTxWarp prst="textNoShape">
              <a:avLst/>
            </a:prstTxWarp>
            <a:noAutofit/>
          </a:bodyPr>
          <a:lstStyle/>
          <a:p>
            <a:pPr algn="ctr" defTabSz="769289" fontAlgn="base">
              <a:lnSpc>
                <a:spcPct val="90000"/>
              </a:lnSpc>
              <a:spcBef>
                <a:spcPct val="0"/>
              </a:spcBef>
              <a:spcAft>
                <a:spcPct val="0"/>
              </a:spcAft>
            </a:pPr>
            <a:endParaRPr lang="en-US" sz="19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7"/>
          <a:srcRect l="762"/>
          <a:stretch/>
        </p:blipFill>
        <p:spPr>
          <a:xfrm rot="5400000">
            <a:off x="6788277" y="3403389"/>
            <a:ext cx="7772400" cy="965625"/>
          </a:xfrm>
          <a:prstGeom prst="rect">
            <a:avLst/>
          </a:prstGeom>
        </p:spPr>
      </p:pic>
    </p:spTree>
    <p:extLst>
      <p:ext uri="{BB962C8B-B14F-4D97-AF65-F5344CB8AC3E}">
        <p14:creationId xmlns:p14="http://schemas.microsoft.com/office/powerpoint/2010/main" val="234355632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p:fade/>
  </p:transition>
  <p:hf sldNum="0" hdr="0" ftr="0" dt="0"/>
  <p:txStyles>
    <p:titleStyle>
      <a:lvl1pPr algn="l" defTabSz="769512" rtl="0" eaLnBrk="1" latinLnBrk="0" hangingPunct="1">
        <a:lnSpc>
          <a:spcPct val="100000"/>
        </a:lnSpc>
        <a:spcBef>
          <a:spcPct val="0"/>
        </a:spcBef>
        <a:buNone/>
        <a:defRPr lang="en-US" sz="2970" b="0" kern="1200" cap="none" spc="-41" baseline="0" dirty="0" smtClean="0">
          <a:ln w="3175">
            <a:noFill/>
          </a:ln>
          <a:solidFill>
            <a:schemeClr val="tx1"/>
          </a:solidFill>
          <a:effectLst/>
          <a:latin typeface="+mj-lt"/>
          <a:ea typeface="+mn-ea"/>
          <a:cs typeface="Segoe UI" pitchFamily="34" charset="0"/>
        </a:defRPr>
      </a:lvl1pPr>
    </p:titleStyle>
    <p:bodyStyle>
      <a:lvl1pPr marL="188595" marR="0" indent="-188595"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310" kern="1200" spc="0" baseline="0">
          <a:solidFill>
            <a:schemeClr val="tx1"/>
          </a:solidFill>
          <a:latin typeface="+mn-lt"/>
          <a:ea typeface="+mn-ea"/>
          <a:cs typeface="Segoe UI" panose="020B0502040204020203" pitchFamily="34" charset="0"/>
        </a:defRPr>
      </a:lvl1pPr>
      <a:lvl2pPr marL="377190" marR="0" indent="-188595"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50" kern="1200" spc="0" baseline="0">
          <a:solidFill>
            <a:schemeClr val="tx1"/>
          </a:solidFill>
          <a:latin typeface="+mn-lt"/>
          <a:ea typeface="+mn-ea"/>
          <a:cs typeface="+mn-cs"/>
        </a:defRPr>
      </a:lvl2pPr>
      <a:lvl3pPr marL="542211" marR="0" indent="-165021"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20" kern="1200" spc="0" baseline="0">
          <a:solidFill>
            <a:schemeClr val="tx1"/>
          </a:solidFill>
          <a:latin typeface="+mn-lt"/>
          <a:ea typeface="+mn-ea"/>
          <a:cs typeface="+mn-cs"/>
        </a:defRPr>
      </a:lvl3pPr>
      <a:lvl4pPr marL="695444" marR="0" indent="-149304"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55" kern="1200" spc="0" baseline="0">
          <a:solidFill>
            <a:schemeClr val="tx1"/>
          </a:solidFill>
          <a:latin typeface="+mn-lt"/>
          <a:ea typeface="+mn-ea"/>
          <a:cs typeface="+mn-cs"/>
        </a:defRPr>
      </a:lvl4pPr>
      <a:lvl5pPr marL="844749" marR="0" indent="-138827" algn="l" defTabSz="76951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155" kern="1200" spc="0" baseline="0">
          <a:solidFill>
            <a:schemeClr val="tx1"/>
          </a:solidFill>
          <a:latin typeface="+mn-lt"/>
          <a:ea typeface="+mn-ea"/>
          <a:cs typeface="+mn-cs"/>
        </a:defRPr>
      </a:lvl5pPr>
      <a:lvl6pPr marL="2116158"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500915"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885671"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8pPr>
      <a:lvl9pPr marL="3270428" indent="-192378" algn="l" defTabSz="769512" rtl="0" eaLnBrk="1" latinLnBrk="0"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en-US"/>
      </a:defPPr>
      <a:lvl1pPr marL="0" algn="l" defTabSz="769512" rtl="0" eaLnBrk="1" latinLnBrk="0" hangingPunct="1">
        <a:defRPr sz="1485" kern="1200">
          <a:solidFill>
            <a:schemeClr val="tx1"/>
          </a:solidFill>
          <a:latin typeface="+mn-lt"/>
          <a:ea typeface="+mn-ea"/>
          <a:cs typeface="+mn-cs"/>
        </a:defRPr>
      </a:lvl1pPr>
      <a:lvl2pPr marL="384756" algn="l" defTabSz="769512" rtl="0" eaLnBrk="1" latinLnBrk="0" hangingPunct="1">
        <a:defRPr sz="1485" kern="1200">
          <a:solidFill>
            <a:schemeClr val="tx1"/>
          </a:solidFill>
          <a:latin typeface="+mn-lt"/>
          <a:ea typeface="+mn-ea"/>
          <a:cs typeface="+mn-cs"/>
        </a:defRPr>
      </a:lvl2pPr>
      <a:lvl3pPr marL="769512" algn="l" defTabSz="769512" rtl="0" eaLnBrk="1" latinLnBrk="0" hangingPunct="1">
        <a:defRPr sz="1485" kern="1200">
          <a:solidFill>
            <a:schemeClr val="tx1"/>
          </a:solidFill>
          <a:latin typeface="+mn-lt"/>
          <a:ea typeface="+mn-ea"/>
          <a:cs typeface="+mn-cs"/>
        </a:defRPr>
      </a:lvl3pPr>
      <a:lvl4pPr marL="1154268" algn="l" defTabSz="769512" rtl="0" eaLnBrk="1" latinLnBrk="0" hangingPunct="1">
        <a:defRPr sz="1485" kern="1200">
          <a:solidFill>
            <a:schemeClr val="tx1"/>
          </a:solidFill>
          <a:latin typeface="+mn-lt"/>
          <a:ea typeface="+mn-ea"/>
          <a:cs typeface="+mn-cs"/>
        </a:defRPr>
      </a:lvl4pPr>
      <a:lvl5pPr marL="1539024" algn="l" defTabSz="769512" rtl="0" eaLnBrk="1" latinLnBrk="0" hangingPunct="1">
        <a:defRPr sz="1485" kern="1200">
          <a:solidFill>
            <a:schemeClr val="tx1"/>
          </a:solidFill>
          <a:latin typeface="+mn-lt"/>
          <a:ea typeface="+mn-ea"/>
          <a:cs typeface="+mn-cs"/>
        </a:defRPr>
      </a:lvl5pPr>
      <a:lvl6pPr marL="1923781" algn="l" defTabSz="769512" rtl="0" eaLnBrk="1" latinLnBrk="0" hangingPunct="1">
        <a:defRPr sz="1485" kern="1200">
          <a:solidFill>
            <a:schemeClr val="tx1"/>
          </a:solidFill>
          <a:latin typeface="+mn-lt"/>
          <a:ea typeface="+mn-ea"/>
          <a:cs typeface="+mn-cs"/>
        </a:defRPr>
      </a:lvl6pPr>
      <a:lvl7pPr marL="2308536" algn="l" defTabSz="769512" rtl="0" eaLnBrk="1" latinLnBrk="0" hangingPunct="1">
        <a:defRPr sz="1485" kern="1200">
          <a:solidFill>
            <a:schemeClr val="tx1"/>
          </a:solidFill>
          <a:latin typeface="+mn-lt"/>
          <a:ea typeface="+mn-ea"/>
          <a:cs typeface="+mn-cs"/>
        </a:defRPr>
      </a:lvl7pPr>
      <a:lvl8pPr marL="2693293" algn="l" defTabSz="769512" rtl="0" eaLnBrk="1" latinLnBrk="0" hangingPunct="1">
        <a:defRPr sz="1485" kern="1200">
          <a:solidFill>
            <a:schemeClr val="tx1"/>
          </a:solidFill>
          <a:latin typeface="+mn-lt"/>
          <a:ea typeface="+mn-ea"/>
          <a:cs typeface="+mn-cs"/>
        </a:defRPr>
      </a:lvl8pPr>
      <a:lvl9pPr marL="3078049" algn="l" defTabSz="769512"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customers.microsoft.com/en-gb/story/861886-purdue-university-higher-education-power-platform" TargetMode="External"/><Relationship Id="rId5" Type="http://schemas.openxmlformats.org/officeDocument/2006/relationships/image" Target="../media/image36.png"/><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customers.microsoft.com/en-gb/story/1341579903893907764-indiana-university-education-teams" TargetMode="External"/><Relationship Id="rId5" Type="http://schemas.openxmlformats.org/officeDocument/2006/relationships/image" Target="../media/image36.pn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5.emf"/><Relationship Id="rId5" Type="http://schemas.openxmlformats.org/officeDocument/2006/relationships/hyperlink" Target="https://customers.microsoft.com/en-gb/story/831911-kings-college-london-higher-education-power-bi"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5.emf"/><Relationship Id="rId5" Type="http://schemas.openxmlformats.org/officeDocument/2006/relationships/hyperlink" Target="https://customers.microsoft.com/en-gb/story/759309-unsw-higher-education-azure-teams-powerbi-australia-en"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s://www.microsoft.com/en-us/corporate-responsibility"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news.microsoft.com/apac/2020/06/16/microsoft-launches-new-teams-features-to-support-the-future-of-global-education/" TargetMode="External"/><Relationship Id="rId5" Type="http://schemas.openxmlformats.org/officeDocument/2006/relationships/hyperlink" Target="https://news.microsoft.com/bythenumbers/en/give" TargetMode="External"/><Relationship Id="rId4" Type="http://schemas.openxmlformats.org/officeDocument/2006/relationships/hyperlink" Target="https://blogs.microsoft.com/blog/2020/07/01/skilling-for-the-future-new-investments-in-microsoft-lear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4.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slide" Target="slide6.xml"/><Relationship Id="rId11" Type="http://schemas.openxmlformats.org/officeDocument/2006/relationships/slide" Target="slide17.xml"/><Relationship Id="rId5" Type="http://schemas.openxmlformats.org/officeDocument/2006/relationships/slide" Target="slide5.xml"/><Relationship Id="rId10" Type="http://schemas.openxmlformats.org/officeDocument/2006/relationships/slide" Target="slide15.xml"/><Relationship Id="rId4" Type="http://schemas.openxmlformats.org/officeDocument/2006/relationships/slide" Target="slide4.xml"/><Relationship Id="rId9" Type="http://schemas.openxmlformats.org/officeDocument/2006/relationships/slide" Target="slide13.xml"/><Relationship Id="rId1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hyperlink" Target="https://reprints.forrester.com/#/assets/2/108/RES151235/report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9.gif"/><Relationship Id="rId4" Type="http://schemas.openxmlformats.org/officeDocument/2006/relationships/hyperlink" Target="https://reprints.forrester.com/?mkt_tok=eyJpIjoiTXpJNU5UTmpOR0l4TXpKaiIsInQiOiJPWkIrWlwvaVF0Y0ZXZmpEMlhVNkhaMEpzVnJpMGtjTllVTjlsemE4djE1RzBsclc0UVp6blhjY1BOTGJNNGtmMXZIYktvTFozZDVyWFN2c2hIUCs0aVFLR2I5QkxFQmZNOThRcEM2R2ZIekhkdHdiVjN1ZWlGR1hXTlUyUVoxU0xhUkpFSkN1ZlZseHhzSzM2QzdNbTBBPT0ifQ%3D%3D#/assets/2/108/RES144387/reports?ocid=eml_pg140428_gdc_comm_ba"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powerplatform.microsoft.com/en-us/dataverse/" TargetMode="External"/><Relationship Id="rId3" Type="http://schemas.openxmlformats.org/officeDocument/2006/relationships/image" Target="../media/image50.jpeg"/><Relationship Id="rId7" Type="http://schemas.openxmlformats.org/officeDocument/2006/relationships/hyperlink" Target="https://www.udacity.com/course/microsoft-power-platform--ud091?WT.mc_id=twitter-social-donasa"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hyperlink" Target="https://powerapps.microsoft.com/en-us/blog/microsoft-powerapps-learning-resources/" TargetMode="External"/><Relationship Id="rId5" Type="http://schemas.openxmlformats.org/officeDocument/2006/relationships/hyperlink" Target="https://powerplatform.microsoft.com/en-us/" TargetMode="External"/><Relationship Id="rId4" Type="http://schemas.openxmlformats.org/officeDocument/2006/relationships/image" Target="../media/image51.emf"/><Relationship Id="rId9" Type="http://schemas.openxmlformats.org/officeDocument/2006/relationships/hyperlink" Target="https://docs.microsoft.com/en-us/microsoftteams/teams-power-platfom-integration#how-do-i-get-start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slide" Target="slide29.xml"/><Relationship Id="rId18" Type="http://schemas.openxmlformats.org/officeDocument/2006/relationships/image" Target="../media/image26.svg"/><Relationship Id="rId3" Type="http://schemas.openxmlformats.org/officeDocument/2006/relationships/slide" Target="slide25.xml"/><Relationship Id="rId7" Type="http://schemas.openxmlformats.org/officeDocument/2006/relationships/image" Target="../media/image21.png"/><Relationship Id="rId12" Type="http://schemas.openxmlformats.org/officeDocument/2006/relationships/slide" Target="slide27.xml"/><Relationship Id="rId17" Type="http://schemas.openxmlformats.org/officeDocument/2006/relationships/image" Target="../media/image25.png"/><Relationship Id="rId2" Type="http://schemas.openxmlformats.org/officeDocument/2006/relationships/notesSlide" Target="../notesSlides/notesSlide23.xml"/><Relationship Id="rId16" Type="http://schemas.openxmlformats.org/officeDocument/2006/relationships/slide" Target="slide35.xml"/><Relationship Id="rId1" Type="http://schemas.openxmlformats.org/officeDocument/2006/relationships/slideLayout" Target="../slideLayouts/slideLayout11.xml"/><Relationship Id="rId6" Type="http://schemas.openxmlformats.org/officeDocument/2006/relationships/slide" Target="slide34.xml"/><Relationship Id="rId11" Type="http://schemas.openxmlformats.org/officeDocument/2006/relationships/slide" Target="slide26.xml"/><Relationship Id="rId5" Type="http://schemas.openxmlformats.org/officeDocument/2006/relationships/slide" Target="slide33.xml"/><Relationship Id="rId15" Type="http://schemas.openxmlformats.org/officeDocument/2006/relationships/slide" Target="slide31.xml"/><Relationship Id="rId10" Type="http://schemas.openxmlformats.org/officeDocument/2006/relationships/image" Target="../media/image24.svg"/><Relationship Id="rId4" Type="http://schemas.openxmlformats.org/officeDocument/2006/relationships/slide" Target="slide28.xml"/><Relationship Id="rId9" Type="http://schemas.openxmlformats.org/officeDocument/2006/relationships/image" Target="../media/image23.png"/><Relationship Id="rId14" Type="http://schemas.openxmlformats.org/officeDocument/2006/relationships/slide" Target="slide30.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6.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6.sv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0.png"/><Relationship Id="rId7" Type="http://schemas.openxmlformats.org/officeDocument/2006/relationships/image" Target="../media/image22.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4.svg"/><Relationship Id="rId10" Type="http://schemas.openxmlformats.org/officeDocument/2006/relationships/image" Target="../media/image61.jpeg"/><Relationship Id="rId4" Type="http://schemas.openxmlformats.org/officeDocument/2006/relationships/image" Target="../media/image23.pn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26.sv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eiuperspectives.economist.com/technology-innovation/bridging-digital-divide-engage-students-higher-education#:~:text=%27Bridging%20the%20Digital%20Divide%20to,engagement%2C%20performance%2C%20and%20valu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26.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image" Target="../media/image68.emf"/><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31.xml"/><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jpe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1.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22.svg"/><Relationship Id="rId9"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26.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eiuperspectives.economist.com/technology-innovation/bridging-digital-divide-engage-students-higher-education#:~:text=%27Bridging%20the%20Digital%20Divide%20to,engagement%2C%20performance%2C%20and%20valu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5457-8CF0-4989-9F31-1A94934A6A7A}"/>
              </a:ext>
            </a:extLst>
          </p:cNvPr>
          <p:cNvSpPr>
            <a:spLocks noGrp="1"/>
          </p:cNvSpPr>
          <p:nvPr>
            <p:ph type="title"/>
          </p:nvPr>
        </p:nvSpPr>
        <p:spPr>
          <a:xfrm>
            <a:off x="457200" y="1730149"/>
            <a:ext cx="4013200" cy="2032000"/>
          </a:xfrm>
        </p:spPr>
        <p:txBody>
          <a:bodyPr/>
          <a:lstStyle/>
          <a:p>
            <a:pPr>
              <a:lnSpc>
                <a:spcPct val="100000"/>
              </a:lnSpc>
            </a:pPr>
            <a:r>
              <a:rPr lang="en-US" sz="3600" spc="0" dirty="0">
                <a:latin typeface="Segoe UI Semibold" panose="020B0702040204020203" pitchFamily="34" charset="0"/>
                <a:cs typeface="Segoe UI Semibold" panose="020B0702040204020203" pitchFamily="34" charset="0"/>
              </a:rPr>
              <a:t>Empower Everyone to Build Transformative Solutions</a:t>
            </a:r>
          </a:p>
        </p:txBody>
      </p:sp>
      <p:sp>
        <p:nvSpPr>
          <p:cNvPr id="9" name="Text Placeholder 8">
            <a:extLst>
              <a:ext uri="{FF2B5EF4-FFF2-40B4-BE49-F238E27FC236}">
                <a16:creationId xmlns:a16="http://schemas.microsoft.com/office/drawing/2014/main" id="{38EF5AB2-7E47-438A-A3F9-D9CD898C2E37}"/>
              </a:ext>
            </a:extLst>
          </p:cNvPr>
          <p:cNvSpPr>
            <a:spLocks noGrp="1"/>
          </p:cNvSpPr>
          <p:nvPr>
            <p:ph type="body" sz="quarter" idx="14"/>
          </p:nvPr>
        </p:nvSpPr>
        <p:spPr>
          <a:xfrm>
            <a:off x="457200" y="4394247"/>
            <a:ext cx="4943052" cy="1083374"/>
          </a:xfrm>
        </p:spPr>
        <p:txBody>
          <a:bodyPr/>
          <a:lstStyle/>
          <a:p>
            <a:pPr>
              <a:lnSpc>
                <a:spcPct val="100000"/>
              </a:lnSpc>
            </a:pPr>
            <a:r>
              <a:rPr lang="en-US" sz="2800" dirty="0"/>
              <a:t>Microsoft Power Platform</a:t>
            </a:r>
          </a:p>
          <a:p>
            <a:pPr>
              <a:lnSpc>
                <a:spcPct val="100000"/>
              </a:lnSpc>
            </a:pPr>
            <a:r>
              <a:rPr lang="en-US" sz="2800" dirty="0"/>
              <a:t>for Higher Education</a:t>
            </a:r>
          </a:p>
        </p:txBody>
      </p:sp>
      <p:pic>
        <p:nvPicPr>
          <p:cNvPr id="8194" name="Picture 2" descr="A person having a virtual discussion with his colleagues on his laptop">
            <a:extLst>
              <a:ext uri="{FF2B5EF4-FFF2-40B4-BE49-F238E27FC236}">
                <a16:creationId xmlns:a16="http://schemas.microsoft.com/office/drawing/2014/main" id="{593FDB95-E840-4326-B191-7511CA5657BF}"/>
              </a:ext>
            </a:extLst>
          </p:cNvPr>
          <p:cNvPicPr>
            <a:picLocks noChangeAspect="1" noChangeArrowheads="1"/>
          </p:cNvPicPr>
          <p:nvPr/>
        </p:nvPicPr>
        <p:blipFill>
          <a:blip r:embed="rId2"/>
          <a:srcRect l="28702" r="28702"/>
          <a:stretch/>
        </p:blipFill>
        <p:spPr bwMode="auto">
          <a:xfrm>
            <a:off x="5091083" y="0"/>
            <a:ext cx="4967317"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9485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ctangle 277">
            <a:extLst>
              <a:ext uri="{FF2B5EF4-FFF2-40B4-BE49-F238E27FC236}">
                <a16:creationId xmlns:a16="http://schemas.microsoft.com/office/drawing/2014/main" id="{A0327DE9-1073-46B9-9570-F361349B3A82}"/>
              </a:ext>
              <a:ext uri="{C183D7F6-B498-43B3-948B-1728B52AA6E4}">
                <adec:decorative xmlns:adec="http://schemas.microsoft.com/office/drawing/2017/decorative" val="1"/>
              </a:ext>
            </a:extLst>
          </p:cNvPr>
          <p:cNvSpPr/>
          <p:nvPr/>
        </p:nvSpPr>
        <p:spPr bwMode="auto">
          <a:xfrm>
            <a:off x="3533969" y="3337003"/>
            <a:ext cx="6067232" cy="4009020"/>
          </a:xfrm>
          <a:prstGeom prst="rect">
            <a:avLst/>
          </a:prstGeom>
          <a:solidFill>
            <a:schemeClr val="bg1"/>
          </a:solid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600"/>
              </a:spcBef>
              <a:spcAft>
                <a:spcPct val="0"/>
              </a:spcAft>
            </a:pPr>
            <a:endParaRPr lang="en-US" sz="1400" err="1">
              <a:solidFill>
                <a:schemeClr val="tx1"/>
              </a:solidFill>
              <a:cs typeface="Segoe UI" pitchFamily="34" charset="0"/>
            </a:endParaRPr>
          </a:p>
        </p:txBody>
      </p:sp>
      <p:sp>
        <p:nvSpPr>
          <p:cNvPr id="288" name="Rectangle: Single Corner Rounded 17">
            <a:extLst>
              <a:ext uri="{FF2B5EF4-FFF2-40B4-BE49-F238E27FC236}">
                <a16:creationId xmlns:a16="http://schemas.microsoft.com/office/drawing/2014/main" id="{DE559485-86DB-4B8F-BED8-B0426E89DD19}"/>
              </a:ext>
              <a:ext uri="{C183D7F6-B498-43B3-948B-1728B52AA6E4}">
                <adec:decorative xmlns:adec="http://schemas.microsoft.com/office/drawing/2017/decorative" val="1"/>
              </a:ext>
            </a:extLst>
          </p:cNvPr>
          <p:cNvSpPr/>
          <p:nvPr/>
        </p:nvSpPr>
        <p:spPr bwMode="auto">
          <a:xfrm>
            <a:off x="3600692" y="3390901"/>
            <a:ext cx="6000509" cy="4068138"/>
          </a:xfrm>
          <a:custGeom>
            <a:avLst/>
            <a:gdLst>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0 w 6075860"/>
              <a:gd name="connsiteY8" fmla="*/ 7535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91440 w 6075860"/>
              <a:gd name="connsiteY8" fmla="*/ 16679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0" fmla="*/ 75351 w 6075860"/>
              <a:gd name="connsiteY0" fmla="*/ 0 h 3965826"/>
              <a:gd name="connsiteX1" fmla="*/ 6000509 w 6075860"/>
              <a:gd name="connsiteY1" fmla="*/ 0 h 3965826"/>
              <a:gd name="connsiteX2" fmla="*/ 6075860 w 6075860"/>
              <a:gd name="connsiteY2" fmla="*/ 75351 h 3965826"/>
              <a:gd name="connsiteX3" fmla="*/ 6075860 w 6075860"/>
              <a:gd name="connsiteY3" fmla="*/ 3890475 h 3965826"/>
              <a:gd name="connsiteX4" fmla="*/ 6000509 w 6075860"/>
              <a:gd name="connsiteY4" fmla="*/ 3965826 h 3965826"/>
              <a:gd name="connsiteX5" fmla="*/ 75351 w 6075860"/>
              <a:gd name="connsiteY5" fmla="*/ 3965826 h 3965826"/>
              <a:gd name="connsiteX6" fmla="*/ 0 w 6075860"/>
              <a:gd name="connsiteY6" fmla="*/ 3890475 h 3965826"/>
              <a:gd name="connsiteX0" fmla="*/ 0 w 6000509"/>
              <a:gd name="connsiteY0" fmla="*/ 0 h 3965826"/>
              <a:gd name="connsiteX1" fmla="*/ 5925158 w 6000509"/>
              <a:gd name="connsiteY1" fmla="*/ 0 h 3965826"/>
              <a:gd name="connsiteX2" fmla="*/ 6000509 w 6000509"/>
              <a:gd name="connsiteY2" fmla="*/ 75351 h 3965826"/>
              <a:gd name="connsiteX3" fmla="*/ 6000509 w 6000509"/>
              <a:gd name="connsiteY3" fmla="*/ 3890475 h 3965826"/>
              <a:gd name="connsiteX4" fmla="*/ 5925158 w 6000509"/>
              <a:gd name="connsiteY4" fmla="*/ 3965826 h 3965826"/>
              <a:gd name="connsiteX5" fmla="*/ 0 w 6000509"/>
              <a:gd name="connsiteY5" fmla="*/ 3965826 h 3965826"/>
              <a:gd name="connsiteX0" fmla="*/ 0 w 6000509"/>
              <a:gd name="connsiteY0" fmla="*/ 3253 h 3969079"/>
              <a:gd name="connsiteX1" fmla="*/ 5787148 w 6000509"/>
              <a:gd name="connsiteY1" fmla="*/ 0 h 3969079"/>
              <a:gd name="connsiteX2" fmla="*/ 5925158 w 6000509"/>
              <a:gd name="connsiteY2" fmla="*/ 3253 h 3969079"/>
              <a:gd name="connsiteX3" fmla="*/ 6000509 w 6000509"/>
              <a:gd name="connsiteY3" fmla="*/ 78604 h 3969079"/>
              <a:gd name="connsiteX4" fmla="*/ 6000509 w 6000509"/>
              <a:gd name="connsiteY4" fmla="*/ 3893728 h 3969079"/>
              <a:gd name="connsiteX5" fmla="*/ 5925158 w 6000509"/>
              <a:gd name="connsiteY5" fmla="*/ 3969079 h 3969079"/>
              <a:gd name="connsiteX6" fmla="*/ 0 w 6000509"/>
              <a:gd name="connsiteY6" fmla="*/ 3969079 h 3969079"/>
              <a:gd name="connsiteX0" fmla="*/ 5787148 w 6000509"/>
              <a:gd name="connsiteY0" fmla="*/ 0 h 3969079"/>
              <a:gd name="connsiteX1" fmla="*/ 5925158 w 6000509"/>
              <a:gd name="connsiteY1" fmla="*/ 3253 h 3969079"/>
              <a:gd name="connsiteX2" fmla="*/ 6000509 w 6000509"/>
              <a:gd name="connsiteY2" fmla="*/ 78604 h 3969079"/>
              <a:gd name="connsiteX3" fmla="*/ 6000509 w 6000509"/>
              <a:gd name="connsiteY3" fmla="*/ 3893728 h 3969079"/>
              <a:gd name="connsiteX4" fmla="*/ 5925158 w 6000509"/>
              <a:gd name="connsiteY4" fmla="*/ 3969079 h 3969079"/>
              <a:gd name="connsiteX5" fmla="*/ 0 w 6000509"/>
              <a:gd name="connsiteY5" fmla="*/ 3969079 h 396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509" h="3969079">
                <a:moveTo>
                  <a:pt x="5787148" y="0"/>
                </a:moveTo>
                <a:lnTo>
                  <a:pt x="5925158" y="3253"/>
                </a:lnTo>
                <a:cubicBezTo>
                  <a:pt x="5966773" y="3253"/>
                  <a:pt x="6000509" y="36989"/>
                  <a:pt x="6000509" y="78604"/>
                </a:cubicBezTo>
                <a:lnTo>
                  <a:pt x="6000509" y="3893728"/>
                </a:lnTo>
                <a:cubicBezTo>
                  <a:pt x="6000509" y="3935343"/>
                  <a:pt x="5966773" y="3969079"/>
                  <a:pt x="5925158" y="3969079"/>
                </a:cubicBezTo>
                <a:lnTo>
                  <a:pt x="0" y="3969079"/>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defRPr/>
            </a:pPr>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3" name="Title 2">
            <a:extLst>
              <a:ext uri="{FF2B5EF4-FFF2-40B4-BE49-F238E27FC236}">
                <a16:creationId xmlns:a16="http://schemas.microsoft.com/office/drawing/2014/main" id="{D22FC327-DE6A-4F06-ADB3-67AF6E056FA6}"/>
              </a:ext>
            </a:extLst>
          </p:cNvPr>
          <p:cNvSpPr>
            <a:spLocks noGrp="1"/>
          </p:cNvSpPr>
          <p:nvPr>
            <p:ph type="title" idx="4294967295"/>
          </p:nvPr>
        </p:nvSpPr>
        <p:spPr>
          <a:xfrm>
            <a:off x="457200" y="-1019620"/>
            <a:ext cx="9144000" cy="1019620"/>
          </a:xfrm>
        </p:spPr>
        <p:txBody>
          <a:bodyPr vert="horz" wrap="square" lIns="0" tIns="0" rIns="0" bIns="0" rtlCol="0" anchor="b">
            <a:noAutofit/>
          </a:bodyPr>
          <a:lstStyle/>
          <a:p>
            <a:r>
              <a:rPr lang="en-IN" dirty="0">
                <a:solidFill>
                  <a:srgbClr val="E6E6E6"/>
                </a:solidFill>
                <a:cs typeface="Segoe UI Semibold" panose="020B0702040204020203" pitchFamily="34" charset="0"/>
              </a:rPr>
              <a:t>Purdue University</a:t>
            </a:r>
            <a:endParaRPr lang="en-US" dirty="0">
              <a:solidFill>
                <a:srgbClr val="E6E6E6"/>
              </a:solidFill>
            </a:endParaRPr>
          </a:p>
        </p:txBody>
      </p:sp>
      <p:pic>
        <p:nvPicPr>
          <p:cNvPr id="176" name="Picture 175" descr="Purdue University main entrance to the campus">
            <a:extLst>
              <a:ext uri="{FF2B5EF4-FFF2-40B4-BE49-F238E27FC236}">
                <a16:creationId xmlns:a16="http://schemas.microsoft.com/office/drawing/2014/main" id="{086F60C4-2FB2-456B-8D62-8DD972AA415E}"/>
              </a:ext>
            </a:extLst>
          </p:cNvPr>
          <p:cNvPicPr>
            <a:picLocks noChangeAspect="1"/>
          </p:cNvPicPr>
          <p:nvPr/>
        </p:nvPicPr>
        <p:blipFill>
          <a:blip r:embed="rId3"/>
          <a:stretch>
            <a:fillRect/>
          </a:stretch>
        </p:blipFill>
        <p:spPr>
          <a:xfrm>
            <a:off x="0" y="0"/>
            <a:ext cx="10058400" cy="3314700"/>
          </a:xfrm>
          <a:prstGeom prst="rect">
            <a:avLst/>
          </a:prstGeom>
        </p:spPr>
      </p:pic>
      <p:sp>
        <p:nvSpPr>
          <p:cNvPr id="195" name="Isosceles Triangle 194">
            <a:extLst>
              <a:ext uri="{FF2B5EF4-FFF2-40B4-BE49-F238E27FC236}">
                <a16:creationId xmlns:a16="http://schemas.microsoft.com/office/drawing/2014/main" id="{2C0F95F9-7610-49C7-A9F1-27F06DA8B75D}"/>
              </a:ext>
              <a:ext uri="{C183D7F6-B498-43B3-948B-1728B52AA6E4}">
                <adec:decorative xmlns:adec="http://schemas.microsoft.com/office/drawing/2017/decorative" val="1"/>
              </a:ext>
            </a:extLst>
          </p:cNvPr>
          <p:cNvSpPr/>
          <p:nvPr/>
        </p:nvSpPr>
        <p:spPr bwMode="auto">
          <a:xfrm>
            <a:off x="5791200" y="0"/>
            <a:ext cx="4267200"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96" name="Isosceles Triangle 195">
            <a:extLst>
              <a:ext uri="{FF2B5EF4-FFF2-40B4-BE49-F238E27FC236}">
                <a16:creationId xmlns:a16="http://schemas.microsoft.com/office/drawing/2014/main" id="{637CEB6C-1537-4B5E-944E-8F30DCEF6353}"/>
              </a:ext>
              <a:ext uri="{C183D7F6-B498-43B3-948B-1728B52AA6E4}">
                <adec:decorative xmlns:adec="http://schemas.microsoft.com/office/drawing/2017/decorative" val="1"/>
              </a:ext>
            </a:extLst>
          </p:cNvPr>
          <p:cNvSpPr/>
          <p:nvPr/>
        </p:nvSpPr>
        <p:spPr bwMode="auto">
          <a:xfrm>
            <a:off x="4089400" y="0"/>
            <a:ext cx="59688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97" name="Isosceles Triangle 196">
            <a:extLst>
              <a:ext uri="{FF2B5EF4-FFF2-40B4-BE49-F238E27FC236}">
                <a16:creationId xmlns:a16="http://schemas.microsoft.com/office/drawing/2014/main" id="{3A4BE3CB-D11E-4F86-B1C5-8B6E083272A1}"/>
              </a:ext>
              <a:ext uri="{C183D7F6-B498-43B3-948B-1728B52AA6E4}">
                <adec:decorative xmlns:adec="http://schemas.microsoft.com/office/drawing/2017/decorative" val="1"/>
              </a:ext>
            </a:extLst>
          </p:cNvPr>
          <p:cNvSpPr/>
          <p:nvPr/>
        </p:nvSpPr>
        <p:spPr bwMode="auto">
          <a:xfrm>
            <a:off x="5041900" y="0"/>
            <a:ext cx="50163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23" name="Rectangle: Single Corner Rounded 222">
            <a:extLst>
              <a:ext uri="{FF2B5EF4-FFF2-40B4-BE49-F238E27FC236}">
                <a16:creationId xmlns:a16="http://schemas.microsoft.com/office/drawing/2014/main" id="{8BDEB16D-2E41-4552-B584-6AE976E50AB1}"/>
              </a:ext>
            </a:extLst>
          </p:cNvPr>
          <p:cNvSpPr/>
          <p:nvPr/>
        </p:nvSpPr>
        <p:spPr bwMode="auto">
          <a:xfrm>
            <a:off x="3503488" y="2410976"/>
            <a:ext cx="5505941" cy="903726"/>
          </a:xfrm>
          <a:prstGeom prst="round1Rect">
            <a:avLst>
              <a:gd name="adj" fmla="val 24383"/>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896641"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solidFill>
                  <a:srgbClr val="FFFFFF"/>
                </a:solidFill>
                <a:effectLst/>
                <a:uLnTx/>
                <a:uFillTx/>
                <a:latin typeface="Segoe UI Semibold" panose="020B0702040204020203" pitchFamily="34" charset="0"/>
                <a:cs typeface="Segoe UI Semibold" panose="020B0702040204020203" pitchFamily="34" charset="0"/>
              </a:rPr>
              <a:t>Developed an app that allows faculty researchers to report the progress of their research and grant portfolios and summarizes in configured dashboards using Power BI.</a:t>
            </a:r>
          </a:p>
        </p:txBody>
      </p:sp>
      <p:pic>
        <p:nvPicPr>
          <p:cNvPr id="240" name="Picture 239">
            <a:extLst>
              <a:ext uri="{FF2B5EF4-FFF2-40B4-BE49-F238E27FC236}">
                <a16:creationId xmlns:a16="http://schemas.microsoft.com/office/drawing/2014/main" id="{17FB5DDD-E2F7-4E16-9052-CAA72220BD7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94513" y="2457170"/>
            <a:ext cx="1021080" cy="1021080"/>
          </a:xfrm>
          <a:prstGeom prst="rect">
            <a:avLst/>
          </a:prstGeom>
        </p:spPr>
      </p:pic>
      <p:sp>
        <p:nvSpPr>
          <p:cNvPr id="254" name="strategy" title="Icon of two circles and a curved arrow winding between three exes connecting them">
            <a:extLst>
              <a:ext uri="{FF2B5EF4-FFF2-40B4-BE49-F238E27FC236}">
                <a16:creationId xmlns:a16="http://schemas.microsoft.com/office/drawing/2014/main" id="{047C9396-B2B5-4138-82C4-85A0E5505385}"/>
              </a:ext>
            </a:extLst>
          </p:cNvPr>
          <p:cNvSpPr>
            <a:spLocks noChangeAspect="1" noEditPoints="1"/>
          </p:cNvSpPr>
          <p:nvPr/>
        </p:nvSpPr>
        <p:spPr bwMode="auto">
          <a:xfrm>
            <a:off x="9141693" y="2772247"/>
            <a:ext cx="280678" cy="373954"/>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6" name="Title 40">
            <a:extLst>
              <a:ext uri="{FF2B5EF4-FFF2-40B4-BE49-F238E27FC236}">
                <a16:creationId xmlns:a16="http://schemas.microsoft.com/office/drawing/2014/main" id="{70798CD8-2306-429D-BCEB-623D366FF0C8}"/>
              </a:ext>
            </a:extLst>
          </p:cNvPr>
          <p:cNvSpPr txBox="1">
            <a:spLocks/>
          </p:cNvSpPr>
          <p:nvPr/>
        </p:nvSpPr>
        <p:spPr>
          <a:xfrm>
            <a:off x="457200" y="3423269"/>
            <a:ext cx="2897939"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754495" rtl="0" eaLnBrk="1" latinLnBrk="0" hangingPunct="1">
              <a:lnSpc>
                <a:spcPct val="90000"/>
              </a:lnSpc>
              <a:spcBef>
                <a:spcPct val="0"/>
              </a:spcBef>
              <a:buNone/>
              <a:defRPr lang="en-US" sz="3200" b="0" kern="1200" cap="none" spc="-83" baseline="0" dirty="0" smtClean="0">
                <a:ln w="3175">
                  <a:noFill/>
                </a:ln>
                <a:solidFill>
                  <a:schemeClr val="tx1"/>
                </a:solidFill>
                <a:effectLst/>
                <a:latin typeface="+mj-lt"/>
                <a:ea typeface="+mn-ea"/>
                <a:cs typeface="Segoe UI" pitchFamily="34" charset="0"/>
              </a:defRPr>
            </a:lvl1pPr>
          </a:lstStyle>
          <a:p>
            <a:pPr defTabSz="914400">
              <a:lnSpc>
                <a:spcPct val="100000"/>
              </a:lnSpc>
              <a:spcBef>
                <a:spcPts val="0"/>
              </a:spcBef>
              <a:defRPr/>
            </a:pPr>
            <a:r>
              <a:rPr lang="en-IN" sz="3600" dirty="0">
                <a:solidFill>
                  <a:schemeClr val="accent1"/>
                </a:solidFill>
                <a:latin typeface="+mn-lt"/>
                <a:cs typeface="Segoe UI Semibold" panose="020B0702040204020203" pitchFamily="34" charset="0"/>
              </a:rPr>
              <a:t>Purdue University</a:t>
            </a:r>
            <a:endParaRPr lang="en-IN" sz="2000" spc="0" dirty="0">
              <a:ln>
                <a:noFill/>
              </a:ln>
              <a:solidFill>
                <a:schemeClr val="accent1"/>
              </a:solidFill>
              <a:latin typeface="+mn-lt"/>
              <a:cs typeface="+mn-cs"/>
            </a:endParaRPr>
          </a:p>
        </p:txBody>
      </p:sp>
      <p:sp>
        <p:nvSpPr>
          <p:cNvPr id="269" name="Rectangle 21">
            <a:extLst>
              <a:ext uri="{FF2B5EF4-FFF2-40B4-BE49-F238E27FC236}">
                <a16:creationId xmlns:a16="http://schemas.microsoft.com/office/drawing/2014/main" id="{56894A23-86D9-4F92-BA46-39356944A4BC}"/>
              </a:ext>
            </a:extLst>
          </p:cNvPr>
          <p:cNvSpPr/>
          <p:nvPr/>
        </p:nvSpPr>
        <p:spPr>
          <a:xfrm>
            <a:off x="457200" y="4717700"/>
            <a:ext cx="2861353" cy="2269852"/>
          </a:xfrm>
          <a:prstGeom prst="rect">
            <a:avLst/>
          </a:prstGeom>
        </p:spPr>
        <p:txBody>
          <a:bodyPr wrap="square" lIns="0" tIns="0" rIns="0" bIns="0" anchor="t">
            <a:spAutoFit/>
          </a:bodyPr>
          <a:lstStyle/>
          <a:p>
            <a:pPr defTabSz="754516">
              <a:spcBef>
                <a:spcPts val="900"/>
              </a:spcBef>
              <a:defRPr/>
            </a:pPr>
            <a:r>
              <a:rPr lang="en-US" sz="1400" i="1" dirty="0"/>
              <a:t>“With our new app built on Power Apps and Power BI, we could catch and report mistakes in real time, and faculty could report more accurate projections and the University could immediately see system-wide impact and make more informed decisions”</a:t>
            </a:r>
          </a:p>
          <a:p>
            <a:pPr algn="r" defTabSz="754516">
              <a:spcBef>
                <a:spcPts val="900"/>
              </a:spcBef>
              <a:tabLst>
                <a:tab pos="242301" algn="l"/>
              </a:tabLst>
              <a:defRPr/>
            </a:pPr>
            <a:r>
              <a:rPr lang="en-US" sz="1400" dirty="0">
                <a:solidFill>
                  <a:schemeClr val="accent1"/>
                </a:solidFill>
                <a:latin typeface="Segoe UI Semibold" panose="020B0702040204020203" pitchFamily="34" charset="0"/>
                <a:cs typeface="Segoe UI Semibold" panose="020B0702040204020203" pitchFamily="34" charset="0"/>
              </a:rPr>
              <a:t>KEN SANDEL</a:t>
            </a:r>
            <a:br>
              <a:rPr lang="en-US" sz="1400" dirty="0">
                <a:cs typeface="Segoe UI" pitchFamily="34" charset="0"/>
              </a:rPr>
            </a:br>
            <a:r>
              <a:rPr lang="en-US" sz="1400" dirty="0">
                <a:cs typeface="Segoe UI" pitchFamily="34" charset="0"/>
              </a:rPr>
              <a:t>Senior Director of Sponsored Program Services</a:t>
            </a:r>
          </a:p>
        </p:txBody>
      </p:sp>
      <p:sp>
        <p:nvSpPr>
          <p:cNvPr id="302" name="Rectangle 301">
            <a:extLst>
              <a:ext uri="{FF2B5EF4-FFF2-40B4-BE49-F238E27FC236}">
                <a16:creationId xmlns:a16="http://schemas.microsoft.com/office/drawing/2014/main" id="{32B18339-8B85-4D83-B20B-616E7A5111CF}"/>
              </a:ext>
            </a:extLst>
          </p:cNvPr>
          <p:cNvSpPr/>
          <p:nvPr/>
        </p:nvSpPr>
        <p:spPr>
          <a:xfrm>
            <a:off x="3525340" y="3750067"/>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Developed configured application and delivered it to faculty in less than two weeks</a:t>
            </a:r>
          </a:p>
        </p:txBody>
      </p:sp>
      <p:pic>
        <p:nvPicPr>
          <p:cNvPr id="310" name="Picture 2" descr="Image result for check mark black transparent">
            <a:extLst>
              <a:ext uri="{FF2B5EF4-FFF2-40B4-BE49-F238E27FC236}">
                <a16:creationId xmlns:a16="http://schemas.microsoft.com/office/drawing/2014/main" id="{C0D69081-4928-4326-B11E-3258D25035B1}"/>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4148078"/>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313" name="Rectangle 312">
            <a:extLst>
              <a:ext uri="{FF2B5EF4-FFF2-40B4-BE49-F238E27FC236}">
                <a16:creationId xmlns:a16="http://schemas.microsoft.com/office/drawing/2014/main" id="{C87DB080-A283-47F6-8AD2-28506EAE1DFF}"/>
              </a:ext>
            </a:extLst>
          </p:cNvPr>
          <p:cNvSpPr/>
          <p:nvPr/>
        </p:nvSpPr>
        <p:spPr>
          <a:xfrm>
            <a:off x="3525340" y="4932191"/>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a:t>Improved visibility and access to data by integrating Power BI capabilities into COVID-19 Power App </a:t>
            </a:r>
            <a:endParaRPr lang="en-US" sz="1600" kern="0">
              <a:cs typeface="Segoe UI Light" panose="020B0502040204020203" pitchFamily="34" charset="0"/>
            </a:endParaRPr>
          </a:p>
        </p:txBody>
      </p:sp>
      <p:pic>
        <p:nvPicPr>
          <p:cNvPr id="319" name="Picture 2" descr="Image result for check mark black transparent">
            <a:extLst>
              <a:ext uri="{FF2B5EF4-FFF2-40B4-BE49-F238E27FC236}">
                <a16:creationId xmlns:a16="http://schemas.microsoft.com/office/drawing/2014/main" id="{06FD5580-035E-4C43-BD9F-8D67BD89827B}"/>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5330202"/>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324" name="Rectangle 323">
            <a:extLst>
              <a:ext uri="{FF2B5EF4-FFF2-40B4-BE49-F238E27FC236}">
                <a16:creationId xmlns:a16="http://schemas.microsoft.com/office/drawing/2014/main" id="{33009D9C-6591-46A3-B3CB-C1F86B2257A4}"/>
              </a:ext>
            </a:extLst>
          </p:cNvPr>
          <p:cNvSpPr/>
          <p:nvPr/>
        </p:nvSpPr>
        <p:spPr>
          <a:xfrm>
            <a:off x="3525340" y="6114315"/>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a:t>Created app template based on their application to help other universities assess their own research portfolios</a:t>
            </a:r>
          </a:p>
        </p:txBody>
      </p:sp>
      <p:pic>
        <p:nvPicPr>
          <p:cNvPr id="331" name="Picture 2" descr="Image result for check mark black transparent">
            <a:extLst>
              <a:ext uri="{FF2B5EF4-FFF2-40B4-BE49-F238E27FC236}">
                <a16:creationId xmlns:a16="http://schemas.microsoft.com/office/drawing/2014/main" id="{1F9CEF9D-F3DA-4B7A-B57C-CA087F235882}"/>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6512326"/>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329" name="TextBox 328">
            <a:extLst>
              <a:ext uri="{FF2B5EF4-FFF2-40B4-BE49-F238E27FC236}">
                <a16:creationId xmlns:a16="http://schemas.microsoft.com/office/drawing/2014/main" id="{8C8E28E9-1EE7-4169-8220-98BCB2142FFC}"/>
              </a:ext>
            </a:extLst>
          </p:cNvPr>
          <p:cNvSpPr txBox="1"/>
          <p:nvPr/>
        </p:nvSpPr>
        <p:spPr>
          <a:xfrm>
            <a:off x="457199" y="7375355"/>
            <a:ext cx="3149060" cy="136099"/>
          </a:xfrm>
          <a:prstGeom prst="rect">
            <a:avLst/>
          </a:prstGeom>
          <a:noFill/>
        </p:spPr>
        <p:txBody>
          <a:bodyPr wrap="square" lIns="0" tIns="0" rIns="0" bIns="0" anchor="ctr">
            <a:noAutofit/>
          </a:bodyPr>
          <a:lstStyle/>
          <a:p>
            <a:pPr marR="0" lvl="0" indent="0" fontAlgn="auto">
              <a:lnSpc>
                <a:spcPct val="100000"/>
              </a:lnSpc>
              <a:spcAft>
                <a:spcPts val="0"/>
              </a:spcAft>
              <a:buClrTx/>
              <a:buSzTx/>
              <a:buFontTx/>
              <a:buNone/>
              <a:tabLst/>
              <a:defRPr/>
            </a:pPr>
            <a:r>
              <a:rPr lang="en-US" sz="900" dirty="0">
                <a:cs typeface="Segoe UI Semilight" panose="020B0402040204020203" pitchFamily="34" charset="0"/>
              </a:rPr>
              <a:t>Source: </a:t>
            </a:r>
            <a:r>
              <a:rPr lang="en-US" sz="900" dirty="0">
                <a:solidFill>
                  <a:srgbClr val="002050"/>
                </a:solidFill>
                <a:cs typeface="Segoe UI Semilight" panose="020B0402040204020203" pitchFamily="34" charset="0"/>
                <a:hlinkClick r:id="rId6">
                  <a:extLst>
                    <a:ext uri="{A12FA001-AC4F-418D-AE19-62706E023703}">
                      <ahyp:hlinkClr xmlns:ahyp="http://schemas.microsoft.com/office/drawing/2018/hyperlinkcolor" val="tx"/>
                    </a:ext>
                  </a:extLst>
                </a:hlinkClick>
              </a:rPr>
              <a:t>Purdue University Case Study</a:t>
            </a:r>
            <a:endParaRPr lang="en-US" sz="900" dirty="0">
              <a:solidFill>
                <a:srgbClr val="002050"/>
              </a:solidFill>
              <a:cs typeface="Segoe UI Semilight" panose="020B0402040204020203" pitchFamily="34" charset="0"/>
            </a:endParaRPr>
          </a:p>
        </p:txBody>
      </p:sp>
      <p:sp>
        <p:nvSpPr>
          <p:cNvPr id="332" name="Freeform: Shape 331">
            <a:extLst>
              <a:ext uri="{FF2B5EF4-FFF2-40B4-BE49-F238E27FC236}">
                <a16:creationId xmlns:a16="http://schemas.microsoft.com/office/drawing/2014/main" id="{3243717E-647B-45FD-9CC3-4FE75C7A1B82}"/>
              </a:ext>
              <a:ext uri="{C183D7F6-B498-43B3-948B-1728B52AA6E4}">
                <adec:decorative xmlns:adec="http://schemas.microsoft.com/office/drawing/2017/decorative" val="1"/>
              </a:ext>
            </a:extLst>
          </p:cNvPr>
          <p:cNvSpPr/>
          <p:nvPr/>
        </p:nvSpPr>
        <p:spPr>
          <a:xfrm flipV="1">
            <a:off x="3525340" y="7421867"/>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Text Placeholder 3">
            <a:extLst>
              <a:ext uri="{FF2B5EF4-FFF2-40B4-BE49-F238E27FC236}">
                <a16:creationId xmlns:a16="http://schemas.microsoft.com/office/drawing/2014/main" id="{A5AF6663-8BBF-498D-845B-1AF8C1AE0CAB}"/>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10</a:t>
            </a:fld>
            <a:endParaRPr lang="en-US" dirty="0"/>
          </a:p>
        </p:txBody>
      </p:sp>
    </p:spTree>
    <p:extLst>
      <p:ext uri="{BB962C8B-B14F-4D97-AF65-F5344CB8AC3E}">
        <p14:creationId xmlns:p14="http://schemas.microsoft.com/office/powerpoint/2010/main" val="40285561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975"/>
            <a:ext cx="9144000" cy="1019175"/>
          </a:xfrm>
        </p:spPr>
        <p:txBody>
          <a:bodyPr/>
          <a:lstStyle/>
          <a:p>
            <a:r>
              <a:rPr lang="en-US" dirty="0"/>
              <a:t>Power Automate democratizes automation across the institution </a:t>
            </a:r>
          </a:p>
        </p:txBody>
      </p:sp>
      <p:sp>
        <p:nvSpPr>
          <p:cNvPr id="10" name="Rectangle 9">
            <a:extLst>
              <a:ext uri="{FF2B5EF4-FFF2-40B4-BE49-F238E27FC236}">
                <a16:creationId xmlns:a16="http://schemas.microsoft.com/office/drawing/2014/main" id="{81270BA7-3B5B-4698-B267-240FDAC5F7FC}"/>
              </a:ext>
            </a:extLst>
          </p:cNvPr>
          <p:cNvSpPr/>
          <p:nvPr/>
        </p:nvSpPr>
        <p:spPr bwMode="auto">
          <a:xfrm>
            <a:off x="420029" y="1686732"/>
            <a:ext cx="6415356" cy="4662815"/>
          </a:xfrm>
          <a:prstGeom prst="rect">
            <a:avLst/>
          </a:prstGeom>
          <a:solidFill>
            <a:schemeClr val="bg1"/>
          </a:solid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fontAlgn="auto">
              <a:spcBef>
                <a:spcPts val="1200"/>
              </a:spcBef>
              <a:spcAft>
                <a:spcPts val="600"/>
              </a:spcAft>
              <a:buClrTx/>
              <a:buSzTx/>
              <a:tabLst/>
              <a:defRPr/>
            </a:pPr>
            <a:r>
              <a:rPr lang="en-US" sz="1400" dirty="0">
                <a:solidFill>
                  <a:schemeClr val="tx1"/>
                </a:solidFill>
              </a:rPr>
              <a:t>Many institutions have digitized previously manual processes; however, faculty and staff are still spending an unnecessary amount of time on tedious tasks that require multiple tools and software. With Power Automate faculty and staff can </a:t>
            </a:r>
            <a:r>
              <a:rPr lang="en-US" sz="1400" dirty="0">
                <a:solidFill>
                  <a:schemeClr val="tx1"/>
                </a:solidFill>
                <a:latin typeface="Segoe UI Semibold" panose="020B0702040204020203" pitchFamily="34" charset="0"/>
                <a:cs typeface="Segoe UI Semibold" panose="020B0702040204020203" pitchFamily="34" charset="0"/>
              </a:rPr>
              <a:t>easily build automated workflows that require multiple digital tools. </a:t>
            </a:r>
          </a:p>
          <a:p>
            <a:pPr marR="0" lvl="0" fontAlgn="auto">
              <a:spcBef>
                <a:spcPts val="1200"/>
              </a:spcBef>
              <a:spcAft>
                <a:spcPts val="600"/>
              </a:spcAft>
              <a:buClrTx/>
              <a:buSzTx/>
              <a:tabLst/>
              <a:defRPr/>
            </a:pPr>
            <a:r>
              <a:rPr lang="en-US" sz="1400" dirty="0">
                <a:solidFill>
                  <a:schemeClr val="tx1"/>
                </a:solidFill>
              </a:rPr>
              <a:t>This helps </a:t>
            </a:r>
            <a:r>
              <a:rPr lang="en-US" sz="1400" dirty="0">
                <a:solidFill>
                  <a:schemeClr val="tx1"/>
                </a:solidFill>
                <a:latin typeface="Segoe UI Semibold" panose="020B0702040204020203" pitchFamily="34" charset="0"/>
                <a:cs typeface="Segoe UI Semibold" panose="020B0702040204020203" pitchFamily="34" charset="0"/>
              </a:rPr>
              <a:t>improve overall productivity and create more time for everyone</a:t>
            </a:r>
            <a:r>
              <a:rPr lang="en-US" sz="1400" dirty="0">
                <a:solidFill>
                  <a:schemeClr val="tx1"/>
                </a:solidFill>
              </a:rPr>
              <a:t> </a:t>
            </a:r>
            <a:r>
              <a:rPr lang="en-US" sz="1400" dirty="0">
                <a:solidFill>
                  <a:schemeClr val="tx1"/>
                </a:solidFill>
                <a:latin typeface="Segoe UI Semibold" panose="020B0702040204020203" pitchFamily="34" charset="0"/>
                <a:cs typeface="Segoe UI Semibold" panose="020B0702040204020203" pitchFamily="34" charset="0"/>
              </a:rPr>
              <a:t>to focus on more impactful activities</a:t>
            </a:r>
            <a:r>
              <a:rPr lang="en-US" sz="1400" dirty="0">
                <a:solidFill>
                  <a:schemeClr val="tx1"/>
                </a:solidFill>
              </a:rPr>
              <a:t>. For example, faculty members can grade hundreds of assignments at the click of a button by developing an automated workflow, saving them time to focus on providing more individualized attention to their students. </a:t>
            </a:r>
          </a:p>
          <a:p>
            <a:pPr>
              <a:spcBef>
                <a:spcPts val="1200"/>
              </a:spcBef>
              <a:spcAft>
                <a:spcPts val="600"/>
              </a:spcAft>
              <a:defRPr/>
            </a:pPr>
            <a:r>
              <a:rPr lang="en-US" sz="1400" dirty="0">
                <a:solidFill>
                  <a:schemeClr val="tx1"/>
                </a:solidFill>
              </a:rPr>
              <a:t>Power Automate makes it easy for all members of your institution to quickly implement these relevant, time-saving solutions. Any Power Automate user can use </a:t>
            </a:r>
            <a:r>
              <a:rPr lang="en-US" sz="1400" dirty="0">
                <a:solidFill>
                  <a:schemeClr val="tx1"/>
                </a:solidFill>
                <a:latin typeface="Segoe UI Semibold" panose="020B0702040204020203" pitchFamily="34" charset="0"/>
                <a:cs typeface="Segoe UI Semibold" panose="020B0702040204020203" pitchFamily="34" charset="0"/>
              </a:rPr>
              <a:t>plug-and-play Power Automate templates </a:t>
            </a:r>
            <a:r>
              <a:rPr lang="en-US" sz="1400" dirty="0">
                <a:solidFill>
                  <a:schemeClr val="tx1"/>
                </a:solidFill>
              </a:rPr>
              <a:t>that have been designed by other institutions and curated by Microsoft for their own specific needs.</a:t>
            </a:r>
          </a:p>
          <a:p>
            <a:pPr>
              <a:spcBef>
                <a:spcPts val="1200"/>
              </a:spcBef>
              <a:spcAft>
                <a:spcPts val="600"/>
              </a:spcAft>
              <a:defRPr/>
            </a:pPr>
            <a:r>
              <a:rPr lang="en-US" sz="1400" dirty="0">
                <a:solidFill>
                  <a:schemeClr val="tx1"/>
                </a:solidFill>
              </a:rPr>
              <a:t>While many colleges and universities are working with a hybrid environment of both cloud and on-premise systems, Power Automate helps alleviate this burden. </a:t>
            </a:r>
            <a:r>
              <a:rPr lang="en-US" sz="1400" dirty="0">
                <a:solidFill>
                  <a:schemeClr val="tx1"/>
                </a:solidFill>
                <a:latin typeface="Segoe UI Semibold" panose="020B0702040204020203" pitchFamily="34" charset="0"/>
                <a:cs typeface="Segoe UI Semibold" panose="020B0702040204020203" pitchFamily="34" charset="0"/>
              </a:rPr>
              <a:t>Users can bridge the gap and orchestrate automation between on-premise software and cloud-based services </a:t>
            </a:r>
            <a:r>
              <a:rPr lang="en-US" sz="1400" dirty="0">
                <a:solidFill>
                  <a:schemeClr val="tx1"/>
                </a:solidFill>
              </a:rPr>
              <a:t>with over 350 API connectors included with the product.</a:t>
            </a:r>
          </a:p>
        </p:txBody>
      </p:sp>
      <p:pic>
        <p:nvPicPr>
          <p:cNvPr id="19" name="Picture 18" descr="A college student with a Headphone and working on Windows laptop">
            <a:extLst>
              <a:ext uri="{FF2B5EF4-FFF2-40B4-BE49-F238E27FC236}">
                <a16:creationId xmlns:a16="http://schemas.microsoft.com/office/drawing/2014/main" id="{BC56912C-18EA-4E78-A678-E014ED1024F8}"/>
              </a:ext>
            </a:extLst>
          </p:cNvPr>
          <p:cNvPicPr>
            <a:picLocks noChangeAspect="1"/>
          </p:cNvPicPr>
          <p:nvPr/>
        </p:nvPicPr>
        <p:blipFill rotWithShape="1">
          <a:blip r:embed="rId3"/>
          <a:srcRect l="21310" r="26609"/>
          <a:stretch/>
        </p:blipFill>
        <p:spPr>
          <a:xfrm>
            <a:off x="6872557" y="1737361"/>
            <a:ext cx="3185843" cy="6035040"/>
          </a:xfrm>
          <a:prstGeom prst="rect">
            <a:avLst/>
          </a:prstGeom>
        </p:spPr>
      </p:pic>
      <p:sp>
        <p:nvSpPr>
          <p:cNvPr id="13" name="Rectangle: Single Corner Rounded 7">
            <a:extLst>
              <a:ext uri="{FF2B5EF4-FFF2-40B4-BE49-F238E27FC236}">
                <a16:creationId xmlns:a16="http://schemas.microsoft.com/office/drawing/2014/main" id="{778696E6-598C-47D7-903F-024E76B3F8C1}"/>
              </a:ext>
              <a:ext uri="{C183D7F6-B498-43B3-948B-1728B52AA6E4}">
                <adec:decorative xmlns:adec="http://schemas.microsoft.com/office/drawing/2017/decorative" val="1"/>
              </a:ext>
            </a:extLst>
          </p:cNvPr>
          <p:cNvSpPr/>
          <p:nvPr/>
        </p:nvSpPr>
        <p:spPr bwMode="auto">
          <a:xfrm>
            <a:off x="808852" y="1499303"/>
            <a:ext cx="6063705" cy="6072419"/>
          </a:xfrm>
          <a:custGeom>
            <a:avLst/>
            <a:gdLst>
              <a:gd name="connsiteX0" fmla="*/ 0 w 6337300"/>
              <a:gd name="connsiteY0" fmla="*/ 0 h 5991224"/>
              <a:gd name="connsiteX1" fmla="*/ 6195428 w 6337300"/>
              <a:gd name="connsiteY1" fmla="*/ 0 h 5991224"/>
              <a:gd name="connsiteX2" fmla="*/ 6337300 w 6337300"/>
              <a:gd name="connsiteY2" fmla="*/ 141872 h 5991224"/>
              <a:gd name="connsiteX3" fmla="*/ 6337300 w 6337300"/>
              <a:gd name="connsiteY3" fmla="*/ 5991224 h 5991224"/>
              <a:gd name="connsiteX4" fmla="*/ 0 w 6337300"/>
              <a:gd name="connsiteY4" fmla="*/ 5991224 h 5991224"/>
              <a:gd name="connsiteX5" fmla="*/ 0 w 6337300"/>
              <a:gd name="connsiteY5" fmla="*/ 0 h 5991224"/>
              <a:gd name="connsiteX0" fmla="*/ 0 w 6337300"/>
              <a:gd name="connsiteY0" fmla="*/ 5991224 h 6082664"/>
              <a:gd name="connsiteX1" fmla="*/ 0 w 6337300"/>
              <a:gd name="connsiteY1" fmla="*/ 0 h 6082664"/>
              <a:gd name="connsiteX2" fmla="*/ 6195428 w 6337300"/>
              <a:gd name="connsiteY2" fmla="*/ 0 h 6082664"/>
              <a:gd name="connsiteX3" fmla="*/ 6337300 w 6337300"/>
              <a:gd name="connsiteY3" fmla="*/ 141872 h 6082664"/>
              <a:gd name="connsiteX4" fmla="*/ 6337300 w 6337300"/>
              <a:gd name="connsiteY4" fmla="*/ 5991224 h 6082664"/>
              <a:gd name="connsiteX5" fmla="*/ 91440 w 6337300"/>
              <a:gd name="connsiteY5" fmla="*/ 6082664 h 6082664"/>
              <a:gd name="connsiteX0" fmla="*/ 0 w 6337300"/>
              <a:gd name="connsiteY0" fmla="*/ 5991224 h 5991224"/>
              <a:gd name="connsiteX1" fmla="*/ 0 w 6337300"/>
              <a:gd name="connsiteY1" fmla="*/ 0 h 5991224"/>
              <a:gd name="connsiteX2" fmla="*/ 6195428 w 6337300"/>
              <a:gd name="connsiteY2" fmla="*/ 0 h 5991224"/>
              <a:gd name="connsiteX3" fmla="*/ 6337300 w 6337300"/>
              <a:gd name="connsiteY3" fmla="*/ 141872 h 5991224"/>
              <a:gd name="connsiteX4" fmla="*/ 6337300 w 6337300"/>
              <a:gd name="connsiteY4" fmla="*/ 5991224 h 5991224"/>
              <a:gd name="connsiteX0" fmla="*/ 0 w 6337300"/>
              <a:gd name="connsiteY0" fmla="*/ 0 h 5991224"/>
              <a:gd name="connsiteX1" fmla="*/ 6195428 w 6337300"/>
              <a:gd name="connsiteY1" fmla="*/ 0 h 5991224"/>
              <a:gd name="connsiteX2" fmla="*/ 6337300 w 6337300"/>
              <a:gd name="connsiteY2" fmla="*/ 141872 h 5991224"/>
              <a:gd name="connsiteX3" fmla="*/ 6337300 w 6337300"/>
              <a:gd name="connsiteY3" fmla="*/ 5991224 h 5991224"/>
            </a:gdLst>
            <a:ahLst/>
            <a:cxnLst>
              <a:cxn ang="0">
                <a:pos x="connsiteX0" y="connsiteY0"/>
              </a:cxn>
              <a:cxn ang="0">
                <a:pos x="connsiteX1" y="connsiteY1"/>
              </a:cxn>
              <a:cxn ang="0">
                <a:pos x="connsiteX2" y="connsiteY2"/>
              </a:cxn>
              <a:cxn ang="0">
                <a:pos x="connsiteX3" y="connsiteY3"/>
              </a:cxn>
            </a:cxnLst>
            <a:rect l="l" t="t" r="r" b="b"/>
            <a:pathLst>
              <a:path w="6337300" h="5991224">
                <a:moveTo>
                  <a:pt x="0" y="0"/>
                </a:moveTo>
                <a:lnTo>
                  <a:pt x="6195428" y="0"/>
                </a:lnTo>
                <a:cubicBezTo>
                  <a:pt x="6273782" y="0"/>
                  <a:pt x="6337300" y="63518"/>
                  <a:pt x="6337300" y="141872"/>
                </a:cubicBezTo>
                <a:lnTo>
                  <a:pt x="6337300" y="5991224"/>
                </a:lnTo>
              </a:path>
            </a:pathLst>
          </a:cu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7C907443-8CD1-47FF-AAA1-E70853E40F9E}"/>
              </a:ext>
              <a:ext uri="{C183D7F6-B498-43B3-948B-1728B52AA6E4}">
                <adec:decorative xmlns:adec="http://schemas.microsoft.com/office/drawing/2017/decorative" val="1"/>
              </a:ext>
            </a:extLst>
          </p:cNvPr>
          <p:cNvSpPr/>
          <p:nvPr/>
        </p:nvSpPr>
        <p:spPr>
          <a:xfrm flipH="1" flipV="1">
            <a:off x="6835385" y="7571722"/>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5" name="Freeform: Shape 14">
            <a:extLst>
              <a:ext uri="{FF2B5EF4-FFF2-40B4-BE49-F238E27FC236}">
                <a16:creationId xmlns:a16="http://schemas.microsoft.com/office/drawing/2014/main" id="{CFB60AD3-6FA0-47C3-A350-A2E3824BC2BF}"/>
              </a:ext>
              <a:ext uri="{C183D7F6-B498-43B3-948B-1728B52AA6E4}">
                <adec:decorative xmlns:adec="http://schemas.microsoft.com/office/drawing/2017/decorative" val="1"/>
              </a:ext>
            </a:extLst>
          </p:cNvPr>
          <p:cNvSpPr/>
          <p:nvPr/>
        </p:nvSpPr>
        <p:spPr>
          <a:xfrm flipH="1" flipV="1">
            <a:off x="761477" y="1462131"/>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accent3"/>
          </a:solid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1" name="Text Placeholder 3">
            <a:extLst>
              <a:ext uri="{FF2B5EF4-FFF2-40B4-BE49-F238E27FC236}">
                <a16:creationId xmlns:a16="http://schemas.microsoft.com/office/drawing/2014/main" id="{DB118C7D-2AAE-4E32-8FB4-735EAA608D2D}"/>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solidFill>
                  <a:schemeClr val="bg1"/>
                </a:solidFill>
              </a:rPr>
              <a:t>11</a:t>
            </a:fld>
            <a:endParaRPr lang="en-US">
              <a:solidFill>
                <a:schemeClr val="bg1"/>
              </a:solidFill>
            </a:endParaRPr>
          </a:p>
        </p:txBody>
      </p:sp>
    </p:spTree>
    <p:extLst>
      <p:ext uri="{BB962C8B-B14F-4D97-AF65-F5344CB8AC3E}">
        <p14:creationId xmlns:p14="http://schemas.microsoft.com/office/powerpoint/2010/main" val="269270841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 218">
            <a:extLst>
              <a:ext uri="{FF2B5EF4-FFF2-40B4-BE49-F238E27FC236}">
                <a16:creationId xmlns:a16="http://schemas.microsoft.com/office/drawing/2014/main" id="{1DA1EC81-49DC-40C7-AE55-25CA39464CFA}"/>
              </a:ext>
              <a:ext uri="{C183D7F6-B498-43B3-948B-1728B52AA6E4}">
                <adec:decorative xmlns:adec="http://schemas.microsoft.com/office/drawing/2017/decorative" val="1"/>
              </a:ext>
            </a:extLst>
          </p:cNvPr>
          <p:cNvSpPr/>
          <p:nvPr/>
        </p:nvSpPr>
        <p:spPr bwMode="auto">
          <a:xfrm>
            <a:off x="3533969" y="3337003"/>
            <a:ext cx="6067232" cy="4009020"/>
          </a:xfrm>
          <a:prstGeom prst="rect">
            <a:avLst/>
          </a:prstGeom>
          <a:solidFill>
            <a:schemeClr val="bg1"/>
          </a:solid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600"/>
              </a:spcBef>
              <a:spcAft>
                <a:spcPct val="0"/>
              </a:spcAft>
            </a:pPr>
            <a:endParaRPr lang="en-US" sz="1400" err="1">
              <a:solidFill>
                <a:schemeClr val="tx1"/>
              </a:solidFill>
              <a:cs typeface="Segoe UI" pitchFamily="34" charset="0"/>
            </a:endParaRPr>
          </a:p>
        </p:txBody>
      </p:sp>
      <p:sp>
        <p:nvSpPr>
          <p:cNvPr id="3" name="Title 2">
            <a:extLst>
              <a:ext uri="{FF2B5EF4-FFF2-40B4-BE49-F238E27FC236}">
                <a16:creationId xmlns:a16="http://schemas.microsoft.com/office/drawing/2014/main" id="{1C0A0AF0-C3D4-44FB-A311-9069C6902E3F}"/>
              </a:ext>
            </a:extLst>
          </p:cNvPr>
          <p:cNvSpPr>
            <a:spLocks noGrp="1"/>
          </p:cNvSpPr>
          <p:nvPr>
            <p:ph type="title" idx="4294967295"/>
          </p:nvPr>
        </p:nvSpPr>
        <p:spPr>
          <a:xfrm>
            <a:off x="457200" y="-1019620"/>
            <a:ext cx="9144000" cy="1019620"/>
          </a:xfrm>
        </p:spPr>
        <p:txBody>
          <a:bodyPr vert="horz" wrap="square" lIns="0" tIns="0" rIns="0" bIns="0" rtlCol="0" anchor="b">
            <a:noAutofit/>
          </a:bodyPr>
          <a:lstStyle/>
          <a:p>
            <a:r>
              <a:rPr lang="en-IN" dirty="0">
                <a:solidFill>
                  <a:srgbClr val="E6E6E6"/>
                </a:solidFill>
                <a:cs typeface="Segoe UI Semibold" panose="020B0702040204020203" pitchFamily="34" charset="0"/>
              </a:rPr>
              <a:t>Indiana University</a:t>
            </a:r>
            <a:endParaRPr lang="en-US" dirty="0">
              <a:solidFill>
                <a:srgbClr val="E6E6E6"/>
              </a:solidFill>
            </a:endParaRPr>
          </a:p>
        </p:txBody>
      </p:sp>
      <p:pic>
        <p:nvPicPr>
          <p:cNvPr id="117" name="Picture 116" descr="Indiana University Building">
            <a:extLst>
              <a:ext uri="{FF2B5EF4-FFF2-40B4-BE49-F238E27FC236}">
                <a16:creationId xmlns:a16="http://schemas.microsoft.com/office/drawing/2014/main" id="{D2AD9959-5F27-4502-8F06-FB27DADF55A1}"/>
              </a:ext>
            </a:extLst>
          </p:cNvPr>
          <p:cNvPicPr>
            <a:picLocks noChangeAspect="1"/>
          </p:cNvPicPr>
          <p:nvPr/>
        </p:nvPicPr>
        <p:blipFill>
          <a:blip r:embed="rId3"/>
          <a:stretch>
            <a:fillRect/>
          </a:stretch>
        </p:blipFill>
        <p:spPr>
          <a:xfrm>
            <a:off x="0" y="0"/>
            <a:ext cx="10058400" cy="3314700"/>
          </a:xfrm>
          <a:prstGeom prst="rect">
            <a:avLst/>
          </a:prstGeom>
        </p:spPr>
      </p:pic>
      <p:sp>
        <p:nvSpPr>
          <p:cNvPr id="140" name="Isosceles Triangle 139">
            <a:extLst>
              <a:ext uri="{FF2B5EF4-FFF2-40B4-BE49-F238E27FC236}">
                <a16:creationId xmlns:a16="http://schemas.microsoft.com/office/drawing/2014/main" id="{8FC705BD-0A15-43F6-9B5E-4CAE23FED4F0}"/>
              </a:ext>
              <a:ext uri="{C183D7F6-B498-43B3-948B-1728B52AA6E4}">
                <adec:decorative xmlns:adec="http://schemas.microsoft.com/office/drawing/2017/decorative" val="1"/>
              </a:ext>
            </a:extLst>
          </p:cNvPr>
          <p:cNvSpPr/>
          <p:nvPr/>
        </p:nvSpPr>
        <p:spPr bwMode="auto">
          <a:xfrm>
            <a:off x="4089400" y="0"/>
            <a:ext cx="59688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41" name="Isosceles Triangle 140">
            <a:extLst>
              <a:ext uri="{FF2B5EF4-FFF2-40B4-BE49-F238E27FC236}">
                <a16:creationId xmlns:a16="http://schemas.microsoft.com/office/drawing/2014/main" id="{5F5B01A3-B3FB-433E-B40F-AE31A2405B44}"/>
              </a:ext>
              <a:ext uri="{C183D7F6-B498-43B3-948B-1728B52AA6E4}">
                <adec:decorative xmlns:adec="http://schemas.microsoft.com/office/drawing/2017/decorative" val="1"/>
              </a:ext>
            </a:extLst>
          </p:cNvPr>
          <p:cNvSpPr/>
          <p:nvPr/>
        </p:nvSpPr>
        <p:spPr bwMode="auto">
          <a:xfrm>
            <a:off x="5041900" y="0"/>
            <a:ext cx="50163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42" name="Isosceles Triangle 141">
            <a:extLst>
              <a:ext uri="{FF2B5EF4-FFF2-40B4-BE49-F238E27FC236}">
                <a16:creationId xmlns:a16="http://schemas.microsoft.com/office/drawing/2014/main" id="{9F47252E-8CDF-4768-A6D1-11A746A06B63}"/>
              </a:ext>
              <a:ext uri="{C183D7F6-B498-43B3-948B-1728B52AA6E4}">
                <adec:decorative xmlns:adec="http://schemas.microsoft.com/office/drawing/2017/decorative" val="1"/>
              </a:ext>
            </a:extLst>
          </p:cNvPr>
          <p:cNvSpPr/>
          <p:nvPr/>
        </p:nvSpPr>
        <p:spPr bwMode="auto">
          <a:xfrm>
            <a:off x="5791200" y="0"/>
            <a:ext cx="4267200"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58" name="Rectangle: Single Corner Rounded 157">
            <a:extLst>
              <a:ext uri="{FF2B5EF4-FFF2-40B4-BE49-F238E27FC236}">
                <a16:creationId xmlns:a16="http://schemas.microsoft.com/office/drawing/2014/main" id="{49BB78E8-6015-4AE5-830A-3124E2C6DA7B}"/>
              </a:ext>
            </a:extLst>
          </p:cNvPr>
          <p:cNvSpPr/>
          <p:nvPr/>
        </p:nvSpPr>
        <p:spPr bwMode="auto">
          <a:xfrm>
            <a:off x="3503488" y="2470190"/>
            <a:ext cx="5505941" cy="844512"/>
          </a:xfrm>
          <a:prstGeom prst="round1Rect">
            <a:avLst>
              <a:gd name="adj" fmla="val 24383"/>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96641">
              <a:lnSpc>
                <a:spcPct val="100000"/>
              </a:lnSpc>
              <a:defRPr/>
            </a:pPr>
            <a:r>
              <a:rPr lang="en-US" sz="1400" spc="0" dirty="0">
                <a:solidFill>
                  <a:srgbClr val="FFFFFF"/>
                </a:solidFill>
                <a:latin typeface="Segoe UI Semibold" panose="020B0702040204020203" pitchFamily="34" charset="0"/>
                <a:cs typeface="Segoe UI Semibold" panose="020B0702040204020203" pitchFamily="34" charset="0"/>
              </a:rPr>
              <a:t>Developed automated workflows that scheduled students for virtual exams, shared exam instructions, and routed all troubleshooting requests to IT teams. </a:t>
            </a:r>
          </a:p>
        </p:txBody>
      </p:sp>
      <p:pic>
        <p:nvPicPr>
          <p:cNvPr id="181" name="Picture 180">
            <a:extLst>
              <a:ext uri="{FF2B5EF4-FFF2-40B4-BE49-F238E27FC236}">
                <a16:creationId xmlns:a16="http://schemas.microsoft.com/office/drawing/2014/main" id="{92189945-1257-4F10-9AFC-BFAA112689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94513" y="2457170"/>
            <a:ext cx="1021080" cy="1021080"/>
          </a:xfrm>
          <a:prstGeom prst="rect">
            <a:avLst/>
          </a:prstGeom>
        </p:spPr>
      </p:pic>
      <p:sp>
        <p:nvSpPr>
          <p:cNvPr id="195" name="strategy" title="Icon of two circles and a curved arrow winding between three exes connecting them">
            <a:extLst>
              <a:ext uri="{FF2B5EF4-FFF2-40B4-BE49-F238E27FC236}">
                <a16:creationId xmlns:a16="http://schemas.microsoft.com/office/drawing/2014/main" id="{0E1C05C8-3646-4D59-B778-1B8D86C9AB0B}"/>
              </a:ext>
            </a:extLst>
          </p:cNvPr>
          <p:cNvSpPr>
            <a:spLocks noChangeAspect="1" noEditPoints="1"/>
          </p:cNvSpPr>
          <p:nvPr/>
        </p:nvSpPr>
        <p:spPr bwMode="auto">
          <a:xfrm>
            <a:off x="9141693" y="2772247"/>
            <a:ext cx="280678" cy="373954"/>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Title 57">
            <a:extLst>
              <a:ext uri="{FF2B5EF4-FFF2-40B4-BE49-F238E27FC236}">
                <a16:creationId xmlns:a16="http://schemas.microsoft.com/office/drawing/2014/main" id="{E8B32586-2ABC-4A07-9FBD-DA6DAFBDC868}"/>
              </a:ext>
            </a:extLst>
          </p:cNvPr>
          <p:cNvSpPr txBox="1">
            <a:spLocks/>
          </p:cNvSpPr>
          <p:nvPr/>
        </p:nvSpPr>
        <p:spPr>
          <a:xfrm>
            <a:off x="457200" y="3423269"/>
            <a:ext cx="2897939"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754495" rtl="0" eaLnBrk="1" latinLnBrk="0" hangingPunct="1">
              <a:lnSpc>
                <a:spcPct val="90000"/>
              </a:lnSpc>
              <a:spcBef>
                <a:spcPct val="0"/>
              </a:spcBef>
              <a:buNone/>
              <a:defRPr lang="en-US" sz="3200" b="0" kern="1200" cap="none" spc="-83" baseline="0" dirty="0" smtClean="0">
                <a:ln w="3175">
                  <a:noFill/>
                </a:ln>
                <a:solidFill>
                  <a:schemeClr val="tx1"/>
                </a:solidFill>
                <a:effectLst/>
                <a:latin typeface="+mj-lt"/>
                <a:ea typeface="+mn-ea"/>
                <a:cs typeface="Segoe UI" pitchFamily="34" charset="0"/>
              </a:defRPr>
            </a:lvl1pPr>
          </a:lstStyle>
          <a:p>
            <a:pPr defTabSz="914400">
              <a:lnSpc>
                <a:spcPct val="100000"/>
              </a:lnSpc>
              <a:spcBef>
                <a:spcPts val="0"/>
              </a:spcBef>
              <a:defRPr/>
            </a:pPr>
            <a:r>
              <a:rPr lang="en-IN" sz="3600" dirty="0">
                <a:solidFill>
                  <a:schemeClr val="accent1"/>
                </a:solidFill>
                <a:latin typeface="+mn-lt"/>
                <a:cs typeface="Segoe UI Semibold" panose="020B0702040204020203" pitchFamily="34" charset="0"/>
              </a:rPr>
              <a:t>Indiana University</a:t>
            </a:r>
            <a:endParaRPr lang="en-IN" sz="2000" spc="0" dirty="0">
              <a:ln>
                <a:noFill/>
              </a:ln>
              <a:solidFill>
                <a:schemeClr val="accent1"/>
              </a:solidFill>
              <a:latin typeface="+mn-lt"/>
              <a:cs typeface="+mn-cs"/>
            </a:endParaRPr>
          </a:p>
        </p:txBody>
      </p:sp>
      <p:sp>
        <p:nvSpPr>
          <p:cNvPr id="210" name="Rectangle 21">
            <a:extLst>
              <a:ext uri="{FF2B5EF4-FFF2-40B4-BE49-F238E27FC236}">
                <a16:creationId xmlns:a16="http://schemas.microsoft.com/office/drawing/2014/main" id="{CE0A9A15-7ED1-47C4-B941-1BEF96134EFB}"/>
              </a:ext>
            </a:extLst>
          </p:cNvPr>
          <p:cNvSpPr/>
          <p:nvPr/>
        </p:nvSpPr>
        <p:spPr>
          <a:xfrm>
            <a:off x="457200" y="4717700"/>
            <a:ext cx="2861353" cy="2269852"/>
          </a:xfrm>
          <a:prstGeom prst="rect">
            <a:avLst/>
          </a:prstGeom>
        </p:spPr>
        <p:txBody>
          <a:bodyPr wrap="square" lIns="0" tIns="0" rIns="0" bIns="0" anchor="t">
            <a:spAutoFit/>
          </a:bodyPr>
          <a:lstStyle/>
          <a:p>
            <a:pPr defTabSz="754516">
              <a:spcBef>
                <a:spcPts val="900"/>
              </a:spcBef>
              <a:defRPr/>
            </a:pPr>
            <a:r>
              <a:rPr lang="en-US" sz="1400" i="1"/>
              <a:t>“I built the ticket system using Power Automate, Forms, and Teams in literally two days. I didn’t want a single student to come to me after the exam and say, ‘I was out there by myself, and I couldn’t get help.’ Thanks to our solution, that never happened”</a:t>
            </a:r>
          </a:p>
          <a:p>
            <a:pPr algn="r" defTabSz="754516">
              <a:spcBef>
                <a:spcPts val="900"/>
              </a:spcBef>
              <a:defRPr/>
            </a:pPr>
            <a:r>
              <a:rPr lang="en-US" sz="1400">
                <a:solidFill>
                  <a:schemeClr val="accent1"/>
                </a:solidFill>
                <a:latin typeface="Segoe UI Semibold" panose="020B0702040204020203" pitchFamily="34" charset="0"/>
                <a:cs typeface="Segoe UI Semibold" panose="020B0702040204020203" pitchFamily="34" charset="0"/>
              </a:rPr>
              <a:t>AMY KINSER</a:t>
            </a:r>
            <a:br>
              <a:rPr lang="en-US" sz="1400">
                <a:solidFill>
                  <a:schemeClr val="accent1"/>
                </a:solidFill>
                <a:latin typeface="Segoe UI Semibold" panose="020B0702040204020203" pitchFamily="34" charset="0"/>
                <a:cs typeface="Segoe UI Semibold" panose="020B0702040204020203" pitchFamily="34" charset="0"/>
              </a:rPr>
            </a:br>
            <a:r>
              <a:rPr lang="en-US" sz="1400">
                <a:cs typeface="Segoe UI" pitchFamily="34" charset="0"/>
              </a:rPr>
              <a:t>Senior Lecturer</a:t>
            </a:r>
          </a:p>
        </p:txBody>
      </p:sp>
      <p:sp>
        <p:nvSpPr>
          <p:cNvPr id="220" name="Rectangle: Single Corner Rounded 17">
            <a:extLst>
              <a:ext uri="{FF2B5EF4-FFF2-40B4-BE49-F238E27FC236}">
                <a16:creationId xmlns:a16="http://schemas.microsoft.com/office/drawing/2014/main" id="{ABE49C6D-3C40-44DA-BE3E-CFC2BFF292DB}"/>
              </a:ext>
              <a:ext uri="{C183D7F6-B498-43B3-948B-1728B52AA6E4}">
                <adec:decorative xmlns:adec="http://schemas.microsoft.com/office/drawing/2017/decorative" val="1"/>
              </a:ext>
            </a:extLst>
          </p:cNvPr>
          <p:cNvSpPr/>
          <p:nvPr/>
        </p:nvSpPr>
        <p:spPr bwMode="auto">
          <a:xfrm>
            <a:off x="3600692" y="3390901"/>
            <a:ext cx="6000509" cy="4068138"/>
          </a:xfrm>
          <a:custGeom>
            <a:avLst/>
            <a:gdLst>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0 w 6075860"/>
              <a:gd name="connsiteY8" fmla="*/ 7535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91440 w 6075860"/>
              <a:gd name="connsiteY8" fmla="*/ 16679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0" fmla="*/ 75351 w 6075860"/>
              <a:gd name="connsiteY0" fmla="*/ 0 h 3965826"/>
              <a:gd name="connsiteX1" fmla="*/ 6000509 w 6075860"/>
              <a:gd name="connsiteY1" fmla="*/ 0 h 3965826"/>
              <a:gd name="connsiteX2" fmla="*/ 6075860 w 6075860"/>
              <a:gd name="connsiteY2" fmla="*/ 75351 h 3965826"/>
              <a:gd name="connsiteX3" fmla="*/ 6075860 w 6075860"/>
              <a:gd name="connsiteY3" fmla="*/ 3890475 h 3965826"/>
              <a:gd name="connsiteX4" fmla="*/ 6000509 w 6075860"/>
              <a:gd name="connsiteY4" fmla="*/ 3965826 h 3965826"/>
              <a:gd name="connsiteX5" fmla="*/ 75351 w 6075860"/>
              <a:gd name="connsiteY5" fmla="*/ 3965826 h 3965826"/>
              <a:gd name="connsiteX6" fmla="*/ 0 w 6075860"/>
              <a:gd name="connsiteY6" fmla="*/ 3890475 h 3965826"/>
              <a:gd name="connsiteX0" fmla="*/ 0 w 6000509"/>
              <a:gd name="connsiteY0" fmla="*/ 0 h 3965826"/>
              <a:gd name="connsiteX1" fmla="*/ 5925158 w 6000509"/>
              <a:gd name="connsiteY1" fmla="*/ 0 h 3965826"/>
              <a:gd name="connsiteX2" fmla="*/ 6000509 w 6000509"/>
              <a:gd name="connsiteY2" fmla="*/ 75351 h 3965826"/>
              <a:gd name="connsiteX3" fmla="*/ 6000509 w 6000509"/>
              <a:gd name="connsiteY3" fmla="*/ 3890475 h 3965826"/>
              <a:gd name="connsiteX4" fmla="*/ 5925158 w 6000509"/>
              <a:gd name="connsiteY4" fmla="*/ 3965826 h 3965826"/>
              <a:gd name="connsiteX5" fmla="*/ 0 w 6000509"/>
              <a:gd name="connsiteY5" fmla="*/ 3965826 h 3965826"/>
              <a:gd name="connsiteX0" fmla="*/ 0 w 6000509"/>
              <a:gd name="connsiteY0" fmla="*/ 3253 h 3969079"/>
              <a:gd name="connsiteX1" fmla="*/ 5787148 w 6000509"/>
              <a:gd name="connsiteY1" fmla="*/ 0 h 3969079"/>
              <a:gd name="connsiteX2" fmla="*/ 5925158 w 6000509"/>
              <a:gd name="connsiteY2" fmla="*/ 3253 h 3969079"/>
              <a:gd name="connsiteX3" fmla="*/ 6000509 w 6000509"/>
              <a:gd name="connsiteY3" fmla="*/ 78604 h 3969079"/>
              <a:gd name="connsiteX4" fmla="*/ 6000509 w 6000509"/>
              <a:gd name="connsiteY4" fmla="*/ 3893728 h 3969079"/>
              <a:gd name="connsiteX5" fmla="*/ 5925158 w 6000509"/>
              <a:gd name="connsiteY5" fmla="*/ 3969079 h 3969079"/>
              <a:gd name="connsiteX6" fmla="*/ 0 w 6000509"/>
              <a:gd name="connsiteY6" fmla="*/ 3969079 h 3969079"/>
              <a:gd name="connsiteX0" fmla="*/ 5787148 w 6000509"/>
              <a:gd name="connsiteY0" fmla="*/ 0 h 3969079"/>
              <a:gd name="connsiteX1" fmla="*/ 5925158 w 6000509"/>
              <a:gd name="connsiteY1" fmla="*/ 3253 h 3969079"/>
              <a:gd name="connsiteX2" fmla="*/ 6000509 w 6000509"/>
              <a:gd name="connsiteY2" fmla="*/ 78604 h 3969079"/>
              <a:gd name="connsiteX3" fmla="*/ 6000509 w 6000509"/>
              <a:gd name="connsiteY3" fmla="*/ 3893728 h 3969079"/>
              <a:gd name="connsiteX4" fmla="*/ 5925158 w 6000509"/>
              <a:gd name="connsiteY4" fmla="*/ 3969079 h 3969079"/>
              <a:gd name="connsiteX5" fmla="*/ 0 w 6000509"/>
              <a:gd name="connsiteY5" fmla="*/ 3969079 h 396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509" h="3969079">
                <a:moveTo>
                  <a:pt x="5787148" y="0"/>
                </a:moveTo>
                <a:lnTo>
                  <a:pt x="5925158" y="3253"/>
                </a:lnTo>
                <a:cubicBezTo>
                  <a:pt x="5966773" y="3253"/>
                  <a:pt x="6000509" y="36989"/>
                  <a:pt x="6000509" y="78604"/>
                </a:cubicBezTo>
                <a:lnTo>
                  <a:pt x="6000509" y="3893728"/>
                </a:lnTo>
                <a:cubicBezTo>
                  <a:pt x="6000509" y="3935343"/>
                  <a:pt x="5966773" y="3969079"/>
                  <a:pt x="5925158" y="3969079"/>
                </a:cubicBezTo>
                <a:lnTo>
                  <a:pt x="0" y="3969079"/>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defRPr/>
            </a:pPr>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244" name="Rectangle 243">
            <a:extLst>
              <a:ext uri="{FF2B5EF4-FFF2-40B4-BE49-F238E27FC236}">
                <a16:creationId xmlns:a16="http://schemas.microsoft.com/office/drawing/2014/main" id="{5BF939A4-5B23-4796-B965-AF9A8CEA29CD}"/>
              </a:ext>
            </a:extLst>
          </p:cNvPr>
          <p:cNvSpPr/>
          <p:nvPr/>
        </p:nvSpPr>
        <p:spPr>
          <a:xfrm>
            <a:off x="3525340" y="3750067"/>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Used Power Automate to simultaneously post student schedules for eight virtual exam rooms</a:t>
            </a:r>
          </a:p>
        </p:txBody>
      </p:sp>
      <p:pic>
        <p:nvPicPr>
          <p:cNvPr id="252" name="Picture 2" descr="Image result for check mark black transparent">
            <a:extLst>
              <a:ext uri="{FF2B5EF4-FFF2-40B4-BE49-F238E27FC236}">
                <a16:creationId xmlns:a16="http://schemas.microsoft.com/office/drawing/2014/main" id="{F0A5F2AD-D871-4594-B7D1-7E420549D5FB}"/>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4148078"/>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55" name="Rectangle 254">
            <a:extLst>
              <a:ext uri="{FF2B5EF4-FFF2-40B4-BE49-F238E27FC236}">
                <a16:creationId xmlns:a16="http://schemas.microsoft.com/office/drawing/2014/main" id="{7C46EB9E-2036-4341-BD90-2235ACBE4235}"/>
              </a:ext>
            </a:extLst>
          </p:cNvPr>
          <p:cNvSpPr/>
          <p:nvPr/>
        </p:nvSpPr>
        <p:spPr>
          <a:xfrm>
            <a:off x="3525340" y="4932191"/>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Ensured troubleshooting requests were routed to the proper proctors through Power Automate</a:t>
            </a:r>
          </a:p>
        </p:txBody>
      </p:sp>
      <p:pic>
        <p:nvPicPr>
          <p:cNvPr id="261" name="Picture 2" descr="Image result for check mark black transparent">
            <a:extLst>
              <a:ext uri="{FF2B5EF4-FFF2-40B4-BE49-F238E27FC236}">
                <a16:creationId xmlns:a16="http://schemas.microsoft.com/office/drawing/2014/main" id="{9A954B6B-BB61-4804-AC1D-DDF429D4C495}"/>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5330202"/>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66" name="Rectangle 265">
            <a:extLst>
              <a:ext uri="{FF2B5EF4-FFF2-40B4-BE49-F238E27FC236}">
                <a16:creationId xmlns:a16="http://schemas.microsoft.com/office/drawing/2014/main" id="{984FB774-840F-44AE-9F28-FC2EFF5AC45F}"/>
              </a:ext>
            </a:extLst>
          </p:cNvPr>
          <p:cNvSpPr/>
          <p:nvPr/>
        </p:nvSpPr>
        <p:spPr>
          <a:xfrm>
            <a:off x="3525340" y="6114315"/>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Built entire solution in Microsoft Teams in two days</a:t>
            </a:r>
          </a:p>
        </p:txBody>
      </p:sp>
      <p:pic>
        <p:nvPicPr>
          <p:cNvPr id="270" name="Picture 2" descr="Image result for check mark black transparent">
            <a:extLst>
              <a:ext uri="{FF2B5EF4-FFF2-40B4-BE49-F238E27FC236}">
                <a16:creationId xmlns:a16="http://schemas.microsoft.com/office/drawing/2014/main" id="{46C0BDF2-E57B-4A96-900E-3D5B7EC91BF2}"/>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6512326"/>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72" name="Freeform: Shape 271">
            <a:extLst>
              <a:ext uri="{FF2B5EF4-FFF2-40B4-BE49-F238E27FC236}">
                <a16:creationId xmlns:a16="http://schemas.microsoft.com/office/drawing/2014/main" id="{E42CF7F8-D1CA-4121-8ED8-150304DD741A}"/>
              </a:ext>
              <a:ext uri="{C183D7F6-B498-43B3-948B-1728B52AA6E4}">
                <adec:decorative xmlns:adec="http://schemas.microsoft.com/office/drawing/2017/decorative" val="1"/>
              </a:ext>
            </a:extLst>
          </p:cNvPr>
          <p:cNvSpPr/>
          <p:nvPr/>
        </p:nvSpPr>
        <p:spPr>
          <a:xfrm flipV="1">
            <a:off x="3525340" y="7421867"/>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3" name="TextBox 272">
            <a:extLst>
              <a:ext uri="{FF2B5EF4-FFF2-40B4-BE49-F238E27FC236}">
                <a16:creationId xmlns:a16="http://schemas.microsoft.com/office/drawing/2014/main" id="{26827F89-B9F3-452B-9361-D062F5B90E62}"/>
              </a:ext>
            </a:extLst>
          </p:cNvPr>
          <p:cNvSpPr txBox="1"/>
          <p:nvPr/>
        </p:nvSpPr>
        <p:spPr>
          <a:xfrm>
            <a:off x="457199" y="7375355"/>
            <a:ext cx="3149060" cy="136099"/>
          </a:xfrm>
          <a:prstGeom prst="rect">
            <a:avLst/>
          </a:prstGeom>
          <a:noFill/>
        </p:spPr>
        <p:txBody>
          <a:bodyPr wrap="square" lIns="0" tIns="0" rIns="0" bIns="0" anchor="ctr">
            <a:noAutofit/>
          </a:bodyPr>
          <a:lstStyle/>
          <a:p>
            <a:pPr marR="0" lvl="0" indent="0" fontAlgn="auto">
              <a:lnSpc>
                <a:spcPct val="100000"/>
              </a:lnSpc>
              <a:spcAft>
                <a:spcPts val="0"/>
              </a:spcAft>
              <a:buClrTx/>
              <a:buSzTx/>
              <a:buFontTx/>
              <a:buNone/>
              <a:tabLst/>
              <a:defRPr/>
            </a:pPr>
            <a:r>
              <a:rPr lang="en-US" sz="900" dirty="0">
                <a:cs typeface="Segoe UI Semilight" panose="020B0402040204020203" pitchFamily="34" charset="0"/>
              </a:rPr>
              <a:t>Source: </a:t>
            </a:r>
            <a:r>
              <a:rPr lang="en-US" sz="900" dirty="0">
                <a:solidFill>
                  <a:srgbClr val="002050"/>
                </a:solidFill>
                <a:cs typeface="Segoe UI Semilight" panose="020B0402040204020203" pitchFamily="34" charset="0"/>
                <a:hlinkClick r:id="rId6">
                  <a:extLst>
                    <a:ext uri="{A12FA001-AC4F-418D-AE19-62706E023703}">
                      <ahyp:hlinkClr xmlns:ahyp="http://schemas.microsoft.com/office/drawing/2018/hyperlinkcolor" val="tx"/>
                    </a:ext>
                  </a:extLst>
                </a:hlinkClick>
              </a:rPr>
              <a:t>Indiana University Case Study</a:t>
            </a:r>
            <a:endParaRPr lang="en-US" sz="900" dirty="0">
              <a:solidFill>
                <a:srgbClr val="002050"/>
              </a:solidFill>
              <a:cs typeface="Segoe UI Semilight" panose="020B0402040204020203" pitchFamily="34" charset="0"/>
            </a:endParaRPr>
          </a:p>
        </p:txBody>
      </p:sp>
      <p:sp>
        <p:nvSpPr>
          <p:cNvPr id="37" name="Text Placeholder 3">
            <a:extLst>
              <a:ext uri="{FF2B5EF4-FFF2-40B4-BE49-F238E27FC236}">
                <a16:creationId xmlns:a16="http://schemas.microsoft.com/office/drawing/2014/main" id="{9A7107B9-BF9D-44F1-9C55-5C89C78C2727}"/>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12</a:t>
            </a:fld>
            <a:endParaRPr lang="en-US" dirty="0"/>
          </a:p>
        </p:txBody>
      </p:sp>
    </p:spTree>
    <p:extLst>
      <p:ext uri="{BB962C8B-B14F-4D97-AF65-F5344CB8AC3E}">
        <p14:creationId xmlns:p14="http://schemas.microsoft.com/office/powerpoint/2010/main" val="24651249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Power BI empowers institutions to make data-driven decisions </a:t>
            </a:r>
          </a:p>
        </p:txBody>
      </p:sp>
      <p:pic>
        <p:nvPicPr>
          <p:cNvPr id="17" name="Picture 16" descr="Business person in modern office working on laptop">
            <a:extLst>
              <a:ext uri="{FF2B5EF4-FFF2-40B4-BE49-F238E27FC236}">
                <a16:creationId xmlns:a16="http://schemas.microsoft.com/office/drawing/2014/main" id="{650F3426-7ABC-49C9-915F-B4F0AA6B3CD4}"/>
              </a:ext>
            </a:extLst>
          </p:cNvPr>
          <p:cNvPicPr>
            <a:picLocks noChangeAspect="1"/>
          </p:cNvPicPr>
          <p:nvPr/>
        </p:nvPicPr>
        <p:blipFill rotWithShape="1">
          <a:blip r:embed="rId3"/>
          <a:srcRect l="37888" t="21648" r="38634" b="429"/>
          <a:stretch/>
        </p:blipFill>
        <p:spPr>
          <a:xfrm flipH="1">
            <a:off x="-2" y="1470297"/>
            <a:ext cx="2844799" cy="6302104"/>
          </a:xfrm>
          <a:prstGeom prst="rect">
            <a:avLst/>
          </a:prstGeom>
          <a:ln>
            <a:noFill/>
          </a:ln>
          <a:effectLst/>
        </p:spPr>
      </p:pic>
      <p:cxnSp>
        <p:nvCxnSpPr>
          <p:cNvPr id="14" name="Straight Connector 13">
            <a:extLst>
              <a:ext uri="{FF2B5EF4-FFF2-40B4-BE49-F238E27FC236}">
                <a16:creationId xmlns:a16="http://schemas.microsoft.com/office/drawing/2014/main" id="{42D717E3-6F53-41AB-A56E-E727FC04B308}"/>
              </a:ext>
              <a:ext uri="{C183D7F6-B498-43B3-948B-1728B52AA6E4}">
                <adec:decorative xmlns:adec="http://schemas.microsoft.com/office/drawing/2017/decorative" val="1"/>
              </a:ext>
            </a:extLst>
          </p:cNvPr>
          <p:cNvCxnSpPr>
            <a:cxnSpLocks/>
          </p:cNvCxnSpPr>
          <p:nvPr/>
        </p:nvCxnSpPr>
        <p:spPr>
          <a:xfrm>
            <a:off x="221226" y="1470297"/>
            <a:ext cx="4413519" cy="0"/>
          </a:xfrm>
          <a:prstGeom prst="line">
            <a:avLst/>
          </a:prstGeom>
          <a:ln w="63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7B2295B-8923-49D5-9E18-E31F9E36C0F0}"/>
              </a:ext>
            </a:extLst>
          </p:cNvPr>
          <p:cNvSpPr/>
          <p:nvPr/>
        </p:nvSpPr>
        <p:spPr bwMode="auto">
          <a:xfrm>
            <a:off x="3081337" y="1651143"/>
            <a:ext cx="6187025" cy="5124480"/>
          </a:xfrm>
          <a:prstGeom prst="rect">
            <a:avLst/>
          </a:prstGeom>
          <a:no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R="0" lvl="0" indent="0" fontAlgn="auto">
              <a:lnSpc>
                <a:spcPct val="100000"/>
              </a:lnSpc>
              <a:spcBef>
                <a:spcPts val="1200"/>
              </a:spcBef>
              <a:spcAft>
                <a:spcPts val="600"/>
              </a:spcAft>
              <a:buClrTx/>
              <a:buSzTx/>
              <a:buFontTx/>
              <a:buNone/>
              <a:tabLst/>
              <a:defRPr/>
            </a:pPr>
            <a:r>
              <a:rPr lang="en-US" sz="1400" dirty="0">
                <a:solidFill>
                  <a:schemeClr val="tx1"/>
                </a:solidFill>
              </a:rPr>
              <a:t>Every higher education institution is collecting heaps of different data from students, researchers, grants, and more. To help better understand and use this data, Microsoft provides Microsoft Power BI, a collection of software services, apps, and connectors that work together to unify unrelated sources of data into coherent, visually immersive, and interactive insights. </a:t>
            </a:r>
          </a:p>
          <a:p>
            <a:pPr marR="0" lvl="0" indent="0" fontAlgn="auto">
              <a:lnSpc>
                <a:spcPct val="100000"/>
              </a:lnSpc>
              <a:spcBef>
                <a:spcPts val="1200"/>
              </a:spcBef>
              <a:spcAft>
                <a:spcPts val="600"/>
              </a:spcAft>
              <a:buClrTx/>
              <a:buSzTx/>
              <a:buFontTx/>
              <a:buNone/>
              <a:tabLst/>
              <a:defRPr/>
            </a:pPr>
            <a:r>
              <a:rPr lang="en-US" sz="1400" dirty="0">
                <a:solidFill>
                  <a:schemeClr val="tx1"/>
                </a:solidFill>
              </a:rPr>
              <a:t>Power BI fosters an engaging data experience for students, faculty and staff that </a:t>
            </a:r>
            <a:r>
              <a:rPr lang="en-US" sz="1400" dirty="0">
                <a:solidFill>
                  <a:schemeClr val="tx1"/>
                </a:solidFill>
                <a:latin typeface="Segoe UI Semibold" panose="020B0702040204020203" pitchFamily="34" charset="0"/>
                <a:cs typeface="Segoe UI Semibold" panose="020B0702040204020203" pitchFamily="34" charset="0"/>
              </a:rPr>
              <a:t>empowers them to develop unique data connections, present data in new and exciting ways—like through interactive reports—and quickly identify anomalies </a:t>
            </a:r>
            <a:r>
              <a:rPr lang="en-US" sz="1400" dirty="0">
                <a:solidFill>
                  <a:schemeClr val="tx1"/>
                </a:solidFill>
              </a:rPr>
              <a:t>all with little to no technical experience using drag and drop visualizations. </a:t>
            </a:r>
          </a:p>
          <a:p>
            <a:pPr marR="0" lvl="0" indent="0" fontAlgn="auto">
              <a:lnSpc>
                <a:spcPct val="100000"/>
              </a:lnSpc>
              <a:spcBef>
                <a:spcPts val="1200"/>
              </a:spcBef>
              <a:spcAft>
                <a:spcPts val="600"/>
              </a:spcAft>
              <a:buClrTx/>
              <a:buSzTx/>
              <a:buFontTx/>
              <a:buNone/>
              <a:tabLst/>
              <a:defRPr/>
            </a:pPr>
            <a:r>
              <a:rPr lang="en-US" sz="1400" dirty="0">
                <a:solidFill>
                  <a:schemeClr val="tx1"/>
                </a:solidFill>
              </a:rPr>
              <a:t>By having the entire community use Power BI, you can help </a:t>
            </a:r>
            <a:r>
              <a:rPr lang="en-US" sz="1400" dirty="0">
                <a:solidFill>
                  <a:schemeClr val="tx1"/>
                </a:solidFill>
                <a:latin typeface="Segoe UI Semibold" panose="020B0702040204020203" pitchFamily="34" charset="0"/>
                <a:cs typeface="Segoe UI Semibold" panose="020B0702040204020203" pitchFamily="34" charset="0"/>
              </a:rPr>
              <a:t>encourage a data-driven culture in your institution </a:t>
            </a:r>
            <a:r>
              <a:rPr lang="en-US" sz="1400" dirty="0">
                <a:solidFill>
                  <a:schemeClr val="tx1"/>
                </a:solidFill>
              </a:rPr>
              <a:t>where everyone is constantly developing data literacy and making decisions that are supported by real-time data.</a:t>
            </a:r>
          </a:p>
          <a:p>
            <a:pPr marR="0" lvl="0" indent="0" fontAlgn="auto">
              <a:lnSpc>
                <a:spcPct val="100000"/>
              </a:lnSpc>
              <a:spcBef>
                <a:spcPts val="1200"/>
              </a:spcBef>
              <a:spcAft>
                <a:spcPts val="600"/>
              </a:spcAft>
              <a:buClrTx/>
              <a:buSzTx/>
              <a:buFontTx/>
              <a:buNone/>
              <a:tabLst/>
              <a:defRPr/>
            </a:pPr>
            <a:r>
              <a:rPr lang="en-US" sz="1400" dirty="0">
                <a:solidFill>
                  <a:schemeClr val="tx1"/>
                </a:solidFill>
              </a:rPr>
              <a:t>Power BI not only gives a bird-eye perspective on the current conditions at an institution or in a classroom, but it also enables more granular and specific views on data sets. This can help </a:t>
            </a:r>
            <a:r>
              <a:rPr lang="en-US" sz="1400" dirty="0">
                <a:solidFill>
                  <a:schemeClr val="tx1"/>
                </a:solidFill>
                <a:latin typeface="Segoe UI Semibold" panose="020B0702040204020203" pitchFamily="34" charset="0"/>
                <a:cs typeface="Segoe UI Semibold" panose="020B0702040204020203" pitchFamily="34" charset="0"/>
              </a:rPr>
              <a:t>give a narrow sense of how each individual student is progressing</a:t>
            </a:r>
            <a:r>
              <a:rPr lang="en-US" sz="1400" dirty="0">
                <a:solidFill>
                  <a:schemeClr val="tx1"/>
                </a:solidFill>
              </a:rPr>
              <a:t> and allow for faculty and staff to intervene earlier when data indicates systemic and/or behavioral anomalies — such as attendance drops or suspicious digital activity — subsequentially </a:t>
            </a:r>
            <a:r>
              <a:rPr lang="en-US" sz="1400" dirty="0">
                <a:solidFill>
                  <a:schemeClr val="tx1"/>
                </a:solidFill>
                <a:latin typeface="Segoe UI Semibold" panose="020B0702040204020203" pitchFamily="34" charset="0"/>
                <a:cs typeface="Segoe UI Semibold" panose="020B0702040204020203" pitchFamily="34" charset="0"/>
              </a:rPr>
              <a:t>keeping the campus community secure and successful</a:t>
            </a:r>
            <a:r>
              <a:rPr kumimoji="0" lang="en-US" sz="1600" i="0" u="none" strike="noStrike" kern="1200" cap="none" spc="0" normalizeH="0" baseline="0" noProof="0" dirty="0">
                <a:ln>
                  <a:noFill/>
                </a:ln>
                <a:solidFill>
                  <a:schemeClr val="tx1"/>
                </a:solidFill>
                <a:effectLst/>
                <a:uLnTx/>
                <a:uFillTx/>
                <a:latin typeface="Segoe UI Semilight"/>
                <a:ea typeface="+mn-ea"/>
                <a:cs typeface="+mn-cs"/>
              </a:rPr>
              <a:t>.</a:t>
            </a:r>
          </a:p>
        </p:txBody>
      </p:sp>
      <p:sp>
        <p:nvSpPr>
          <p:cNvPr id="18" name="Rectangle: Single Corner Rounded 7">
            <a:extLst>
              <a:ext uri="{FF2B5EF4-FFF2-40B4-BE49-F238E27FC236}">
                <a16:creationId xmlns:a16="http://schemas.microsoft.com/office/drawing/2014/main" id="{DB3F7888-5238-416C-80D7-30FB8594689A}"/>
              </a:ext>
              <a:ext uri="{C183D7F6-B498-43B3-948B-1728B52AA6E4}">
                <adec:decorative xmlns:adec="http://schemas.microsoft.com/office/drawing/2017/decorative" val="1"/>
              </a:ext>
            </a:extLst>
          </p:cNvPr>
          <p:cNvSpPr/>
          <p:nvPr/>
        </p:nvSpPr>
        <p:spPr bwMode="auto">
          <a:xfrm>
            <a:off x="3862573" y="1470297"/>
            <a:ext cx="5738627" cy="5830614"/>
          </a:xfrm>
          <a:custGeom>
            <a:avLst/>
            <a:gdLst>
              <a:gd name="connsiteX0" fmla="*/ 0 w 6337300"/>
              <a:gd name="connsiteY0" fmla="*/ 0 h 5991224"/>
              <a:gd name="connsiteX1" fmla="*/ 6195428 w 6337300"/>
              <a:gd name="connsiteY1" fmla="*/ 0 h 5991224"/>
              <a:gd name="connsiteX2" fmla="*/ 6337300 w 6337300"/>
              <a:gd name="connsiteY2" fmla="*/ 141872 h 5991224"/>
              <a:gd name="connsiteX3" fmla="*/ 6337300 w 6337300"/>
              <a:gd name="connsiteY3" fmla="*/ 5991224 h 5991224"/>
              <a:gd name="connsiteX4" fmla="*/ 0 w 6337300"/>
              <a:gd name="connsiteY4" fmla="*/ 5991224 h 5991224"/>
              <a:gd name="connsiteX5" fmla="*/ 0 w 6337300"/>
              <a:gd name="connsiteY5" fmla="*/ 0 h 5991224"/>
              <a:gd name="connsiteX0" fmla="*/ 0 w 6337300"/>
              <a:gd name="connsiteY0" fmla="*/ 5991224 h 6082664"/>
              <a:gd name="connsiteX1" fmla="*/ 0 w 6337300"/>
              <a:gd name="connsiteY1" fmla="*/ 0 h 6082664"/>
              <a:gd name="connsiteX2" fmla="*/ 6195428 w 6337300"/>
              <a:gd name="connsiteY2" fmla="*/ 0 h 6082664"/>
              <a:gd name="connsiteX3" fmla="*/ 6337300 w 6337300"/>
              <a:gd name="connsiteY3" fmla="*/ 141872 h 6082664"/>
              <a:gd name="connsiteX4" fmla="*/ 6337300 w 6337300"/>
              <a:gd name="connsiteY4" fmla="*/ 5991224 h 6082664"/>
              <a:gd name="connsiteX5" fmla="*/ 91440 w 6337300"/>
              <a:gd name="connsiteY5" fmla="*/ 6082664 h 6082664"/>
              <a:gd name="connsiteX0" fmla="*/ 0 w 6337300"/>
              <a:gd name="connsiteY0" fmla="*/ 5991224 h 5991224"/>
              <a:gd name="connsiteX1" fmla="*/ 0 w 6337300"/>
              <a:gd name="connsiteY1" fmla="*/ 0 h 5991224"/>
              <a:gd name="connsiteX2" fmla="*/ 6195428 w 6337300"/>
              <a:gd name="connsiteY2" fmla="*/ 0 h 5991224"/>
              <a:gd name="connsiteX3" fmla="*/ 6337300 w 6337300"/>
              <a:gd name="connsiteY3" fmla="*/ 141872 h 5991224"/>
              <a:gd name="connsiteX4" fmla="*/ 6337300 w 6337300"/>
              <a:gd name="connsiteY4" fmla="*/ 5991224 h 5991224"/>
              <a:gd name="connsiteX0" fmla="*/ 0 w 6337300"/>
              <a:gd name="connsiteY0" fmla="*/ 0 h 5991224"/>
              <a:gd name="connsiteX1" fmla="*/ 6195428 w 6337300"/>
              <a:gd name="connsiteY1" fmla="*/ 0 h 5991224"/>
              <a:gd name="connsiteX2" fmla="*/ 6337300 w 6337300"/>
              <a:gd name="connsiteY2" fmla="*/ 141872 h 5991224"/>
              <a:gd name="connsiteX3" fmla="*/ 6337300 w 6337300"/>
              <a:gd name="connsiteY3" fmla="*/ 5991224 h 5991224"/>
            </a:gdLst>
            <a:ahLst/>
            <a:cxnLst>
              <a:cxn ang="0">
                <a:pos x="connsiteX0" y="connsiteY0"/>
              </a:cxn>
              <a:cxn ang="0">
                <a:pos x="connsiteX1" y="connsiteY1"/>
              </a:cxn>
              <a:cxn ang="0">
                <a:pos x="connsiteX2" y="connsiteY2"/>
              </a:cxn>
              <a:cxn ang="0">
                <a:pos x="connsiteX3" y="connsiteY3"/>
              </a:cxn>
            </a:cxnLst>
            <a:rect l="l" t="t" r="r" b="b"/>
            <a:pathLst>
              <a:path w="6337300" h="5991224">
                <a:moveTo>
                  <a:pt x="0" y="0"/>
                </a:moveTo>
                <a:lnTo>
                  <a:pt x="6195428" y="0"/>
                </a:lnTo>
                <a:cubicBezTo>
                  <a:pt x="6273782" y="0"/>
                  <a:pt x="6337300" y="63518"/>
                  <a:pt x="6337300" y="141872"/>
                </a:cubicBezTo>
                <a:lnTo>
                  <a:pt x="6337300" y="5991224"/>
                </a:lnTo>
              </a:path>
            </a:pathLst>
          </a:cu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0" name="Freeform: Shape 19">
            <a:extLst>
              <a:ext uri="{FF2B5EF4-FFF2-40B4-BE49-F238E27FC236}">
                <a16:creationId xmlns:a16="http://schemas.microsoft.com/office/drawing/2014/main" id="{520F332D-753E-4522-813F-47337011B9CD}"/>
              </a:ext>
              <a:ext uri="{C183D7F6-B498-43B3-948B-1728B52AA6E4}">
                <adec:decorative xmlns:adec="http://schemas.microsoft.com/office/drawing/2017/decorative" val="1"/>
              </a:ext>
            </a:extLst>
          </p:cNvPr>
          <p:cNvSpPr/>
          <p:nvPr/>
        </p:nvSpPr>
        <p:spPr>
          <a:xfrm flipH="1" flipV="1">
            <a:off x="3788229" y="1433916"/>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accent3"/>
          </a:solid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 name="Freeform: Shape 20">
            <a:extLst>
              <a:ext uri="{FF2B5EF4-FFF2-40B4-BE49-F238E27FC236}">
                <a16:creationId xmlns:a16="http://schemas.microsoft.com/office/drawing/2014/main" id="{8C6DF14C-DB98-4839-B2D6-6F9B8E48643B}"/>
              </a:ext>
              <a:ext uri="{C183D7F6-B498-43B3-948B-1728B52AA6E4}">
                <adec:decorative xmlns:adec="http://schemas.microsoft.com/office/drawing/2017/decorative" val="1"/>
              </a:ext>
            </a:extLst>
          </p:cNvPr>
          <p:cNvSpPr/>
          <p:nvPr/>
        </p:nvSpPr>
        <p:spPr>
          <a:xfrm flipH="1" flipV="1">
            <a:off x="9564028" y="7300913"/>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 name="Text Placeholder 3">
            <a:extLst>
              <a:ext uri="{FF2B5EF4-FFF2-40B4-BE49-F238E27FC236}">
                <a16:creationId xmlns:a16="http://schemas.microsoft.com/office/drawing/2014/main" id="{FDAB35B5-D04D-496F-A9DA-750519C388E6}"/>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13</a:t>
            </a:fld>
            <a:endParaRPr lang="en-US"/>
          </a:p>
        </p:txBody>
      </p:sp>
    </p:spTree>
    <p:extLst>
      <p:ext uri="{BB962C8B-B14F-4D97-AF65-F5344CB8AC3E}">
        <p14:creationId xmlns:p14="http://schemas.microsoft.com/office/powerpoint/2010/main" val="43016582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E912-0121-4779-8B32-12C66DDBE0B0}"/>
              </a:ext>
            </a:extLst>
          </p:cNvPr>
          <p:cNvSpPr>
            <a:spLocks noGrp="1"/>
          </p:cNvSpPr>
          <p:nvPr>
            <p:ph type="title" idx="4294967295"/>
          </p:nvPr>
        </p:nvSpPr>
        <p:spPr>
          <a:xfrm>
            <a:off x="457200" y="-1019620"/>
            <a:ext cx="9144000" cy="1019620"/>
          </a:xfrm>
        </p:spPr>
        <p:txBody>
          <a:bodyPr vert="horz" wrap="square" lIns="0" tIns="0" rIns="0" bIns="0" rtlCol="0" anchor="b">
            <a:noAutofit/>
          </a:bodyPr>
          <a:lstStyle/>
          <a:p>
            <a:r>
              <a:rPr lang="en-IN" dirty="0">
                <a:solidFill>
                  <a:srgbClr val="E6E6E6"/>
                </a:solidFill>
                <a:cs typeface="Segoe UI Semibold" panose="020B0702040204020203" pitchFamily="34" charset="0"/>
              </a:rPr>
              <a:t>King’s College London</a:t>
            </a:r>
            <a:endParaRPr lang="en-US" dirty="0">
              <a:solidFill>
                <a:srgbClr val="E6E6E6"/>
              </a:solidFill>
            </a:endParaRPr>
          </a:p>
        </p:txBody>
      </p:sp>
      <p:pic>
        <p:nvPicPr>
          <p:cNvPr id="56" name="Picture 4" descr="King's College London's Guy's Campus">
            <a:extLst>
              <a:ext uri="{FF2B5EF4-FFF2-40B4-BE49-F238E27FC236}">
                <a16:creationId xmlns:a16="http://schemas.microsoft.com/office/drawing/2014/main" id="{AEAA9B73-0A90-4208-8B91-A51D62D794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06"/>
          <a:stretch/>
        </p:blipFill>
        <p:spPr bwMode="auto">
          <a:xfrm>
            <a:off x="0" y="0"/>
            <a:ext cx="10058256" cy="3314700"/>
          </a:xfrm>
          <a:prstGeom prst="rect">
            <a:avLst/>
          </a:prstGeom>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F053168E-7932-4654-8404-17E947F475D0}"/>
              </a:ext>
              <a:ext uri="{C183D7F6-B498-43B3-948B-1728B52AA6E4}">
                <adec:decorative xmlns:adec="http://schemas.microsoft.com/office/drawing/2017/decorative" val="1"/>
              </a:ext>
            </a:extLst>
          </p:cNvPr>
          <p:cNvSpPr/>
          <p:nvPr/>
        </p:nvSpPr>
        <p:spPr bwMode="auto">
          <a:xfrm>
            <a:off x="4089400" y="0"/>
            <a:ext cx="59688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4" name="Isosceles Triangle 83">
            <a:extLst>
              <a:ext uri="{FF2B5EF4-FFF2-40B4-BE49-F238E27FC236}">
                <a16:creationId xmlns:a16="http://schemas.microsoft.com/office/drawing/2014/main" id="{041854C8-CCA7-4295-B3A8-9F1C26246423}"/>
              </a:ext>
              <a:ext uri="{C183D7F6-B498-43B3-948B-1728B52AA6E4}">
                <adec:decorative xmlns:adec="http://schemas.microsoft.com/office/drawing/2017/decorative" val="1"/>
              </a:ext>
            </a:extLst>
          </p:cNvPr>
          <p:cNvSpPr/>
          <p:nvPr/>
        </p:nvSpPr>
        <p:spPr bwMode="auto">
          <a:xfrm>
            <a:off x="5041900" y="0"/>
            <a:ext cx="50163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5" name="Isosceles Triangle 84">
            <a:extLst>
              <a:ext uri="{FF2B5EF4-FFF2-40B4-BE49-F238E27FC236}">
                <a16:creationId xmlns:a16="http://schemas.microsoft.com/office/drawing/2014/main" id="{9D672446-04CA-4B3F-8097-C3B10D145A4F}"/>
              </a:ext>
              <a:ext uri="{C183D7F6-B498-43B3-948B-1728B52AA6E4}">
                <adec:decorative xmlns:adec="http://schemas.microsoft.com/office/drawing/2017/decorative" val="1"/>
              </a:ext>
            </a:extLst>
          </p:cNvPr>
          <p:cNvSpPr/>
          <p:nvPr/>
        </p:nvSpPr>
        <p:spPr bwMode="auto">
          <a:xfrm>
            <a:off x="5791200" y="0"/>
            <a:ext cx="4267200"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01" name="Rectangle: Single Corner Rounded 100">
            <a:extLst>
              <a:ext uri="{FF2B5EF4-FFF2-40B4-BE49-F238E27FC236}">
                <a16:creationId xmlns:a16="http://schemas.microsoft.com/office/drawing/2014/main" id="{E5E4F479-CE3B-4DAD-87E3-01E6B04FB7E7}"/>
              </a:ext>
            </a:extLst>
          </p:cNvPr>
          <p:cNvSpPr/>
          <p:nvPr/>
        </p:nvSpPr>
        <p:spPr bwMode="auto">
          <a:xfrm>
            <a:off x="3503488" y="2449558"/>
            <a:ext cx="5505941" cy="865144"/>
          </a:xfrm>
          <a:prstGeom prst="round1Rect">
            <a:avLst>
              <a:gd name="adj" fmla="val 24383"/>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96641">
              <a:lnSpc>
                <a:spcPct val="100000"/>
              </a:lnSpc>
              <a:defRPr/>
            </a:pPr>
            <a:r>
              <a:rPr lang="en-US" sz="1400" b="1" spc="0">
                <a:solidFill>
                  <a:srgbClr val="FFFFFF"/>
                </a:solidFill>
                <a:latin typeface="Segoe UI Semibold" panose="020B0702040204020203" pitchFamily="34" charset="0"/>
                <a:cs typeface="Segoe UI Semibold" panose="020B0702040204020203" pitchFamily="34" charset="0"/>
              </a:rPr>
              <a:t>Visualizes real-time data in configured dashboards to monitor student performance, diversity and inclusion, and the institution’s performance in comparison to </a:t>
            </a:r>
            <a:r>
              <a:rPr lang="en-US" sz="1400" b="1">
                <a:solidFill>
                  <a:srgbClr val="FFFFFF"/>
                </a:solidFill>
                <a:latin typeface="Segoe UI Semibold" panose="020B0702040204020203" pitchFamily="34" charset="0"/>
                <a:cs typeface="Segoe UI Semibold" panose="020B0702040204020203" pitchFamily="34" charset="0"/>
              </a:rPr>
              <a:t>a </a:t>
            </a:r>
            <a:r>
              <a:rPr lang="en-US" sz="1400" b="1" spc="0">
                <a:solidFill>
                  <a:srgbClr val="FFFFFF"/>
                </a:solidFill>
                <a:latin typeface="Segoe UI Semibold" panose="020B0702040204020203" pitchFamily="34" charset="0"/>
                <a:cs typeface="Segoe UI Semibold" panose="020B0702040204020203" pitchFamily="34" charset="0"/>
              </a:rPr>
              <a:t>peers.</a:t>
            </a:r>
          </a:p>
        </p:txBody>
      </p:sp>
      <p:sp>
        <p:nvSpPr>
          <p:cNvPr id="149" name="Title 32">
            <a:extLst>
              <a:ext uri="{FF2B5EF4-FFF2-40B4-BE49-F238E27FC236}">
                <a16:creationId xmlns:a16="http://schemas.microsoft.com/office/drawing/2014/main" id="{9EBE13F7-0E4F-4448-9FFA-DAB3D837A212}"/>
              </a:ext>
            </a:extLst>
          </p:cNvPr>
          <p:cNvSpPr txBox="1">
            <a:spLocks/>
          </p:cNvSpPr>
          <p:nvPr/>
        </p:nvSpPr>
        <p:spPr>
          <a:xfrm>
            <a:off x="457200" y="3423269"/>
            <a:ext cx="2897939"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754495" rtl="0" eaLnBrk="1" latinLnBrk="0" hangingPunct="1">
              <a:lnSpc>
                <a:spcPct val="90000"/>
              </a:lnSpc>
              <a:spcBef>
                <a:spcPct val="0"/>
              </a:spcBef>
              <a:buNone/>
              <a:defRPr lang="en-US" sz="3200" b="0" kern="1200" cap="none" spc="-83" baseline="0" dirty="0" smtClean="0">
                <a:ln w="3175">
                  <a:noFill/>
                </a:ln>
                <a:solidFill>
                  <a:schemeClr val="tx1"/>
                </a:solidFill>
                <a:effectLst/>
                <a:latin typeface="+mj-lt"/>
                <a:ea typeface="+mn-ea"/>
                <a:cs typeface="Segoe UI" pitchFamily="34" charset="0"/>
              </a:defRPr>
            </a:lvl1pPr>
          </a:lstStyle>
          <a:p>
            <a:pPr defTabSz="914400">
              <a:lnSpc>
                <a:spcPct val="100000"/>
              </a:lnSpc>
              <a:spcBef>
                <a:spcPts val="0"/>
              </a:spcBef>
              <a:defRPr/>
            </a:pPr>
            <a:r>
              <a:rPr lang="en-IN" sz="3600" dirty="0">
                <a:solidFill>
                  <a:schemeClr val="accent1"/>
                </a:solidFill>
                <a:latin typeface="+mn-lt"/>
                <a:cs typeface="Segoe UI Semibold" panose="020B0702040204020203" pitchFamily="34" charset="0"/>
              </a:rPr>
              <a:t>King’s College London</a:t>
            </a:r>
            <a:endParaRPr lang="en-IN" sz="2000" spc="0" dirty="0">
              <a:ln>
                <a:noFill/>
              </a:ln>
              <a:solidFill>
                <a:schemeClr val="accent1"/>
              </a:solidFill>
              <a:latin typeface="+mn-lt"/>
              <a:cs typeface="+mn-cs"/>
            </a:endParaRPr>
          </a:p>
        </p:txBody>
      </p:sp>
      <p:sp>
        <p:nvSpPr>
          <p:cNvPr id="153" name="Rectangle 21">
            <a:extLst>
              <a:ext uri="{FF2B5EF4-FFF2-40B4-BE49-F238E27FC236}">
                <a16:creationId xmlns:a16="http://schemas.microsoft.com/office/drawing/2014/main" id="{2A858273-FEE7-4AD9-9991-BFB1EE2EFFB6}"/>
              </a:ext>
            </a:extLst>
          </p:cNvPr>
          <p:cNvSpPr/>
          <p:nvPr/>
        </p:nvSpPr>
        <p:spPr>
          <a:xfrm>
            <a:off x="457200" y="4717700"/>
            <a:ext cx="2861353" cy="1838965"/>
          </a:xfrm>
          <a:prstGeom prst="rect">
            <a:avLst/>
          </a:prstGeom>
        </p:spPr>
        <p:txBody>
          <a:bodyPr wrap="square" lIns="0" tIns="0" rIns="0" bIns="0" anchor="t">
            <a:spAutoFit/>
          </a:bodyPr>
          <a:lstStyle/>
          <a:p>
            <a:pPr defTabSz="754516">
              <a:spcBef>
                <a:spcPts val="900"/>
              </a:spcBef>
              <a:defRPr/>
            </a:pPr>
            <a:r>
              <a:rPr lang="en-US" sz="1400" i="1"/>
              <a:t>“The improved transparency has been extremely beneficial. It has led to a much deeper shared understanding of our organization and greater consensus around what we need to prioritize moving forward”</a:t>
            </a:r>
          </a:p>
          <a:p>
            <a:pPr algn="r" defTabSz="754516">
              <a:spcBef>
                <a:spcPts val="900"/>
              </a:spcBef>
              <a:defRPr/>
            </a:pPr>
            <a:r>
              <a:rPr lang="en-US" sz="1400">
                <a:solidFill>
                  <a:schemeClr val="accent1"/>
                </a:solidFill>
                <a:latin typeface="Segoe UI Semibold" panose="020B0702040204020203" pitchFamily="34" charset="0"/>
                <a:cs typeface="Segoe UI Semibold" panose="020B0702040204020203" pitchFamily="34" charset="0"/>
              </a:rPr>
              <a:t>RICHARD SALTER</a:t>
            </a:r>
            <a:br>
              <a:rPr lang="en-US" sz="1400" i="1"/>
            </a:br>
            <a:r>
              <a:rPr lang="en-US" sz="1400">
                <a:cs typeface="Segoe UI" pitchFamily="34" charset="0"/>
              </a:rPr>
              <a:t>Director of Analytics</a:t>
            </a:r>
          </a:p>
        </p:txBody>
      </p:sp>
      <p:sp>
        <p:nvSpPr>
          <p:cNvPr id="162" name="Rectangle 161">
            <a:extLst>
              <a:ext uri="{FF2B5EF4-FFF2-40B4-BE49-F238E27FC236}">
                <a16:creationId xmlns:a16="http://schemas.microsoft.com/office/drawing/2014/main" id="{04ABB909-6A77-4489-8FA5-EFAB971F5912}"/>
              </a:ext>
              <a:ext uri="{C183D7F6-B498-43B3-948B-1728B52AA6E4}">
                <adec:decorative xmlns:adec="http://schemas.microsoft.com/office/drawing/2017/decorative" val="1"/>
              </a:ext>
            </a:extLst>
          </p:cNvPr>
          <p:cNvSpPr/>
          <p:nvPr/>
        </p:nvSpPr>
        <p:spPr bwMode="auto">
          <a:xfrm>
            <a:off x="3533969" y="3337003"/>
            <a:ext cx="6067232" cy="4009020"/>
          </a:xfrm>
          <a:prstGeom prst="rect">
            <a:avLst/>
          </a:prstGeom>
          <a:solidFill>
            <a:schemeClr val="bg1"/>
          </a:solid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600"/>
              </a:spcBef>
              <a:spcAft>
                <a:spcPct val="0"/>
              </a:spcAft>
            </a:pPr>
            <a:endParaRPr lang="en-US" sz="1400" err="1">
              <a:solidFill>
                <a:schemeClr val="tx1"/>
              </a:solidFill>
              <a:cs typeface="Segoe UI" pitchFamily="34" charset="0"/>
            </a:endParaRPr>
          </a:p>
        </p:txBody>
      </p:sp>
      <p:sp>
        <p:nvSpPr>
          <p:cNvPr id="172" name="Rectangle: Single Corner Rounded 17">
            <a:extLst>
              <a:ext uri="{FF2B5EF4-FFF2-40B4-BE49-F238E27FC236}">
                <a16:creationId xmlns:a16="http://schemas.microsoft.com/office/drawing/2014/main" id="{E89A8A32-9F7B-4190-92CB-D11F933BCE3D}"/>
              </a:ext>
              <a:ext uri="{C183D7F6-B498-43B3-948B-1728B52AA6E4}">
                <adec:decorative xmlns:adec="http://schemas.microsoft.com/office/drawing/2017/decorative" val="1"/>
              </a:ext>
            </a:extLst>
          </p:cNvPr>
          <p:cNvSpPr/>
          <p:nvPr/>
        </p:nvSpPr>
        <p:spPr bwMode="auto">
          <a:xfrm>
            <a:off x="3600692" y="3390901"/>
            <a:ext cx="6000509" cy="4068138"/>
          </a:xfrm>
          <a:custGeom>
            <a:avLst/>
            <a:gdLst>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0 w 6075860"/>
              <a:gd name="connsiteY8" fmla="*/ 7535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91440 w 6075860"/>
              <a:gd name="connsiteY8" fmla="*/ 16679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0" fmla="*/ 75351 w 6075860"/>
              <a:gd name="connsiteY0" fmla="*/ 0 h 3965826"/>
              <a:gd name="connsiteX1" fmla="*/ 6000509 w 6075860"/>
              <a:gd name="connsiteY1" fmla="*/ 0 h 3965826"/>
              <a:gd name="connsiteX2" fmla="*/ 6075860 w 6075860"/>
              <a:gd name="connsiteY2" fmla="*/ 75351 h 3965826"/>
              <a:gd name="connsiteX3" fmla="*/ 6075860 w 6075860"/>
              <a:gd name="connsiteY3" fmla="*/ 3890475 h 3965826"/>
              <a:gd name="connsiteX4" fmla="*/ 6000509 w 6075860"/>
              <a:gd name="connsiteY4" fmla="*/ 3965826 h 3965826"/>
              <a:gd name="connsiteX5" fmla="*/ 75351 w 6075860"/>
              <a:gd name="connsiteY5" fmla="*/ 3965826 h 3965826"/>
              <a:gd name="connsiteX6" fmla="*/ 0 w 6075860"/>
              <a:gd name="connsiteY6" fmla="*/ 3890475 h 3965826"/>
              <a:gd name="connsiteX0" fmla="*/ 0 w 6000509"/>
              <a:gd name="connsiteY0" fmla="*/ 0 h 3965826"/>
              <a:gd name="connsiteX1" fmla="*/ 5925158 w 6000509"/>
              <a:gd name="connsiteY1" fmla="*/ 0 h 3965826"/>
              <a:gd name="connsiteX2" fmla="*/ 6000509 w 6000509"/>
              <a:gd name="connsiteY2" fmla="*/ 75351 h 3965826"/>
              <a:gd name="connsiteX3" fmla="*/ 6000509 w 6000509"/>
              <a:gd name="connsiteY3" fmla="*/ 3890475 h 3965826"/>
              <a:gd name="connsiteX4" fmla="*/ 5925158 w 6000509"/>
              <a:gd name="connsiteY4" fmla="*/ 3965826 h 3965826"/>
              <a:gd name="connsiteX5" fmla="*/ 0 w 6000509"/>
              <a:gd name="connsiteY5" fmla="*/ 3965826 h 3965826"/>
              <a:gd name="connsiteX0" fmla="*/ 0 w 6000509"/>
              <a:gd name="connsiteY0" fmla="*/ 3253 h 3969079"/>
              <a:gd name="connsiteX1" fmla="*/ 5787148 w 6000509"/>
              <a:gd name="connsiteY1" fmla="*/ 0 h 3969079"/>
              <a:gd name="connsiteX2" fmla="*/ 5925158 w 6000509"/>
              <a:gd name="connsiteY2" fmla="*/ 3253 h 3969079"/>
              <a:gd name="connsiteX3" fmla="*/ 6000509 w 6000509"/>
              <a:gd name="connsiteY3" fmla="*/ 78604 h 3969079"/>
              <a:gd name="connsiteX4" fmla="*/ 6000509 w 6000509"/>
              <a:gd name="connsiteY4" fmla="*/ 3893728 h 3969079"/>
              <a:gd name="connsiteX5" fmla="*/ 5925158 w 6000509"/>
              <a:gd name="connsiteY5" fmla="*/ 3969079 h 3969079"/>
              <a:gd name="connsiteX6" fmla="*/ 0 w 6000509"/>
              <a:gd name="connsiteY6" fmla="*/ 3969079 h 3969079"/>
              <a:gd name="connsiteX0" fmla="*/ 5787148 w 6000509"/>
              <a:gd name="connsiteY0" fmla="*/ 0 h 3969079"/>
              <a:gd name="connsiteX1" fmla="*/ 5925158 w 6000509"/>
              <a:gd name="connsiteY1" fmla="*/ 3253 h 3969079"/>
              <a:gd name="connsiteX2" fmla="*/ 6000509 w 6000509"/>
              <a:gd name="connsiteY2" fmla="*/ 78604 h 3969079"/>
              <a:gd name="connsiteX3" fmla="*/ 6000509 w 6000509"/>
              <a:gd name="connsiteY3" fmla="*/ 3893728 h 3969079"/>
              <a:gd name="connsiteX4" fmla="*/ 5925158 w 6000509"/>
              <a:gd name="connsiteY4" fmla="*/ 3969079 h 3969079"/>
              <a:gd name="connsiteX5" fmla="*/ 0 w 6000509"/>
              <a:gd name="connsiteY5" fmla="*/ 3969079 h 396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509" h="3969079">
                <a:moveTo>
                  <a:pt x="5787148" y="0"/>
                </a:moveTo>
                <a:lnTo>
                  <a:pt x="5925158" y="3253"/>
                </a:lnTo>
                <a:cubicBezTo>
                  <a:pt x="5966773" y="3253"/>
                  <a:pt x="6000509" y="36989"/>
                  <a:pt x="6000509" y="78604"/>
                </a:cubicBezTo>
                <a:lnTo>
                  <a:pt x="6000509" y="3893728"/>
                </a:lnTo>
                <a:cubicBezTo>
                  <a:pt x="6000509" y="3935343"/>
                  <a:pt x="5966773" y="3969079"/>
                  <a:pt x="5925158" y="3969079"/>
                </a:cubicBezTo>
                <a:lnTo>
                  <a:pt x="0" y="3969079"/>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defRPr/>
            </a:pPr>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186" name="Rectangle 185">
            <a:extLst>
              <a:ext uri="{FF2B5EF4-FFF2-40B4-BE49-F238E27FC236}">
                <a16:creationId xmlns:a16="http://schemas.microsoft.com/office/drawing/2014/main" id="{7EBCDA3D-3905-423A-8886-477F900DBCBE}"/>
              </a:ext>
            </a:extLst>
          </p:cNvPr>
          <p:cNvSpPr/>
          <p:nvPr/>
        </p:nvSpPr>
        <p:spPr>
          <a:xfrm>
            <a:off x="3525340" y="3750067"/>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Built a collection of interactive dashboards that could show various visualizations of school data, including bar charts, time series plots, scatter plots, and more</a:t>
            </a:r>
          </a:p>
        </p:txBody>
      </p:sp>
      <p:pic>
        <p:nvPicPr>
          <p:cNvPr id="194" name="Picture 2" descr="Image result for check mark black transparent">
            <a:extLst>
              <a:ext uri="{FF2B5EF4-FFF2-40B4-BE49-F238E27FC236}">
                <a16:creationId xmlns:a16="http://schemas.microsoft.com/office/drawing/2014/main" id="{A3AFF80D-A932-4D6E-B55F-9D515107AC50}"/>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4148078"/>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197" name="Rectangle 196">
            <a:extLst>
              <a:ext uri="{FF2B5EF4-FFF2-40B4-BE49-F238E27FC236}">
                <a16:creationId xmlns:a16="http://schemas.microsoft.com/office/drawing/2014/main" id="{4C5BA311-A9ED-4F0C-A32F-9FDE96BD0494}"/>
              </a:ext>
            </a:extLst>
          </p:cNvPr>
          <p:cNvSpPr/>
          <p:nvPr/>
        </p:nvSpPr>
        <p:spPr>
          <a:xfrm>
            <a:off x="3525340" y="4932191"/>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Enabled over 2,000 staff members to use reports and insights for data-driven decision making in daily work</a:t>
            </a:r>
          </a:p>
        </p:txBody>
      </p:sp>
      <p:pic>
        <p:nvPicPr>
          <p:cNvPr id="203" name="Picture 2" descr="Image result for check mark black transparent">
            <a:extLst>
              <a:ext uri="{FF2B5EF4-FFF2-40B4-BE49-F238E27FC236}">
                <a16:creationId xmlns:a16="http://schemas.microsoft.com/office/drawing/2014/main" id="{7CB95C85-7144-43C8-8F23-2F8D1305AB8D}"/>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5330202"/>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08" name="Rectangle 207">
            <a:extLst>
              <a:ext uri="{FF2B5EF4-FFF2-40B4-BE49-F238E27FC236}">
                <a16:creationId xmlns:a16="http://schemas.microsoft.com/office/drawing/2014/main" id="{0FFC9B78-674C-43F0-8F04-5CBF551C7D5B}"/>
              </a:ext>
            </a:extLst>
          </p:cNvPr>
          <p:cNvSpPr/>
          <p:nvPr/>
        </p:nvSpPr>
        <p:spPr>
          <a:xfrm>
            <a:off x="3525340" y="6114315"/>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Minimized time spent accessing data so analysts can spend more time on higher value efforts</a:t>
            </a:r>
          </a:p>
        </p:txBody>
      </p:sp>
      <p:pic>
        <p:nvPicPr>
          <p:cNvPr id="212" name="Picture 2" descr="Image result for check mark black transparent">
            <a:extLst>
              <a:ext uri="{FF2B5EF4-FFF2-40B4-BE49-F238E27FC236}">
                <a16:creationId xmlns:a16="http://schemas.microsoft.com/office/drawing/2014/main" id="{57773737-7188-458B-B7EB-E99750A1AD9C}"/>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6512326"/>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14" name="Freeform: Shape 213">
            <a:extLst>
              <a:ext uri="{FF2B5EF4-FFF2-40B4-BE49-F238E27FC236}">
                <a16:creationId xmlns:a16="http://schemas.microsoft.com/office/drawing/2014/main" id="{736FA26C-F483-4679-997A-5DF027499081}"/>
              </a:ext>
              <a:ext uri="{C183D7F6-B498-43B3-948B-1728B52AA6E4}">
                <adec:decorative xmlns:adec="http://schemas.microsoft.com/office/drawing/2017/decorative" val="1"/>
              </a:ext>
            </a:extLst>
          </p:cNvPr>
          <p:cNvSpPr/>
          <p:nvPr/>
        </p:nvSpPr>
        <p:spPr>
          <a:xfrm flipV="1">
            <a:off x="3525340" y="7421867"/>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5" name="TextBox 214">
            <a:extLst>
              <a:ext uri="{FF2B5EF4-FFF2-40B4-BE49-F238E27FC236}">
                <a16:creationId xmlns:a16="http://schemas.microsoft.com/office/drawing/2014/main" id="{E55A8CB3-D57C-437D-8EF5-ADE17AD5ED24}"/>
              </a:ext>
            </a:extLst>
          </p:cNvPr>
          <p:cNvSpPr txBox="1"/>
          <p:nvPr/>
        </p:nvSpPr>
        <p:spPr>
          <a:xfrm>
            <a:off x="457199" y="7375355"/>
            <a:ext cx="3149060" cy="136099"/>
          </a:xfrm>
          <a:prstGeom prst="rect">
            <a:avLst/>
          </a:prstGeom>
          <a:noFill/>
        </p:spPr>
        <p:txBody>
          <a:bodyPr wrap="square" lIns="0" tIns="0" rIns="0" bIns="0" anchor="ctr">
            <a:noAutofit/>
          </a:bodyPr>
          <a:lstStyle/>
          <a:p>
            <a:pPr>
              <a:defRPr/>
            </a:pPr>
            <a:r>
              <a:rPr lang="en-US" sz="900" dirty="0">
                <a:cs typeface="Segoe UI Semilight" panose="020B0402040204020203" pitchFamily="34" charset="0"/>
              </a:rPr>
              <a:t>Source: </a:t>
            </a:r>
            <a:r>
              <a:rPr lang="en-US" sz="900" dirty="0">
                <a:solidFill>
                  <a:srgbClr val="002050"/>
                </a:solidFill>
                <a:cs typeface="Segoe UI Semilight" panose="020B0402040204020203" pitchFamily="34" charset="0"/>
                <a:hlinkClick r:id="rId5">
                  <a:extLst>
                    <a:ext uri="{A12FA001-AC4F-418D-AE19-62706E023703}">
                      <ahyp:hlinkClr xmlns:ahyp="http://schemas.microsoft.com/office/drawing/2018/hyperlinkcolor" val="tx"/>
                    </a:ext>
                  </a:extLst>
                </a:hlinkClick>
              </a:rPr>
              <a:t>King’s College London Case Study</a:t>
            </a:r>
            <a:endParaRPr lang="en-US" sz="900" dirty="0">
              <a:solidFill>
                <a:srgbClr val="002050"/>
              </a:solidFill>
              <a:cs typeface="Segoe UI Semilight" panose="020B0402040204020203" pitchFamily="34" charset="0"/>
            </a:endParaRPr>
          </a:p>
        </p:txBody>
      </p:sp>
      <p:pic>
        <p:nvPicPr>
          <p:cNvPr id="123" name="Picture 122">
            <a:extLst>
              <a:ext uri="{FF2B5EF4-FFF2-40B4-BE49-F238E27FC236}">
                <a16:creationId xmlns:a16="http://schemas.microsoft.com/office/drawing/2014/main" id="{E54193D6-9A54-4FB6-8C06-2446C8F5D48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794513" y="2457170"/>
            <a:ext cx="1021080" cy="1021080"/>
          </a:xfrm>
          <a:prstGeom prst="rect">
            <a:avLst/>
          </a:prstGeom>
        </p:spPr>
      </p:pic>
      <p:sp>
        <p:nvSpPr>
          <p:cNvPr id="137" name="strategy" title="Icon of two circles and a curved arrow winding between three exes connecting them">
            <a:extLst>
              <a:ext uri="{FF2B5EF4-FFF2-40B4-BE49-F238E27FC236}">
                <a16:creationId xmlns:a16="http://schemas.microsoft.com/office/drawing/2014/main" id="{C23DCF41-2BCB-4431-A514-958E0AEED14E}"/>
              </a:ext>
            </a:extLst>
          </p:cNvPr>
          <p:cNvSpPr>
            <a:spLocks noChangeAspect="1" noEditPoints="1"/>
          </p:cNvSpPr>
          <p:nvPr/>
        </p:nvSpPr>
        <p:spPr bwMode="auto">
          <a:xfrm>
            <a:off x="9141693" y="2772247"/>
            <a:ext cx="280678" cy="373954"/>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Text Placeholder 3">
            <a:extLst>
              <a:ext uri="{FF2B5EF4-FFF2-40B4-BE49-F238E27FC236}">
                <a16:creationId xmlns:a16="http://schemas.microsoft.com/office/drawing/2014/main" id="{E7791996-E696-4165-83DD-268919FE94C7}"/>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14</a:t>
            </a:fld>
            <a:endParaRPr lang="en-US"/>
          </a:p>
        </p:txBody>
      </p:sp>
    </p:spTree>
    <p:extLst>
      <p:ext uri="{BB962C8B-B14F-4D97-AF65-F5344CB8AC3E}">
        <p14:creationId xmlns:p14="http://schemas.microsoft.com/office/powerpoint/2010/main" val="21362210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noProof="0" dirty="0"/>
              <a:t>Power Virtual Agents simplifies bot creation for any education scenario</a:t>
            </a:r>
            <a:endParaRPr lang="en-US" dirty="0"/>
          </a:p>
        </p:txBody>
      </p:sp>
      <p:sp>
        <p:nvSpPr>
          <p:cNvPr id="26" name="Rectangle 25">
            <a:extLst>
              <a:ext uri="{FF2B5EF4-FFF2-40B4-BE49-F238E27FC236}">
                <a16:creationId xmlns:a16="http://schemas.microsoft.com/office/drawing/2014/main" id="{6020AB5B-B99D-41E4-A5C8-0336A0D3CB2F}"/>
              </a:ext>
            </a:extLst>
          </p:cNvPr>
          <p:cNvSpPr/>
          <p:nvPr/>
        </p:nvSpPr>
        <p:spPr bwMode="auto">
          <a:xfrm>
            <a:off x="420029" y="1708364"/>
            <a:ext cx="6415356" cy="4662815"/>
          </a:xfrm>
          <a:prstGeom prst="rect">
            <a:avLst/>
          </a:prstGeom>
          <a:solidFill>
            <a:schemeClr val="bg1"/>
          </a:solid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spcAft>
                <a:spcPts val="600"/>
              </a:spcAft>
              <a:defRPr/>
            </a:pPr>
            <a:r>
              <a:rPr lang="en-US" sz="1400" dirty="0">
                <a:solidFill>
                  <a:schemeClr val="tx1"/>
                </a:solidFill>
              </a:rPr>
              <a:t>As universities continue to evolve their digital experience, it is becoming increasingly important to keep students engaged, connected, and informed at anytime and anywhere. With Power Virtual Agents, students can </a:t>
            </a:r>
            <a:r>
              <a:rPr lang="en-US" sz="1400" dirty="0">
                <a:solidFill>
                  <a:schemeClr val="tx1"/>
                </a:solidFill>
                <a:latin typeface="Segoe UI Semibold" panose="020B0702040204020203" pitchFamily="34" charset="0"/>
                <a:cs typeface="Segoe UI Semibold" panose="020B0702040204020203" pitchFamily="34" charset="0"/>
              </a:rPr>
              <a:t>receive support and find the answers to common questions in a matter of minutes</a:t>
            </a:r>
            <a:r>
              <a:rPr lang="en-US" sz="1400" dirty="0">
                <a:solidFill>
                  <a:schemeClr val="tx1"/>
                </a:solidFill>
              </a:rPr>
              <a:t>. </a:t>
            </a:r>
          </a:p>
          <a:p>
            <a:pPr>
              <a:spcBef>
                <a:spcPts val="1200"/>
              </a:spcBef>
              <a:spcAft>
                <a:spcPts val="600"/>
              </a:spcAft>
              <a:defRPr/>
            </a:pPr>
            <a:r>
              <a:rPr lang="en-US" sz="1400" dirty="0">
                <a:solidFill>
                  <a:schemeClr val="tx1"/>
                </a:solidFill>
              </a:rPr>
              <a:t>Power Virtual Agents makes it easy for institutions to </a:t>
            </a:r>
            <a:r>
              <a:rPr lang="en-US" sz="1400" dirty="0">
                <a:solidFill>
                  <a:schemeClr val="tx1"/>
                </a:solidFill>
                <a:latin typeface="Segoe UI Semibold" panose="020B0702040204020203" pitchFamily="34" charset="0"/>
                <a:cs typeface="Segoe UI Semibold" panose="020B0702040204020203" pitchFamily="34" charset="0"/>
              </a:rPr>
              <a:t>quickly deploy chat bots across different digital hubs and spaces</a:t>
            </a:r>
            <a:r>
              <a:rPr lang="en-US" sz="1400" dirty="0">
                <a:solidFill>
                  <a:schemeClr val="tx1"/>
                </a:solidFill>
              </a:rPr>
              <a:t>, like websites, collaboration tools, and on mobile devices. Users can confidently engage with these bots knowing they’ll </a:t>
            </a:r>
            <a:r>
              <a:rPr lang="en-US" sz="1400" dirty="0">
                <a:solidFill>
                  <a:schemeClr val="tx1"/>
                </a:solidFill>
                <a:latin typeface="Segoe UI Semibold" panose="020B0702040204020203" pitchFamily="34" charset="0"/>
                <a:cs typeface="Segoe UI Semibold" panose="020B0702040204020203" pitchFamily="34" charset="0"/>
              </a:rPr>
              <a:t>understand and reply with natural language that’s easy to comprehend</a:t>
            </a:r>
            <a:r>
              <a:rPr lang="en-US" sz="1400" dirty="0">
                <a:solidFill>
                  <a:schemeClr val="tx1"/>
                </a:solidFill>
              </a:rPr>
              <a:t>. </a:t>
            </a:r>
          </a:p>
          <a:p>
            <a:pPr>
              <a:spcBef>
                <a:spcPts val="1200"/>
              </a:spcBef>
              <a:spcAft>
                <a:spcPts val="600"/>
              </a:spcAft>
              <a:defRPr/>
            </a:pPr>
            <a:r>
              <a:rPr lang="en-US" sz="1400" dirty="0">
                <a:solidFill>
                  <a:schemeClr val="tx1"/>
                </a:solidFill>
                <a:latin typeface="Segoe UI Semibold" panose="020B0702040204020203" pitchFamily="34" charset="0"/>
                <a:cs typeface="Segoe UI Semibold" panose="020B0702040204020203" pitchFamily="34" charset="0"/>
              </a:rPr>
              <a:t>These bots can leverage built-in AI capabilities </a:t>
            </a:r>
            <a:r>
              <a:rPr lang="en-US" sz="1400" dirty="0">
                <a:solidFill>
                  <a:schemeClr val="tx1"/>
                </a:solidFill>
              </a:rPr>
              <a:t>to pull any-and-all information from across the institution’s systems, such as documents, websites, and other relevant materials directly to compile pre-built topics and use them in responses. These capabilities also save teams time in both ramp-up and </a:t>
            </a:r>
            <a:r>
              <a:rPr lang="en-US" sz="1400" dirty="0">
                <a:solidFill>
                  <a:schemeClr val="tx1"/>
                </a:solidFill>
                <a:latin typeface="Segoe UI Semibold" panose="020B0702040204020203" pitchFamily="34" charset="0"/>
                <a:cs typeface="Segoe UI Semibold" panose="020B0702040204020203" pitchFamily="34" charset="0"/>
              </a:rPr>
              <a:t>updates as the AI is constantly building new question-response relationships and expanding its knowledge base.</a:t>
            </a:r>
          </a:p>
          <a:p>
            <a:pPr>
              <a:spcBef>
                <a:spcPts val="1200"/>
              </a:spcBef>
              <a:spcAft>
                <a:spcPts val="600"/>
              </a:spcAft>
              <a:defRPr/>
            </a:pPr>
            <a:r>
              <a:rPr lang="en-US" sz="1400" dirty="0">
                <a:solidFill>
                  <a:schemeClr val="tx1"/>
                </a:solidFill>
              </a:rPr>
              <a:t>Power Virtual Agents bots also helps </a:t>
            </a:r>
            <a:r>
              <a:rPr lang="en-US" sz="1400" dirty="0">
                <a:solidFill>
                  <a:schemeClr val="tx1"/>
                </a:solidFill>
                <a:latin typeface="Segoe UI Semibold" panose="020B0702040204020203" pitchFamily="34" charset="0"/>
                <a:cs typeface="Segoe UI Semibold" panose="020B0702040204020203" pitchFamily="34" charset="0"/>
              </a:rPr>
              <a:t>facilitate navigation of knowledge libraries for the entire community</a:t>
            </a:r>
            <a:r>
              <a:rPr lang="en-US" sz="1400" dirty="0">
                <a:solidFill>
                  <a:schemeClr val="tx1"/>
                </a:solidFill>
              </a:rPr>
              <a:t>. This allows users to enjoy chat environments that fast-track resolution for common requests such as IT troubleshooting, concept questions, and degree application information.</a:t>
            </a:r>
          </a:p>
        </p:txBody>
      </p:sp>
      <p:pic>
        <p:nvPicPr>
          <p:cNvPr id="19" name="Picture 18" descr="A University students on a windows laptop">
            <a:extLst>
              <a:ext uri="{FF2B5EF4-FFF2-40B4-BE49-F238E27FC236}">
                <a16:creationId xmlns:a16="http://schemas.microsoft.com/office/drawing/2014/main" id="{ABC78692-AC61-411A-A7AB-D967EF102F2D}"/>
              </a:ext>
            </a:extLst>
          </p:cNvPr>
          <p:cNvPicPr>
            <a:picLocks noChangeAspect="1"/>
          </p:cNvPicPr>
          <p:nvPr/>
        </p:nvPicPr>
        <p:blipFill rotWithShape="1">
          <a:blip r:embed="rId3"/>
          <a:srcRect l="39461" r="25961"/>
          <a:stretch/>
        </p:blipFill>
        <p:spPr>
          <a:xfrm>
            <a:off x="6872557" y="1737361"/>
            <a:ext cx="3185843" cy="6035040"/>
          </a:xfrm>
          <a:prstGeom prst="rect">
            <a:avLst/>
          </a:prstGeom>
        </p:spPr>
      </p:pic>
      <p:sp>
        <p:nvSpPr>
          <p:cNvPr id="27" name="Rectangle: Single Corner Rounded 7">
            <a:extLst>
              <a:ext uri="{FF2B5EF4-FFF2-40B4-BE49-F238E27FC236}">
                <a16:creationId xmlns:a16="http://schemas.microsoft.com/office/drawing/2014/main" id="{A260720E-372B-4CC4-9F96-20B284FAC744}"/>
              </a:ext>
              <a:ext uri="{C183D7F6-B498-43B3-948B-1728B52AA6E4}">
                <adec:decorative xmlns:adec="http://schemas.microsoft.com/office/drawing/2017/decorative" val="1"/>
              </a:ext>
            </a:extLst>
          </p:cNvPr>
          <p:cNvSpPr/>
          <p:nvPr/>
        </p:nvSpPr>
        <p:spPr bwMode="auto">
          <a:xfrm>
            <a:off x="808852" y="1499303"/>
            <a:ext cx="6063705" cy="6072419"/>
          </a:xfrm>
          <a:custGeom>
            <a:avLst/>
            <a:gdLst>
              <a:gd name="connsiteX0" fmla="*/ 0 w 6337300"/>
              <a:gd name="connsiteY0" fmla="*/ 0 h 5991224"/>
              <a:gd name="connsiteX1" fmla="*/ 6195428 w 6337300"/>
              <a:gd name="connsiteY1" fmla="*/ 0 h 5991224"/>
              <a:gd name="connsiteX2" fmla="*/ 6337300 w 6337300"/>
              <a:gd name="connsiteY2" fmla="*/ 141872 h 5991224"/>
              <a:gd name="connsiteX3" fmla="*/ 6337300 w 6337300"/>
              <a:gd name="connsiteY3" fmla="*/ 5991224 h 5991224"/>
              <a:gd name="connsiteX4" fmla="*/ 0 w 6337300"/>
              <a:gd name="connsiteY4" fmla="*/ 5991224 h 5991224"/>
              <a:gd name="connsiteX5" fmla="*/ 0 w 6337300"/>
              <a:gd name="connsiteY5" fmla="*/ 0 h 5991224"/>
              <a:gd name="connsiteX0" fmla="*/ 0 w 6337300"/>
              <a:gd name="connsiteY0" fmla="*/ 5991224 h 6082664"/>
              <a:gd name="connsiteX1" fmla="*/ 0 w 6337300"/>
              <a:gd name="connsiteY1" fmla="*/ 0 h 6082664"/>
              <a:gd name="connsiteX2" fmla="*/ 6195428 w 6337300"/>
              <a:gd name="connsiteY2" fmla="*/ 0 h 6082664"/>
              <a:gd name="connsiteX3" fmla="*/ 6337300 w 6337300"/>
              <a:gd name="connsiteY3" fmla="*/ 141872 h 6082664"/>
              <a:gd name="connsiteX4" fmla="*/ 6337300 w 6337300"/>
              <a:gd name="connsiteY4" fmla="*/ 5991224 h 6082664"/>
              <a:gd name="connsiteX5" fmla="*/ 91440 w 6337300"/>
              <a:gd name="connsiteY5" fmla="*/ 6082664 h 6082664"/>
              <a:gd name="connsiteX0" fmla="*/ 0 w 6337300"/>
              <a:gd name="connsiteY0" fmla="*/ 5991224 h 5991224"/>
              <a:gd name="connsiteX1" fmla="*/ 0 w 6337300"/>
              <a:gd name="connsiteY1" fmla="*/ 0 h 5991224"/>
              <a:gd name="connsiteX2" fmla="*/ 6195428 w 6337300"/>
              <a:gd name="connsiteY2" fmla="*/ 0 h 5991224"/>
              <a:gd name="connsiteX3" fmla="*/ 6337300 w 6337300"/>
              <a:gd name="connsiteY3" fmla="*/ 141872 h 5991224"/>
              <a:gd name="connsiteX4" fmla="*/ 6337300 w 6337300"/>
              <a:gd name="connsiteY4" fmla="*/ 5991224 h 5991224"/>
              <a:gd name="connsiteX0" fmla="*/ 0 w 6337300"/>
              <a:gd name="connsiteY0" fmla="*/ 0 h 5991224"/>
              <a:gd name="connsiteX1" fmla="*/ 6195428 w 6337300"/>
              <a:gd name="connsiteY1" fmla="*/ 0 h 5991224"/>
              <a:gd name="connsiteX2" fmla="*/ 6337300 w 6337300"/>
              <a:gd name="connsiteY2" fmla="*/ 141872 h 5991224"/>
              <a:gd name="connsiteX3" fmla="*/ 6337300 w 6337300"/>
              <a:gd name="connsiteY3" fmla="*/ 5991224 h 5991224"/>
            </a:gdLst>
            <a:ahLst/>
            <a:cxnLst>
              <a:cxn ang="0">
                <a:pos x="connsiteX0" y="connsiteY0"/>
              </a:cxn>
              <a:cxn ang="0">
                <a:pos x="connsiteX1" y="connsiteY1"/>
              </a:cxn>
              <a:cxn ang="0">
                <a:pos x="connsiteX2" y="connsiteY2"/>
              </a:cxn>
              <a:cxn ang="0">
                <a:pos x="connsiteX3" y="connsiteY3"/>
              </a:cxn>
            </a:cxnLst>
            <a:rect l="l" t="t" r="r" b="b"/>
            <a:pathLst>
              <a:path w="6337300" h="5991224">
                <a:moveTo>
                  <a:pt x="0" y="0"/>
                </a:moveTo>
                <a:lnTo>
                  <a:pt x="6195428" y="0"/>
                </a:lnTo>
                <a:cubicBezTo>
                  <a:pt x="6273782" y="0"/>
                  <a:pt x="6337300" y="63518"/>
                  <a:pt x="6337300" y="141872"/>
                </a:cubicBezTo>
                <a:lnTo>
                  <a:pt x="6337300" y="5991224"/>
                </a:lnTo>
              </a:path>
            </a:pathLst>
          </a:cu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8" name="Freeform: Shape 27">
            <a:extLst>
              <a:ext uri="{FF2B5EF4-FFF2-40B4-BE49-F238E27FC236}">
                <a16:creationId xmlns:a16="http://schemas.microsoft.com/office/drawing/2014/main" id="{75CC230F-D9FA-4807-93E4-C8E20FA0BBF1}"/>
              </a:ext>
              <a:ext uri="{C183D7F6-B498-43B3-948B-1728B52AA6E4}">
                <adec:decorative xmlns:adec="http://schemas.microsoft.com/office/drawing/2017/decorative" val="1"/>
              </a:ext>
            </a:extLst>
          </p:cNvPr>
          <p:cNvSpPr/>
          <p:nvPr/>
        </p:nvSpPr>
        <p:spPr>
          <a:xfrm flipH="1" flipV="1">
            <a:off x="6835385" y="7571722"/>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 name="Freeform: Shape 28">
            <a:extLst>
              <a:ext uri="{FF2B5EF4-FFF2-40B4-BE49-F238E27FC236}">
                <a16:creationId xmlns:a16="http://schemas.microsoft.com/office/drawing/2014/main" id="{36D3D0E5-7276-4181-9AB0-9800872EF0E1}"/>
              </a:ext>
              <a:ext uri="{C183D7F6-B498-43B3-948B-1728B52AA6E4}">
                <adec:decorative xmlns:adec="http://schemas.microsoft.com/office/drawing/2017/decorative" val="1"/>
              </a:ext>
            </a:extLst>
          </p:cNvPr>
          <p:cNvSpPr/>
          <p:nvPr/>
        </p:nvSpPr>
        <p:spPr>
          <a:xfrm flipH="1" flipV="1">
            <a:off x="761477" y="1462131"/>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accent3"/>
          </a:solid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9" name="Text Placeholder 3">
            <a:extLst>
              <a:ext uri="{FF2B5EF4-FFF2-40B4-BE49-F238E27FC236}">
                <a16:creationId xmlns:a16="http://schemas.microsoft.com/office/drawing/2014/main" id="{0CCDC208-0BBF-4FF6-92B0-76C441D9615B}"/>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15</a:t>
            </a:fld>
            <a:endParaRPr lang="en-US"/>
          </a:p>
        </p:txBody>
      </p:sp>
    </p:spTree>
    <p:extLst>
      <p:ext uri="{BB962C8B-B14F-4D97-AF65-F5344CB8AC3E}">
        <p14:creationId xmlns:p14="http://schemas.microsoft.com/office/powerpoint/2010/main" val="38973597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C2FE9-CB06-4EBE-B9AC-85C59613886F}"/>
              </a:ext>
            </a:extLst>
          </p:cNvPr>
          <p:cNvSpPr>
            <a:spLocks noGrp="1"/>
          </p:cNvSpPr>
          <p:nvPr>
            <p:ph type="title" idx="4294967295"/>
          </p:nvPr>
        </p:nvSpPr>
        <p:spPr>
          <a:xfrm>
            <a:off x="457200" y="-1019620"/>
            <a:ext cx="9144000" cy="1019620"/>
          </a:xfrm>
        </p:spPr>
        <p:txBody>
          <a:bodyPr vert="horz" wrap="square" lIns="0" tIns="0" rIns="0" bIns="0" rtlCol="0" anchor="b">
            <a:noAutofit/>
          </a:bodyPr>
          <a:lstStyle/>
          <a:p>
            <a:pPr defTabSz="914400">
              <a:lnSpc>
                <a:spcPct val="100000"/>
              </a:lnSpc>
              <a:spcBef>
                <a:spcPts val="0"/>
              </a:spcBef>
              <a:defRPr/>
            </a:pPr>
            <a:r>
              <a:rPr lang="en-US" sz="4800" dirty="0">
                <a:solidFill>
                  <a:srgbClr val="E6E6E6"/>
                </a:solidFill>
                <a:cs typeface="Segoe UI Semibold" panose="020B0702040204020203" pitchFamily="34" charset="0"/>
              </a:rPr>
              <a:t>University of</a:t>
            </a:r>
            <a:br>
              <a:rPr lang="en-US" sz="4800" dirty="0">
                <a:solidFill>
                  <a:srgbClr val="E6E6E6"/>
                </a:solidFill>
                <a:cs typeface="Segoe UI Semibold" panose="020B0702040204020203" pitchFamily="34" charset="0"/>
              </a:rPr>
            </a:br>
            <a:r>
              <a:rPr lang="en-US" sz="4800" dirty="0">
                <a:solidFill>
                  <a:srgbClr val="E6E6E6"/>
                </a:solidFill>
                <a:cs typeface="Segoe UI Semibold" panose="020B0702040204020203" pitchFamily="34" charset="0"/>
              </a:rPr>
              <a:t>New South Wales</a:t>
            </a:r>
            <a:endParaRPr lang="en-US" spc="0" dirty="0">
              <a:ln>
                <a:noFill/>
              </a:ln>
              <a:solidFill>
                <a:srgbClr val="E6E6E6"/>
              </a:solidFill>
            </a:endParaRPr>
          </a:p>
        </p:txBody>
      </p:sp>
      <p:pic>
        <p:nvPicPr>
          <p:cNvPr id="45" name="Picture 44" descr="University of New South Wales building">
            <a:extLst>
              <a:ext uri="{FF2B5EF4-FFF2-40B4-BE49-F238E27FC236}">
                <a16:creationId xmlns:a16="http://schemas.microsoft.com/office/drawing/2014/main" id="{BF96DDB6-E090-49DA-8D77-598D1576F663}"/>
              </a:ext>
            </a:extLst>
          </p:cNvPr>
          <p:cNvPicPr>
            <a:picLocks noChangeAspect="1"/>
          </p:cNvPicPr>
          <p:nvPr/>
        </p:nvPicPr>
        <p:blipFill rotWithShape="1">
          <a:blip r:embed="rId3"/>
          <a:srcRect t="34887" b="15680"/>
          <a:stretch/>
        </p:blipFill>
        <p:spPr>
          <a:xfrm>
            <a:off x="0" y="1"/>
            <a:ext cx="10058400" cy="3314700"/>
          </a:xfrm>
          <a:prstGeom prst="rect">
            <a:avLst/>
          </a:prstGeom>
        </p:spPr>
      </p:pic>
      <p:sp>
        <p:nvSpPr>
          <p:cNvPr id="64" name="Isosceles Triangle 63">
            <a:extLst>
              <a:ext uri="{FF2B5EF4-FFF2-40B4-BE49-F238E27FC236}">
                <a16:creationId xmlns:a16="http://schemas.microsoft.com/office/drawing/2014/main" id="{3EC375EE-7CB2-4621-8EA8-A5F50CBE6FC3}"/>
              </a:ext>
              <a:ext uri="{C183D7F6-B498-43B3-948B-1728B52AA6E4}">
                <adec:decorative xmlns:adec="http://schemas.microsoft.com/office/drawing/2017/decorative" val="1"/>
              </a:ext>
            </a:extLst>
          </p:cNvPr>
          <p:cNvSpPr/>
          <p:nvPr/>
        </p:nvSpPr>
        <p:spPr bwMode="auto">
          <a:xfrm>
            <a:off x="4089400" y="0"/>
            <a:ext cx="59688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2" name="Isosceles Triangle 81">
            <a:extLst>
              <a:ext uri="{FF2B5EF4-FFF2-40B4-BE49-F238E27FC236}">
                <a16:creationId xmlns:a16="http://schemas.microsoft.com/office/drawing/2014/main" id="{91C7FC1E-AB2B-4A61-B2DF-C7162BE65A0A}"/>
              </a:ext>
              <a:ext uri="{C183D7F6-B498-43B3-948B-1728B52AA6E4}">
                <adec:decorative xmlns:adec="http://schemas.microsoft.com/office/drawing/2017/decorative" val="1"/>
              </a:ext>
            </a:extLst>
          </p:cNvPr>
          <p:cNvSpPr/>
          <p:nvPr/>
        </p:nvSpPr>
        <p:spPr bwMode="auto">
          <a:xfrm>
            <a:off x="5041900" y="0"/>
            <a:ext cx="5016357"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3" name="Isosceles Triangle 82">
            <a:extLst>
              <a:ext uri="{FF2B5EF4-FFF2-40B4-BE49-F238E27FC236}">
                <a16:creationId xmlns:a16="http://schemas.microsoft.com/office/drawing/2014/main" id="{27318A84-B820-4794-8BB7-01E1FA2DB62E}"/>
              </a:ext>
              <a:ext uri="{C183D7F6-B498-43B3-948B-1728B52AA6E4}">
                <adec:decorative xmlns:adec="http://schemas.microsoft.com/office/drawing/2017/decorative" val="1"/>
              </a:ext>
            </a:extLst>
          </p:cNvPr>
          <p:cNvSpPr/>
          <p:nvPr/>
        </p:nvSpPr>
        <p:spPr bwMode="auto">
          <a:xfrm>
            <a:off x="5791200" y="0"/>
            <a:ext cx="4267200" cy="3314701"/>
          </a:xfrm>
          <a:prstGeom prst="triangle">
            <a:avLst>
              <a:gd name="adj" fmla="val 100000"/>
            </a:avLst>
          </a:prstGeom>
          <a:solidFill>
            <a:schemeClr val="bg1">
              <a:alpha val="1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99" name="Rectangle: Single Corner Rounded 98">
            <a:extLst>
              <a:ext uri="{FF2B5EF4-FFF2-40B4-BE49-F238E27FC236}">
                <a16:creationId xmlns:a16="http://schemas.microsoft.com/office/drawing/2014/main" id="{C931BCB5-3907-413B-9CA9-8BCA3C5FF2AC}"/>
              </a:ext>
            </a:extLst>
          </p:cNvPr>
          <p:cNvSpPr/>
          <p:nvPr/>
        </p:nvSpPr>
        <p:spPr bwMode="auto">
          <a:xfrm>
            <a:off x="3503488" y="2410976"/>
            <a:ext cx="5505941" cy="903726"/>
          </a:xfrm>
          <a:prstGeom prst="round1Rect">
            <a:avLst>
              <a:gd name="adj" fmla="val 24383"/>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defRPr/>
            </a:pPr>
            <a:r>
              <a:rPr lang="en-US" sz="1400">
                <a:solidFill>
                  <a:schemeClr val="bg1"/>
                </a:solidFill>
                <a:latin typeface="Segoe UI Semibold" panose="020B0702040204020203" pitchFamily="34" charset="0"/>
                <a:cs typeface="Segoe UI Semibold" panose="020B0702040204020203" pitchFamily="34" charset="0"/>
              </a:rPr>
              <a:t>Deployed an AI-enabled chat bot that recognized the relationship between concepts and answers to provide relevant answers and resources to student inquiries.</a:t>
            </a:r>
          </a:p>
        </p:txBody>
      </p:sp>
      <p:sp>
        <p:nvSpPr>
          <p:cNvPr id="154" name="Title 31">
            <a:extLst>
              <a:ext uri="{FF2B5EF4-FFF2-40B4-BE49-F238E27FC236}">
                <a16:creationId xmlns:a16="http://schemas.microsoft.com/office/drawing/2014/main" id="{69EDAEB7-2C6B-4F84-AB00-0036096154A1}"/>
              </a:ext>
            </a:extLst>
          </p:cNvPr>
          <p:cNvSpPr txBox="1">
            <a:spLocks/>
          </p:cNvSpPr>
          <p:nvPr/>
        </p:nvSpPr>
        <p:spPr>
          <a:xfrm>
            <a:off x="457200" y="3423269"/>
            <a:ext cx="2693773" cy="147732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754495" rtl="0" eaLnBrk="1" latinLnBrk="0" hangingPunct="1">
              <a:lnSpc>
                <a:spcPct val="90000"/>
              </a:lnSpc>
              <a:spcBef>
                <a:spcPct val="0"/>
              </a:spcBef>
              <a:buNone/>
              <a:defRPr lang="en-US" sz="3200" b="0" kern="1200" cap="none" spc="-83" baseline="0" dirty="0" smtClean="0">
                <a:ln w="3175">
                  <a:noFill/>
                </a:ln>
                <a:solidFill>
                  <a:schemeClr val="tx1"/>
                </a:solidFill>
                <a:effectLst/>
                <a:latin typeface="+mj-lt"/>
                <a:ea typeface="+mn-ea"/>
                <a:cs typeface="Segoe UI" pitchFamily="34" charset="0"/>
              </a:defRPr>
            </a:lvl1pPr>
          </a:lstStyle>
          <a:p>
            <a:pPr defTabSz="914400">
              <a:lnSpc>
                <a:spcPct val="100000"/>
              </a:lnSpc>
              <a:spcBef>
                <a:spcPts val="0"/>
              </a:spcBef>
              <a:defRPr/>
            </a:pPr>
            <a:r>
              <a:rPr lang="en-US" dirty="0">
                <a:solidFill>
                  <a:schemeClr val="accent1"/>
                </a:solidFill>
                <a:latin typeface="+mn-lt"/>
                <a:cs typeface="Segoe UI Semibold" panose="020B0702040204020203" pitchFamily="34" charset="0"/>
              </a:rPr>
              <a:t>University of</a:t>
            </a:r>
            <a:br>
              <a:rPr lang="en-US" dirty="0">
                <a:solidFill>
                  <a:schemeClr val="accent1"/>
                </a:solidFill>
                <a:latin typeface="+mn-lt"/>
                <a:cs typeface="Segoe UI Semibold" panose="020B0702040204020203" pitchFamily="34" charset="0"/>
              </a:rPr>
            </a:br>
            <a:r>
              <a:rPr lang="en-US" dirty="0">
                <a:solidFill>
                  <a:schemeClr val="accent1"/>
                </a:solidFill>
                <a:latin typeface="+mn-lt"/>
                <a:cs typeface="Segoe UI Semibold" panose="020B0702040204020203" pitchFamily="34" charset="0"/>
              </a:rPr>
              <a:t>New South Wales</a:t>
            </a:r>
            <a:endParaRPr lang="en-US" sz="1800" spc="0" dirty="0">
              <a:ln>
                <a:noFill/>
              </a:ln>
              <a:solidFill>
                <a:schemeClr val="accent1"/>
              </a:solidFill>
              <a:latin typeface="+mn-lt"/>
              <a:cs typeface="+mn-cs"/>
            </a:endParaRPr>
          </a:p>
        </p:txBody>
      </p:sp>
      <p:sp>
        <p:nvSpPr>
          <p:cNvPr id="166" name="Rectangle 21">
            <a:extLst>
              <a:ext uri="{FF2B5EF4-FFF2-40B4-BE49-F238E27FC236}">
                <a16:creationId xmlns:a16="http://schemas.microsoft.com/office/drawing/2014/main" id="{5CBB7CDD-1A69-4BEB-87A2-5DD1B0AF4B32}"/>
              </a:ext>
            </a:extLst>
          </p:cNvPr>
          <p:cNvSpPr/>
          <p:nvPr/>
        </p:nvSpPr>
        <p:spPr>
          <a:xfrm>
            <a:off x="457200" y="5057514"/>
            <a:ext cx="2861353" cy="1838965"/>
          </a:xfrm>
          <a:prstGeom prst="rect">
            <a:avLst/>
          </a:prstGeom>
        </p:spPr>
        <p:txBody>
          <a:bodyPr wrap="square" lIns="0" tIns="0" rIns="0" bIns="0" anchor="t">
            <a:spAutoFit/>
          </a:bodyPr>
          <a:lstStyle/>
          <a:p>
            <a:pPr defTabSz="754516">
              <a:spcBef>
                <a:spcPts val="900"/>
              </a:spcBef>
              <a:defRPr/>
            </a:pPr>
            <a:r>
              <a:rPr lang="en-US" sz="1400" i="1" dirty="0"/>
              <a:t>“The best way to inspire people to become motivated to learn is to create a collective community of people learning together. Teams provided the engagement, and rich communication followed.”</a:t>
            </a:r>
          </a:p>
          <a:p>
            <a:pPr algn="r" defTabSz="754516">
              <a:spcBef>
                <a:spcPts val="900"/>
              </a:spcBef>
              <a:defRPr/>
            </a:pPr>
            <a:r>
              <a:rPr lang="en-US" sz="1400" dirty="0">
                <a:solidFill>
                  <a:schemeClr val="accent1"/>
                </a:solidFill>
                <a:latin typeface="Segoe UI Semibold" panose="020B0702040204020203" pitchFamily="34" charset="0"/>
                <a:cs typeface="Segoe UI Semibold" panose="020B0702040204020203" pitchFamily="34" charset="0"/>
              </a:rPr>
              <a:t>DAVID KELLERMAN</a:t>
            </a:r>
            <a:br>
              <a:rPr lang="en-US" sz="1400" i="1" dirty="0"/>
            </a:br>
            <a:r>
              <a:rPr lang="en-US" sz="1400" dirty="0"/>
              <a:t>Senior Lecturer</a:t>
            </a:r>
          </a:p>
        </p:txBody>
      </p:sp>
      <p:sp>
        <p:nvSpPr>
          <p:cNvPr id="178" name="Rectangle 177">
            <a:extLst>
              <a:ext uri="{FF2B5EF4-FFF2-40B4-BE49-F238E27FC236}">
                <a16:creationId xmlns:a16="http://schemas.microsoft.com/office/drawing/2014/main" id="{EDA4D2B3-246C-4CA9-B2DE-54BEB9018BB2}"/>
              </a:ext>
              <a:ext uri="{C183D7F6-B498-43B3-948B-1728B52AA6E4}">
                <adec:decorative xmlns:adec="http://schemas.microsoft.com/office/drawing/2017/decorative" val="1"/>
              </a:ext>
            </a:extLst>
          </p:cNvPr>
          <p:cNvSpPr/>
          <p:nvPr/>
        </p:nvSpPr>
        <p:spPr bwMode="auto">
          <a:xfrm>
            <a:off x="3533969" y="3337003"/>
            <a:ext cx="6067232" cy="4009020"/>
          </a:xfrm>
          <a:prstGeom prst="rect">
            <a:avLst/>
          </a:prstGeom>
          <a:solidFill>
            <a:schemeClr val="bg1"/>
          </a:solid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600"/>
              </a:spcBef>
              <a:spcAft>
                <a:spcPct val="0"/>
              </a:spcAft>
            </a:pPr>
            <a:endParaRPr lang="en-US" sz="1400" err="1">
              <a:solidFill>
                <a:schemeClr val="tx1"/>
              </a:solidFill>
              <a:cs typeface="Segoe UI" pitchFamily="34" charset="0"/>
            </a:endParaRPr>
          </a:p>
        </p:txBody>
      </p:sp>
      <p:sp>
        <p:nvSpPr>
          <p:cNvPr id="187" name="Rectangle: Single Corner Rounded 17">
            <a:extLst>
              <a:ext uri="{FF2B5EF4-FFF2-40B4-BE49-F238E27FC236}">
                <a16:creationId xmlns:a16="http://schemas.microsoft.com/office/drawing/2014/main" id="{D544C27A-9FE0-473A-ADB5-467992806B15}"/>
              </a:ext>
              <a:ext uri="{C183D7F6-B498-43B3-948B-1728B52AA6E4}">
                <adec:decorative xmlns:adec="http://schemas.microsoft.com/office/drawing/2017/decorative" val="1"/>
              </a:ext>
            </a:extLst>
          </p:cNvPr>
          <p:cNvSpPr/>
          <p:nvPr/>
        </p:nvSpPr>
        <p:spPr bwMode="auto">
          <a:xfrm>
            <a:off x="3600692" y="3390901"/>
            <a:ext cx="6000509" cy="4068138"/>
          </a:xfrm>
          <a:custGeom>
            <a:avLst/>
            <a:gdLst>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0 w 6075860"/>
              <a:gd name="connsiteY8" fmla="*/ 7535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8" fmla="*/ 91440 w 6075860"/>
              <a:gd name="connsiteY8" fmla="*/ 166791 h 3965826"/>
              <a:gd name="connsiteX0" fmla="*/ 0 w 6075860"/>
              <a:gd name="connsiteY0" fmla="*/ 75351 h 3965826"/>
              <a:gd name="connsiteX1" fmla="*/ 75351 w 6075860"/>
              <a:gd name="connsiteY1" fmla="*/ 0 h 3965826"/>
              <a:gd name="connsiteX2" fmla="*/ 6000509 w 6075860"/>
              <a:gd name="connsiteY2" fmla="*/ 0 h 3965826"/>
              <a:gd name="connsiteX3" fmla="*/ 6075860 w 6075860"/>
              <a:gd name="connsiteY3" fmla="*/ 75351 h 3965826"/>
              <a:gd name="connsiteX4" fmla="*/ 6075860 w 6075860"/>
              <a:gd name="connsiteY4" fmla="*/ 3890475 h 3965826"/>
              <a:gd name="connsiteX5" fmla="*/ 6000509 w 6075860"/>
              <a:gd name="connsiteY5" fmla="*/ 3965826 h 3965826"/>
              <a:gd name="connsiteX6" fmla="*/ 75351 w 6075860"/>
              <a:gd name="connsiteY6" fmla="*/ 3965826 h 3965826"/>
              <a:gd name="connsiteX7" fmla="*/ 0 w 6075860"/>
              <a:gd name="connsiteY7" fmla="*/ 3890475 h 3965826"/>
              <a:gd name="connsiteX0" fmla="*/ 75351 w 6075860"/>
              <a:gd name="connsiteY0" fmla="*/ 0 h 3965826"/>
              <a:gd name="connsiteX1" fmla="*/ 6000509 w 6075860"/>
              <a:gd name="connsiteY1" fmla="*/ 0 h 3965826"/>
              <a:gd name="connsiteX2" fmla="*/ 6075860 w 6075860"/>
              <a:gd name="connsiteY2" fmla="*/ 75351 h 3965826"/>
              <a:gd name="connsiteX3" fmla="*/ 6075860 w 6075860"/>
              <a:gd name="connsiteY3" fmla="*/ 3890475 h 3965826"/>
              <a:gd name="connsiteX4" fmla="*/ 6000509 w 6075860"/>
              <a:gd name="connsiteY4" fmla="*/ 3965826 h 3965826"/>
              <a:gd name="connsiteX5" fmla="*/ 75351 w 6075860"/>
              <a:gd name="connsiteY5" fmla="*/ 3965826 h 3965826"/>
              <a:gd name="connsiteX6" fmla="*/ 0 w 6075860"/>
              <a:gd name="connsiteY6" fmla="*/ 3890475 h 3965826"/>
              <a:gd name="connsiteX0" fmla="*/ 0 w 6000509"/>
              <a:gd name="connsiteY0" fmla="*/ 0 h 3965826"/>
              <a:gd name="connsiteX1" fmla="*/ 5925158 w 6000509"/>
              <a:gd name="connsiteY1" fmla="*/ 0 h 3965826"/>
              <a:gd name="connsiteX2" fmla="*/ 6000509 w 6000509"/>
              <a:gd name="connsiteY2" fmla="*/ 75351 h 3965826"/>
              <a:gd name="connsiteX3" fmla="*/ 6000509 w 6000509"/>
              <a:gd name="connsiteY3" fmla="*/ 3890475 h 3965826"/>
              <a:gd name="connsiteX4" fmla="*/ 5925158 w 6000509"/>
              <a:gd name="connsiteY4" fmla="*/ 3965826 h 3965826"/>
              <a:gd name="connsiteX5" fmla="*/ 0 w 6000509"/>
              <a:gd name="connsiteY5" fmla="*/ 3965826 h 3965826"/>
              <a:gd name="connsiteX0" fmla="*/ 0 w 6000509"/>
              <a:gd name="connsiteY0" fmla="*/ 3253 h 3969079"/>
              <a:gd name="connsiteX1" fmla="*/ 5787148 w 6000509"/>
              <a:gd name="connsiteY1" fmla="*/ 0 h 3969079"/>
              <a:gd name="connsiteX2" fmla="*/ 5925158 w 6000509"/>
              <a:gd name="connsiteY2" fmla="*/ 3253 h 3969079"/>
              <a:gd name="connsiteX3" fmla="*/ 6000509 w 6000509"/>
              <a:gd name="connsiteY3" fmla="*/ 78604 h 3969079"/>
              <a:gd name="connsiteX4" fmla="*/ 6000509 w 6000509"/>
              <a:gd name="connsiteY4" fmla="*/ 3893728 h 3969079"/>
              <a:gd name="connsiteX5" fmla="*/ 5925158 w 6000509"/>
              <a:gd name="connsiteY5" fmla="*/ 3969079 h 3969079"/>
              <a:gd name="connsiteX6" fmla="*/ 0 w 6000509"/>
              <a:gd name="connsiteY6" fmla="*/ 3969079 h 3969079"/>
              <a:gd name="connsiteX0" fmla="*/ 5787148 w 6000509"/>
              <a:gd name="connsiteY0" fmla="*/ 0 h 3969079"/>
              <a:gd name="connsiteX1" fmla="*/ 5925158 w 6000509"/>
              <a:gd name="connsiteY1" fmla="*/ 3253 h 3969079"/>
              <a:gd name="connsiteX2" fmla="*/ 6000509 w 6000509"/>
              <a:gd name="connsiteY2" fmla="*/ 78604 h 3969079"/>
              <a:gd name="connsiteX3" fmla="*/ 6000509 w 6000509"/>
              <a:gd name="connsiteY3" fmla="*/ 3893728 h 3969079"/>
              <a:gd name="connsiteX4" fmla="*/ 5925158 w 6000509"/>
              <a:gd name="connsiteY4" fmla="*/ 3969079 h 3969079"/>
              <a:gd name="connsiteX5" fmla="*/ 0 w 6000509"/>
              <a:gd name="connsiteY5" fmla="*/ 3969079 h 396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509" h="3969079">
                <a:moveTo>
                  <a:pt x="5787148" y="0"/>
                </a:moveTo>
                <a:lnTo>
                  <a:pt x="5925158" y="3253"/>
                </a:lnTo>
                <a:cubicBezTo>
                  <a:pt x="5966773" y="3253"/>
                  <a:pt x="6000509" y="36989"/>
                  <a:pt x="6000509" y="78604"/>
                </a:cubicBezTo>
                <a:lnTo>
                  <a:pt x="6000509" y="3893728"/>
                </a:lnTo>
                <a:cubicBezTo>
                  <a:pt x="6000509" y="3935343"/>
                  <a:pt x="5966773" y="3969079"/>
                  <a:pt x="5925158" y="3969079"/>
                </a:cubicBezTo>
                <a:lnTo>
                  <a:pt x="0" y="3969079"/>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defRPr/>
            </a:pPr>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196" name="Rectangle 195">
            <a:extLst>
              <a:ext uri="{FF2B5EF4-FFF2-40B4-BE49-F238E27FC236}">
                <a16:creationId xmlns:a16="http://schemas.microsoft.com/office/drawing/2014/main" id="{BC298FBA-CA17-42F8-9B9B-0BB16A4D8F7B}"/>
              </a:ext>
            </a:extLst>
          </p:cNvPr>
          <p:cNvSpPr/>
          <p:nvPr/>
        </p:nvSpPr>
        <p:spPr>
          <a:xfrm>
            <a:off x="3525340" y="3750067"/>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dirty="0">
                <a:cs typeface="Segoe UI Light" panose="020B0502040204020203" pitchFamily="34" charset="0"/>
              </a:rPr>
              <a:t>Leveraged AI capabilities to build a bot that continuously learns in order to provide answers to more complex questions over time </a:t>
            </a:r>
          </a:p>
        </p:txBody>
      </p:sp>
      <p:pic>
        <p:nvPicPr>
          <p:cNvPr id="204" name="Picture 2" descr="Image result for check mark black transparent">
            <a:extLst>
              <a:ext uri="{FF2B5EF4-FFF2-40B4-BE49-F238E27FC236}">
                <a16:creationId xmlns:a16="http://schemas.microsoft.com/office/drawing/2014/main" id="{67B9E777-A1EF-4FF9-A524-7AA8CAA21CE7}"/>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4148078"/>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11" name="Rectangle 210">
            <a:extLst>
              <a:ext uri="{FF2B5EF4-FFF2-40B4-BE49-F238E27FC236}">
                <a16:creationId xmlns:a16="http://schemas.microsoft.com/office/drawing/2014/main" id="{134B0610-5665-416F-9D75-2B8E3C362072}"/>
              </a:ext>
            </a:extLst>
          </p:cNvPr>
          <p:cNvSpPr/>
          <p:nvPr/>
        </p:nvSpPr>
        <p:spPr>
          <a:xfrm>
            <a:off x="3525340" y="4932191"/>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Forecasted student performance using Power BI to monitor real-time predictive analytics</a:t>
            </a:r>
          </a:p>
        </p:txBody>
      </p:sp>
      <p:pic>
        <p:nvPicPr>
          <p:cNvPr id="217" name="Picture 2" descr="Image result for check mark black transparent">
            <a:extLst>
              <a:ext uri="{FF2B5EF4-FFF2-40B4-BE49-F238E27FC236}">
                <a16:creationId xmlns:a16="http://schemas.microsoft.com/office/drawing/2014/main" id="{A702E9C7-D2E0-43C6-B93E-CA9F2EAC57FB}"/>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5330202"/>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22" name="Rectangle 221">
            <a:extLst>
              <a:ext uri="{FF2B5EF4-FFF2-40B4-BE49-F238E27FC236}">
                <a16:creationId xmlns:a16="http://schemas.microsoft.com/office/drawing/2014/main" id="{FB9AD652-29F5-40A9-A136-2AED5649F918}"/>
              </a:ext>
            </a:extLst>
          </p:cNvPr>
          <p:cNvSpPr/>
          <p:nvPr/>
        </p:nvSpPr>
        <p:spPr>
          <a:xfrm>
            <a:off x="3525340" y="6114315"/>
            <a:ext cx="6075860" cy="1032524"/>
          </a:xfrm>
          <a:prstGeom prst="rect">
            <a:avLst/>
          </a:prstGeom>
          <a:solidFill>
            <a:schemeClr val="bg1">
              <a:lumMod val="95000"/>
            </a:schemeClr>
          </a:solidFill>
        </p:spPr>
        <p:txBody>
          <a:bodyPr wrap="square" lIns="548640" tIns="0" rIns="91440" bIns="0" anchor="ctr">
            <a:noAutofit/>
          </a:bodyPr>
          <a:lstStyle/>
          <a:p>
            <a:pPr defTabSz="754516">
              <a:defRPr/>
            </a:pPr>
            <a:r>
              <a:rPr lang="en-US" sz="1600" kern="0">
                <a:cs typeface="Segoe UI Light" panose="020B0502040204020203" pitchFamily="34" charset="0"/>
              </a:rPr>
              <a:t>Automated creation of personalized study packs for each student based on predictive analytics and individual performance assessment</a:t>
            </a:r>
          </a:p>
        </p:txBody>
      </p:sp>
      <p:pic>
        <p:nvPicPr>
          <p:cNvPr id="226" name="Picture 2" descr="Image result for check mark black transparent">
            <a:extLst>
              <a:ext uri="{FF2B5EF4-FFF2-40B4-BE49-F238E27FC236}">
                <a16:creationId xmlns:a16="http://schemas.microsoft.com/office/drawing/2014/main" id="{AEDF3CFA-AAE9-4F1D-AAD2-CA0B82DBDDA8}"/>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1363" y="6512326"/>
            <a:ext cx="249762" cy="236502"/>
          </a:xfrm>
          <a:prstGeom prst="rect">
            <a:avLst/>
          </a:prstGeom>
          <a:noFill/>
          <a:extLst>
            <a:ext uri="{909E8E84-426E-40DD-AFC4-6F175D3DCCD1}">
              <a14:hiddenFill xmlns:a14="http://schemas.microsoft.com/office/drawing/2010/main">
                <a:solidFill>
                  <a:srgbClr val="FFFFFF"/>
                </a:solidFill>
              </a14:hiddenFill>
            </a:ext>
          </a:extLst>
        </p:spPr>
      </p:pic>
      <p:sp>
        <p:nvSpPr>
          <p:cNvPr id="230" name="Freeform: Shape 229">
            <a:extLst>
              <a:ext uri="{FF2B5EF4-FFF2-40B4-BE49-F238E27FC236}">
                <a16:creationId xmlns:a16="http://schemas.microsoft.com/office/drawing/2014/main" id="{07FC0D8D-7CEB-478D-B2EA-3AF238171DC1}"/>
              </a:ext>
              <a:ext uri="{C183D7F6-B498-43B3-948B-1728B52AA6E4}">
                <adec:decorative xmlns:adec="http://schemas.microsoft.com/office/drawing/2017/decorative" val="1"/>
              </a:ext>
            </a:extLst>
          </p:cNvPr>
          <p:cNvSpPr/>
          <p:nvPr/>
        </p:nvSpPr>
        <p:spPr>
          <a:xfrm flipV="1">
            <a:off x="3525340" y="7421867"/>
            <a:ext cx="74344" cy="74344"/>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2" name="TextBox 231">
            <a:extLst>
              <a:ext uri="{FF2B5EF4-FFF2-40B4-BE49-F238E27FC236}">
                <a16:creationId xmlns:a16="http://schemas.microsoft.com/office/drawing/2014/main" id="{2245FC12-8F8E-4F30-85A3-C2C4EF990DDF}"/>
              </a:ext>
            </a:extLst>
          </p:cNvPr>
          <p:cNvSpPr txBox="1"/>
          <p:nvPr/>
        </p:nvSpPr>
        <p:spPr>
          <a:xfrm>
            <a:off x="457199" y="7444887"/>
            <a:ext cx="3149060" cy="136099"/>
          </a:xfrm>
          <a:prstGeom prst="rect">
            <a:avLst/>
          </a:prstGeom>
          <a:noFill/>
        </p:spPr>
        <p:txBody>
          <a:bodyPr wrap="square" lIns="0" tIns="0" rIns="0" bIns="0" anchor="ctr">
            <a:noAutofit/>
          </a:bodyPr>
          <a:lstStyle/>
          <a:p>
            <a:pPr>
              <a:defRPr/>
            </a:pPr>
            <a:r>
              <a:rPr lang="en-US" sz="900">
                <a:cs typeface="Segoe UI Semilight" panose="020B0402040204020203" pitchFamily="34" charset="0"/>
              </a:rPr>
              <a:t>Source: </a:t>
            </a:r>
            <a:r>
              <a:rPr lang="en-US" sz="900">
                <a:solidFill>
                  <a:srgbClr val="002050"/>
                </a:solidFill>
                <a:cs typeface="Segoe UI Semilight" panose="020B0402040204020203" pitchFamily="34" charset="0"/>
                <a:hlinkClick r:id="rId5">
                  <a:extLst>
                    <a:ext uri="{A12FA001-AC4F-418D-AE19-62706E023703}">
                      <ahyp:hlinkClr xmlns:ahyp="http://schemas.microsoft.com/office/drawing/2018/hyperlinkcolor" val="tx"/>
                    </a:ext>
                  </a:extLst>
                </a:hlinkClick>
              </a:rPr>
              <a:t>University of South Wales Case Study</a:t>
            </a:r>
            <a:endParaRPr lang="en-US" sz="900">
              <a:solidFill>
                <a:srgbClr val="002050"/>
              </a:solidFill>
              <a:cs typeface="Segoe UI Semilight" panose="020B0402040204020203" pitchFamily="34" charset="0"/>
            </a:endParaRPr>
          </a:p>
        </p:txBody>
      </p:sp>
      <p:pic>
        <p:nvPicPr>
          <p:cNvPr id="114" name="Picture 113">
            <a:extLst>
              <a:ext uri="{FF2B5EF4-FFF2-40B4-BE49-F238E27FC236}">
                <a16:creationId xmlns:a16="http://schemas.microsoft.com/office/drawing/2014/main" id="{8EEB9B4C-E07A-4064-939D-58C6658420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794513" y="2457170"/>
            <a:ext cx="1021080" cy="1021080"/>
          </a:xfrm>
          <a:prstGeom prst="rect">
            <a:avLst/>
          </a:prstGeom>
        </p:spPr>
      </p:pic>
      <p:sp>
        <p:nvSpPr>
          <p:cNvPr id="128" name="strategy" title="Icon of two circles and a curved arrow winding between three exes connecting them">
            <a:extLst>
              <a:ext uri="{FF2B5EF4-FFF2-40B4-BE49-F238E27FC236}">
                <a16:creationId xmlns:a16="http://schemas.microsoft.com/office/drawing/2014/main" id="{47347E47-1FC8-4C77-9E9C-A1CBF600C200}"/>
              </a:ext>
            </a:extLst>
          </p:cNvPr>
          <p:cNvSpPr>
            <a:spLocks noChangeAspect="1" noEditPoints="1"/>
          </p:cNvSpPr>
          <p:nvPr/>
        </p:nvSpPr>
        <p:spPr bwMode="auto">
          <a:xfrm>
            <a:off x="9141693" y="2772247"/>
            <a:ext cx="280678" cy="373954"/>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Text Placeholder 3">
            <a:extLst>
              <a:ext uri="{FF2B5EF4-FFF2-40B4-BE49-F238E27FC236}">
                <a16:creationId xmlns:a16="http://schemas.microsoft.com/office/drawing/2014/main" id="{8AA35066-6CC6-4476-A93C-773871426221}"/>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16</a:t>
            </a:fld>
            <a:endParaRPr lang="en-US" dirty="0"/>
          </a:p>
        </p:txBody>
      </p:sp>
    </p:spTree>
    <p:extLst>
      <p:ext uri="{BB962C8B-B14F-4D97-AF65-F5344CB8AC3E}">
        <p14:creationId xmlns:p14="http://schemas.microsoft.com/office/powerpoint/2010/main" val="47485906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BBE2-DAE9-4461-9778-A34FAE86370C}"/>
              </a:ext>
            </a:extLst>
          </p:cNvPr>
          <p:cNvSpPr>
            <a:spLocks noGrp="1"/>
          </p:cNvSpPr>
          <p:nvPr>
            <p:ph type="title"/>
          </p:nvPr>
        </p:nvSpPr>
        <p:spPr>
          <a:xfrm>
            <a:off x="457200" y="307794"/>
            <a:ext cx="9144000" cy="1019620"/>
          </a:xfrm>
        </p:spPr>
        <p:txBody>
          <a:bodyPr/>
          <a:lstStyle/>
          <a:p>
            <a:r>
              <a:rPr lang="en-US" dirty="0"/>
              <a:t>Partner with an organization deeply invested in education worldwide</a:t>
            </a:r>
          </a:p>
        </p:txBody>
      </p:sp>
      <p:pic>
        <p:nvPicPr>
          <p:cNvPr id="8194" name="Picture 2" descr=" A teacher talking to his class while holding a Windows device. ">
            <a:extLst>
              <a:ext uri="{FF2B5EF4-FFF2-40B4-BE49-F238E27FC236}">
                <a16:creationId xmlns:a16="http://schemas.microsoft.com/office/drawing/2014/main" id="{E4C693F0-C6A6-4E5B-8BE1-E21D62976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1" r="42465" b="-1"/>
          <a:stretch/>
        </p:blipFill>
        <p:spPr bwMode="auto">
          <a:xfrm>
            <a:off x="0" y="1460500"/>
            <a:ext cx="4661515" cy="6311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BA490B1-AFCD-4C4A-B0C6-4C633F751C8B}"/>
              </a:ext>
            </a:extLst>
          </p:cNvPr>
          <p:cNvSpPr/>
          <p:nvPr/>
        </p:nvSpPr>
        <p:spPr bwMode="auto">
          <a:xfrm>
            <a:off x="4661512" y="1528288"/>
            <a:ext cx="4948774" cy="10518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1,000+</a:t>
            </a:r>
          </a:p>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Segoe UI Semilight"/>
                <a:ea typeface="+mn-ea"/>
                <a:cs typeface="Segoe UI Semibold" panose="020B0702040204020203" pitchFamily="34" charset="0"/>
              </a:rPr>
              <a:t>free learning modules to help teach </a:t>
            </a:r>
            <a:br>
              <a:rPr kumimoji="0" lang="en-US" sz="1600" b="0" i="0" u="none" strike="noStrike" kern="1200" cap="none" spc="0" normalizeH="0" baseline="0" noProof="0" dirty="0">
                <a:ln>
                  <a:noFill/>
                </a:ln>
                <a:solidFill>
                  <a:schemeClr val="tx1"/>
                </a:solidFill>
                <a:effectLst/>
                <a:uLnTx/>
                <a:uFillTx/>
                <a:latin typeface="Segoe UI Semilight"/>
                <a:ea typeface="+mn-ea"/>
                <a:cs typeface="Segoe UI Semibold" panose="020B0702040204020203" pitchFamily="34" charset="0"/>
              </a:rPr>
            </a:br>
            <a:r>
              <a:rPr kumimoji="0" lang="en-US" sz="1600" b="0" i="0" u="none" strike="noStrike" kern="1200" cap="none" spc="0" normalizeH="0" baseline="0" noProof="0" dirty="0">
                <a:ln>
                  <a:noFill/>
                </a:ln>
                <a:solidFill>
                  <a:schemeClr val="tx1"/>
                </a:solidFill>
                <a:effectLst/>
                <a:uLnTx/>
                <a:uFillTx/>
                <a:latin typeface="Segoe UI Semilight"/>
                <a:ea typeface="+mn-ea"/>
                <a:cs typeface="Segoe UI Semibold" panose="020B0702040204020203" pitchFamily="34" charset="0"/>
              </a:rPr>
              <a:t>technology skills.</a:t>
            </a:r>
            <a:r>
              <a:rPr kumimoji="0" lang="en-US" sz="1600" b="0" i="0" u="none" strike="noStrike" kern="1200" cap="none" spc="0" normalizeH="0" baseline="30000" noProof="0" dirty="0">
                <a:ln>
                  <a:noFill/>
                </a:ln>
                <a:solidFill>
                  <a:schemeClr val="tx1"/>
                </a:solidFill>
                <a:effectLst/>
                <a:uLnTx/>
                <a:uFillTx/>
                <a:latin typeface="Segoe UI Semilight"/>
                <a:ea typeface="+mn-ea"/>
                <a:cs typeface="Segoe UI Semibold" panose="020B0702040204020203" pitchFamily="34" charset="0"/>
              </a:rPr>
              <a:t>1</a:t>
            </a:r>
            <a:endParaRPr kumimoji="0" lang="en-US" sz="1600" b="0" i="0" u="none" strike="noStrike" kern="1200" cap="none" spc="0" normalizeH="0" baseline="0" noProof="0" dirty="0">
              <a:ln>
                <a:noFill/>
              </a:ln>
              <a:solidFill>
                <a:schemeClr val="tx1"/>
              </a:solidFill>
              <a:effectLst/>
              <a:uLnTx/>
              <a:uFillTx/>
              <a:latin typeface="Segoe UI Semilight"/>
              <a:ea typeface="+mn-ea"/>
              <a:cs typeface="Segoe UI Semibold" panose="020B0702040204020203" pitchFamily="34" charset="0"/>
            </a:endParaRPr>
          </a:p>
        </p:txBody>
      </p:sp>
      <p:sp>
        <p:nvSpPr>
          <p:cNvPr id="15" name="Rectangle 14">
            <a:extLst>
              <a:ext uri="{FF2B5EF4-FFF2-40B4-BE49-F238E27FC236}">
                <a16:creationId xmlns:a16="http://schemas.microsoft.com/office/drawing/2014/main" id="{5A25C937-69C9-4A31-A763-AF78AEA29BE1}"/>
              </a:ext>
            </a:extLst>
          </p:cNvPr>
          <p:cNvSpPr/>
          <p:nvPr/>
        </p:nvSpPr>
        <p:spPr bwMode="auto">
          <a:xfrm>
            <a:off x="4661512" y="2707599"/>
            <a:ext cx="4948774" cy="10518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400+</a:t>
            </a:r>
          </a:p>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light"/>
                <a:ea typeface="+mn-ea"/>
                <a:cs typeface="Segoe UI Semibold" panose="020B0702040204020203" pitchFamily="34" charset="0"/>
              </a:rPr>
              <a:t>engineers building education specific technologies.</a:t>
            </a:r>
          </a:p>
        </p:txBody>
      </p:sp>
      <p:sp>
        <p:nvSpPr>
          <p:cNvPr id="18" name="Rectangle 17">
            <a:extLst>
              <a:ext uri="{FF2B5EF4-FFF2-40B4-BE49-F238E27FC236}">
                <a16:creationId xmlns:a16="http://schemas.microsoft.com/office/drawing/2014/main" id="{7453F78F-2ABF-482A-9C88-507F31D53C18}"/>
              </a:ext>
            </a:extLst>
          </p:cNvPr>
          <p:cNvSpPr/>
          <p:nvPr/>
        </p:nvSpPr>
        <p:spPr bwMode="auto">
          <a:xfrm>
            <a:off x="4661512" y="3886910"/>
            <a:ext cx="4948774" cy="10518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$1.4B+</a:t>
            </a:r>
          </a:p>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Segoe UI Semilight"/>
                <a:ea typeface="+mn-ea"/>
                <a:cs typeface="Segoe UI Semibold" panose="020B0702040204020203" pitchFamily="34" charset="0"/>
              </a:rPr>
              <a:t>in software and services donated to 90,000+ nonprofits.</a:t>
            </a:r>
            <a:r>
              <a:rPr kumimoji="0" lang="en-US" sz="1600" b="0" i="0" u="none" strike="noStrike" kern="1200" cap="none" spc="0" normalizeH="0" baseline="30000" noProof="0" dirty="0">
                <a:ln>
                  <a:noFill/>
                </a:ln>
                <a:solidFill>
                  <a:schemeClr val="tx1"/>
                </a:solidFill>
                <a:effectLst/>
                <a:uLnTx/>
                <a:uFillTx/>
                <a:latin typeface="Segoe UI Semilight"/>
                <a:ea typeface="+mn-ea"/>
                <a:cs typeface="Segoe UI Semibold" panose="020B0702040204020203" pitchFamily="34" charset="0"/>
              </a:rPr>
              <a:t>2</a:t>
            </a:r>
          </a:p>
        </p:txBody>
      </p:sp>
      <p:sp>
        <p:nvSpPr>
          <p:cNvPr id="21" name="Rectangle 20">
            <a:extLst>
              <a:ext uri="{FF2B5EF4-FFF2-40B4-BE49-F238E27FC236}">
                <a16:creationId xmlns:a16="http://schemas.microsoft.com/office/drawing/2014/main" id="{B173000C-6B87-4EA1-860E-AD4BFE86D474}"/>
              </a:ext>
            </a:extLst>
          </p:cNvPr>
          <p:cNvSpPr/>
          <p:nvPr/>
        </p:nvSpPr>
        <p:spPr bwMode="auto">
          <a:xfrm>
            <a:off x="4661512" y="5066221"/>
            <a:ext cx="4948774" cy="10518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150M+</a:t>
            </a:r>
          </a:p>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Semilight"/>
                <a:ea typeface="+mn-ea"/>
                <a:cs typeface="Segoe UI Semibold" panose="020B0702040204020203" pitchFamily="34" charset="0"/>
              </a:rPr>
              <a:t>students, faculty, and teachers using Microsoft Education products worldwide.</a:t>
            </a:r>
            <a:r>
              <a:rPr kumimoji="0" lang="en-US" sz="1600" b="0" i="0" u="none" strike="noStrike" kern="1200" cap="none" spc="0" normalizeH="0" baseline="30000" noProof="0">
                <a:ln>
                  <a:noFill/>
                </a:ln>
                <a:solidFill>
                  <a:schemeClr val="tx1"/>
                </a:solidFill>
                <a:effectLst/>
                <a:uLnTx/>
                <a:uFillTx/>
                <a:latin typeface="Segoe UI Semilight"/>
                <a:ea typeface="+mn-ea"/>
                <a:cs typeface="Segoe UI Semibold" panose="020B0702040204020203" pitchFamily="34" charset="0"/>
              </a:rPr>
              <a:t>3</a:t>
            </a:r>
          </a:p>
        </p:txBody>
      </p:sp>
      <p:sp>
        <p:nvSpPr>
          <p:cNvPr id="24" name="Rectangle 23">
            <a:extLst>
              <a:ext uri="{FF2B5EF4-FFF2-40B4-BE49-F238E27FC236}">
                <a16:creationId xmlns:a16="http://schemas.microsoft.com/office/drawing/2014/main" id="{12138451-C17B-48A5-8312-D4DDC37BE61C}"/>
              </a:ext>
            </a:extLst>
          </p:cNvPr>
          <p:cNvSpPr/>
          <p:nvPr/>
        </p:nvSpPr>
        <p:spPr bwMode="auto">
          <a:xfrm>
            <a:off x="4661512" y="6245532"/>
            <a:ext cx="4948774" cy="10518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45720" rIns="91440" bIns="45720" numCol="1" spcCol="0" rtlCol="0" fromWordArt="0" anchor="ctr" anchorCtr="0" forceAA="0" compatLnSpc="1">
            <a:prstTxWarp prst="textNoShape">
              <a:avLst/>
            </a:prstTxWarp>
            <a:noAutofit/>
          </a:bodyPr>
          <a:lstStyle/>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13M+</a:t>
            </a:r>
          </a:p>
          <a:p>
            <a:pPr marL="0" marR="0" lvl="0" indent="0" algn="l" defTabSz="69215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Segoe UI Semilight"/>
                <a:ea typeface="+mn-ea"/>
                <a:cs typeface="Segoe UI Semibold" panose="020B0702040204020203" pitchFamily="34" charset="0"/>
              </a:rPr>
              <a:t>learners reached in the first three months of the global skills initiative.</a:t>
            </a:r>
            <a:r>
              <a:rPr kumimoji="0" lang="en-US" sz="1600" b="0" i="0" u="none" strike="noStrike" kern="1200" cap="none" spc="0" normalizeH="0" baseline="30000" noProof="0" dirty="0">
                <a:ln>
                  <a:noFill/>
                </a:ln>
                <a:solidFill>
                  <a:schemeClr val="tx1"/>
                </a:solidFill>
                <a:effectLst/>
                <a:uLnTx/>
                <a:uFillTx/>
                <a:latin typeface="Segoe UI Semilight"/>
                <a:ea typeface="+mn-ea"/>
                <a:cs typeface="Segoe UI Semibold" panose="020B0702040204020203" pitchFamily="34" charset="0"/>
              </a:rPr>
              <a:t>4</a:t>
            </a:r>
          </a:p>
        </p:txBody>
      </p:sp>
      <p:sp>
        <p:nvSpPr>
          <p:cNvPr id="11" name="TextBox 10">
            <a:extLst>
              <a:ext uri="{FF2B5EF4-FFF2-40B4-BE49-F238E27FC236}">
                <a16:creationId xmlns:a16="http://schemas.microsoft.com/office/drawing/2014/main" id="{DCDFF18A-410C-49AC-B697-DAC02E748C65}"/>
              </a:ext>
            </a:extLst>
          </p:cNvPr>
          <p:cNvSpPr txBox="1"/>
          <p:nvPr/>
        </p:nvSpPr>
        <p:spPr>
          <a:xfrm>
            <a:off x="4911289" y="7405400"/>
            <a:ext cx="4709104" cy="199157"/>
          </a:xfrm>
          <a:prstGeom prst="rect">
            <a:avLst/>
          </a:prstGeom>
          <a:noFill/>
        </p:spPr>
        <p:txBody>
          <a:bodyPr wrap="square" lIns="0" tIns="0" rIns="0" bIns="0" anchor="b">
            <a:spAutoFit/>
          </a:bodyPr>
          <a:lstStyle/>
          <a:p>
            <a:pPr defTabSz="754353">
              <a:defRPr/>
            </a:pPr>
            <a:r>
              <a:rPr lang="en-US" sz="647" dirty="0">
                <a:solidFill>
                  <a:srgbClr val="353535"/>
                </a:solidFill>
                <a:latin typeface="Segoe UI Semibold" panose="020B0702040204020203" pitchFamily="34" charset="0"/>
                <a:cs typeface="Segoe UI Semibold" panose="020B0702040204020203" pitchFamily="34" charset="0"/>
              </a:rPr>
              <a:t>References:</a:t>
            </a:r>
          </a:p>
          <a:p>
            <a:pPr defTabSz="754353">
              <a:defRPr/>
            </a:pPr>
            <a:r>
              <a:rPr lang="en-US" sz="647" dirty="0">
                <a:solidFill>
                  <a:srgbClr val="353535"/>
                </a:solidFill>
                <a:latin typeface="Segoe UI" panose="020B0502040204020203" pitchFamily="34" charset="0"/>
              </a:rPr>
              <a:t>1.</a:t>
            </a:r>
            <a:r>
              <a:rPr lang="en-US" sz="647" b="1" dirty="0">
                <a:solidFill>
                  <a:srgbClr val="353535"/>
                </a:solidFill>
                <a:latin typeface="Segoe UI" panose="020B0502040204020203" pitchFamily="34" charset="0"/>
              </a:rPr>
              <a:t> </a:t>
            </a:r>
            <a:r>
              <a:rPr lang="en-US" sz="647" dirty="0">
                <a:solidFill>
                  <a:srgbClr val="0078D7"/>
                </a:solidFill>
                <a:latin typeface="Segoe UI" panose="020B0502040204020203" pitchFamily="34" charset="0"/>
                <a:hlinkClick r:id="rId4"/>
              </a:rPr>
              <a:t>Microsoft Blogs</a:t>
            </a:r>
            <a:r>
              <a:rPr lang="en-US" sz="647" dirty="0">
                <a:solidFill>
                  <a:srgbClr val="353535"/>
                </a:solidFill>
                <a:latin typeface="Segoe UI" panose="020B0502040204020203" pitchFamily="34" charset="0"/>
              </a:rPr>
              <a:t>; 2. </a:t>
            </a:r>
            <a:r>
              <a:rPr lang="en-US" sz="647" dirty="0">
                <a:solidFill>
                  <a:srgbClr val="0078D7"/>
                </a:solidFill>
                <a:latin typeface="Segoe UI" panose="020B0502040204020203" pitchFamily="34" charset="0"/>
                <a:hlinkClick r:id="rId5"/>
              </a:rPr>
              <a:t>Microsoft News</a:t>
            </a:r>
            <a:r>
              <a:rPr lang="en-US" sz="647" dirty="0">
                <a:solidFill>
                  <a:srgbClr val="353535"/>
                </a:solidFill>
                <a:latin typeface="Segoe UI" panose="020B0502040204020203" pitchFamily="34" charset="0"/>
              </a:rPr>
              <a:t>; 3. </a:t>
            </a:r>
            <a:r>
              <a:rPr lang="en-US" sz="647" dirty="0">
                <a:solidFill>
                  <a:srgbClr val="0078D7"/>
                </a:solidFill>
                <a:latin typeface="Segoe UI" panose="020B0502040204020203" pitchFamily="34" charset="0"/>
                <a:hlinkClick r:id="rId6"/>
              </a:rPr>
              <a:t>Microsoft News</a:t>
            </a:r>
            <a:r>
              <a:rPr lang="en-US" sz="647" dirty="0">
                <a:solidFill>
                  <a:srgbClr val="353535"/>
                </a:solidFill>
                <a:latin typeface="Segoe UI" panose="020B0502040204020203" pitchFamily="34" charset="0"/>
              </a:rPr>
              <a:t>; 4. </a:t>
            </a:r>
            <a:r>
              <a:rPr lang="en-US" sz="647" dirty="0">
                <a:solidFill>
                  <a:srgbClr val="0078D7"/>
                </a:solidFill>
                <a:latin typeface="Segoe UI" panose="020B0502040204020203" pitchFamily="34" charset="0"/>
                <a:hlinkClick r:id="rId7"/>
              </a:rPr>
              <a:t>Microsoft</a:t>
            </a:r>
            <a:r>
              <a:rPr lang="en-US" sz="647" dirty="0">
                <a:solidFill>
                  <a:srgbClr val="353535"/>
                </a:solidFill>
                <a:latin typeface="Segoe UI" panose="020B0502040204020203" pitchFamily="34" charset="0"/>
              </a:rPr>
              <a:t>; </a:t>
            </a:r>
            <a:endParaRPr lang="en-US" sz="647" dirty="0">
              <a:solidFill>
                <a:srgbClr val="0078D7"/>
              </a:solidFill>
              <a:latin typeface="Segoe UI" panose="020B0502040204020203" pitchFamily="34" charset="0"/>
            </a:endParaRPr>
          </a:p>
        </p:txBody>
      </p:sp>
      <p:sp>
        <p:nvSpPr>
          <p:cNvPr id="3" name="Arrow: Bent 2">
            <a:extLst>
              <a:ext uri="{FF2B5EF4-FFF2-40B4-BE49-F238E27FC236}">
                <a16:creationId xmlns:a16="http://schemas.microsoft.com/office/drawing/2014/main" id="{3E08721F-E915-4F00-A5F5-9473E34F7958}"/>
              </a:ext>
              <a:ext uri="{C183D7F6-B498-43B3-948B-1728B52AA6E4}">
                <adec:decorative xmlns:adec="http://schemas.microsoft.com/office/drawing/2017/decorative" val="1"/>
              </a:ext>
            </a:extLst>
          </p:cNvPr>
          <p:cNvSpPr/>
          <p:nvPr/>
        </p:nvSpPr>
        <p:spPr bwMode="auto">
          <a:xfrm rot="5400000">
            <a:off x="1649193" y="-188694"/>
            <a:ext cx="6311900" cy="9610290"/>
          </a:xfrm>
          <a:prstGeom prst="bentArrow">
            <a:avLst>
              <a:gd name="adj1" fmla="val 25000"/>
              <a:gd name="adj2" fmla="val 0"/>
              <a:gd name="adj3" fmla="val 25000"/>
              <a:gd name="adj4" fmla="val 1076"/>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2" name="Text Placeholder 3">
            <a:extLst>
              <a:ext uri="{FF2B5EF4-FFF2-40B4-BE49-F238E27FC236}">
                <a16:creationId xmlns:a16="http://schemas.microsoft.com/office/drawing/2014/main" id="{31B881FA-0C85-4100-B36E-1A4A9A9E9FC0}"/>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17</a:t>
            </a:fld>
            <a:endParaRPr lang="en-US"/>
          </a:p>
        </p:txBody>
      </p:sp>
    </p:spTree>
    <p:extLst>
      <p:ext uri="{BB962C8B-B14F-4D97-AF65-F5344CB8AC3E}">
        <p14:creationId xmlns:p14="http://schemas.microsoft.com/office/powerpoint/2010/main" val="262454517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550C55-5A21-4C6D-8D80-FC25547652D0}"/>
              </a:ext>
            </a:extLst>
          </p:cNvPr>
          <p:cNvSpPr>
            <a:spLocks noGrp="1"/>
          </p:cNvSpPr>
          <p:nvPr>
            <p:ph type="title" idx="4294967295"/>
          </p:nvPr>
        </p:nvSpPr>
        <p:spPr>
          <a:xfrm>
            <a:off x="457200" y="-1163567"/>
            <a:ext cx="9144000" cy="1019620"/>
          </a:xfrm>
        </p:spPr>
        <p:txBody>
          <a:bodyPr vert="horz" wrap="square" lIns="0" tIns="0" rIns="0" bIns="0" rtlCol="0" anchor="b">
            <a:noAutofit/>
          </a:bodyPr>
          <a:lstStyle/>
          <a:p>
            <a:r>
              <a:rPr lang="en-US" spc="-41" dirty="0">
                <a:solidFill>
                  <a:srgbClr val="E6E6E6"/>
                </a:solidFill>
                <a:latin typeface="Segoe UI Semibold"/>
              </a:rPr>
              <a:t>A Magic Quadrant Leader in Analytics &amp; BI Platforms*</a:t>
            </a:r>
            <a:endParaRPr lang="en-US" dirty="0">
              <a:solidFill>
                <a:srgbClr val="E6E6E6"/>
              </a:solidFill>
            </a:endParaRPr>
          </a:p>
        </p:txBody>
      </p:sp>
      <p:pic>
        <p:nvPicPr>
          <p:cNvPr id="4098" name="Picture 2" descr="Gartner Logo">
            <a:extLst>
              <a:ext uri="{FF2B5EF4-FFF2-40B4-BE49-F238E27FC236}">
                <a16:creationId xmlns:a16="http://schemas.microsoft.com/office/drawing/2014/main" id="{3C01E894-1855-4661-ADFE-98337469A0DF}"/>
              </a:ext>
            </a:extLst>
          </p:cNvPr>
          <p:cNvPicPr>
            <a:picLocks noChangeAspect="1" noChangeArrowheads="1"/>
          </p:cNvPicPr>
          <p:nvPr/>
        </p:nvPicPr>
        <p:blipFill>
          <a:blip r:embed="rId3"/>
          <a:srcRect/>
          <a:stretch/>
        </p:blipFill>
        <p:spPr bwMode="auto">
          <a:xfrm>
            <a:off x="457200" y="740839"/>
            <a:ext cx="2183787" cy="49952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C27D0FA9-710E-4FF7-8892-1B6BCEA614B3}"/>
              </a:ext>
            </a:extLst>
          </p:cNvPr>
          <p:cNvSpPr txBox="1">
            <a:spLocks/>
          </p:cNvSpPr>
          <p:nvPr/>
        </p:nvSpPr>
        <p:spPr>
          <a:xfrm>
            <a:off x="457201" y="1730149"/>
            <a:ext cx="4194206" cy="31387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769512">
              <a:spcBef>
                <a:spcPts val="1200"/>
              </a:spcBef>
              <a:defRPr/>
            </a:pPr>
            <a:r>
              <a:rPr lang="en-US" sz="1600" spc="-41" dirty="0">
                <a:latin typeface="Segoe UI Semibold"/>
              </a:rPr>
              <a:t>February 2020</a:t>
            </a:r>
          </a:p>
          <a:p>
            <a:pPr defTabSz="769512">
              <a:spcBef>
                <a:spcPts val="1200"/>
              </a:spcBef>
              <a:defRPr/>
            </a:pPr>
            <a:r>
              <a:rPr lang="en-US" sz="3200" spc="-41" dirty="0">
                <a:latin typeface="Segoe UI Semibold"/>
              </a:rPr>
              <a:t>A Magic </a:t>
            </a:r>
            <a:br>
              <a:rPr lang="en-US" sz="3200" spc="-41" dirty="0">
                <a:latin typeface="Segoe UI Semibold"/>
              </a:rPr>
            </a:br>
            <a:r>
              <a:rPr lang="en-US" sz="3200" spc="-41" dirty="0">
                <a:latin typeface="Segoe UI Semibold"/>
              </a:rPr>
              <a:t>Quadrant Leader in Analytics &amp; BI Platforms*</a:t>
            </a:r>
            <a:endParaRPr lang="en-US" sz="2400" spc="-41" dirty="0">
              <a:latin typeface="Segoe UI Semibold"/>
            </a:endParaRPr>
          </a:p>
        </p:txBody>
      </p:sp>
      <p:sp>
        <p:nvSpPr>
          <p:cNvPr id="9" name="TextBox 8"/>
          <p:cNvSpPr txBox="1"/>
          <p:nvPr/>
        </p:nvSpPr>
        <p:spPr>
          <a:xfrm>
            <a:off x="457202" y="5594102"/>
            <a:ext cx="4194206" cy="1187697"/>
          </a:xfrm>
          <a:prstGeom prst="rect">
            <a:avLst/>
          </a:prstGeom>
          <a:noFill/>
        </p:spPr>
        <p:txBody>
          <a:bodyPr wrap="square" lIns="91440" tIns="45720" rIns="91440" bIns="45720" rtlCol="0" anchor="b">
            <a:spAutoFit/>
          </a:bodyPr>
          <a:lstStyle/>
          <a:p>
            <a:pPr defTabSz="753501">
              <a:defRPr/>
            </a:pPr>
            <a:r>
              <a:rPr lang="en-US" sz="647" kern="0" dirty="0">
                <a:latin typeface="Segoe UI Semibold" panose="020B0702040204020203" pitchFamily="34" charset="0"/>
                <a:cs typeface="Segoe UI Semibold" panose="020B0702040204020203" pitchFamily="34" charset="0"/>
              </a:rPr>
              <a:t>*Gartner “Magic Quadrant for Analytics and Business Intelligence Platforms,” by James Richardson, Rita </a:t>
            </a:r>
            <a:r>
              <a:rPr lang="en-US" sz="647" kern="0" dirty="0" err="1">
                <a:latin typeface="Segoe UI Semibold" panose="020B0702040204020203" pitchFamily="34" charset="0"/>
                <a:cs typeface="Segoe UI Semibold" panose="020B0702040204020203" pitchFamily="34" charset="0"/>
              </a:rPr>
              <a:t>Sallam</a:t>
            </a:r>
            <a:r>
              <a:rPr lang="en-US" sz="647" kern="0" dirty="0">
                <a:latin typeface="Segoe UI Semibold" panose="020B0702040204020203" pitchFamily="34" charset="0"/>
                <a:cs typeface="Segoe UI Semibold" panose="020B0702040204020203" pitchFamily="34" charset="0"/>
              </a:rPr>
              <a:t>, Kurt Schlegel, Austin </a:t>
            </a:r>
            <a:r>
              <a:rPr lang="en-US" sz="647" kern="0" dirty="0" err="1">
                <a:latin typeface="Segoe UI Semibold" panose="020B0702040204020203" pitchFamily="34" charset="0"/>
                <a:cs typeface="Segoe UI Semibold" panose="020B0702040204020203" pitchFamily="34" charset="0"/>
              </a:rPr>
              <a:t>Kronz</a:t>
            </a:r>
            <a:r>
              <a:rPr lang="en-US" sz="647" kern="0" dirty="0">
                <a:latin typeface="Segoe UI Semibold" panose="020B0702040204020203" pitchFamily="34" charset="0"/>
                <a:cs typeface="Segoe UI Semibold" panose="020B0702040204020203" pitchFamily="34" charset="0"/>
              </a:rPr>
              <a:t>, Julian Sun 11 February 2020</a:t>
            </a:r>
          </a:p>
          <a:p>
            <a:pPr defTabSz="754208">
              <a:spcAft>
                <a:spcPts val="165"/>
              </a:spcAft>
              <a:defRPr/>
            </a:pPr>
            <a:r>
              <a:rPr lang="en-US" sz="647" kern="0" dirty="0">
                <a:latin typeface="Segoe UI Semilight" panose="020B0402040204020203" pitchFamily="34" charset="0"/>
                <a:cs typeface="Segoe UI Semilight" panose="020B0402040204020203" pitchFamily="34" charset="0"/>
              </a:rPr>
              <a:t>The above graphics were published by Gartner, Inc. as part of a larger research document and should be evaluated in the context of the entire document. The Gartner document is available upon request from Microsoft.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 </a:t>
            </a:r>
            <a:r>
              <a:rPr lang="en-US" sz="647" i="1" dirty="0">
                <a:latin typeface="Segoe UI Semilight" panose="020B0402040204020203" pitchFamily="34" charset="0"/>
                <a:cs typeface="Segoe UI Semilight" panose="020B0402040204020203" pitchFamily="34" charset="0"/>
              </a:rPr>
              <a:t>GARTNER is a registered trademark and service mark of Gartner, Inc. and/or its affiliates in the U.S. and internationally and is used herein with permission. All rights reserved.</a:t>
            </a:r>
            <a:endParaRPr lang="en-US" sz="647" kern="0" dirty="0">
              <a:latin typeface="Segoe UI Semilight" panose="020B0402040204020203" pitchFamily="34" charset="0"/>
              <a:cs typeface="Segoe UI Semilight" panose="020B0402040204020203" pitchFamily="34" charset="0"/>
            </a:endParaRPr>
          </a:p>
        </p:txBody>
      </p:sp>
      <p:sp>
        <p:nvSpPr>
          <p:cNvPr id="2" name="Rectangle 1">
            <a:extLst>
              <a:ext uri="{FF2B5EF4-FFF2-40B4-BE49-F238E27FC236}">
                <a16:creationId xmlns:a16="http://schemas.microsoft.com/office/drawing/2014/main" id="{22F6A76E-90E4-41FE-ACA2-2B834116BEB5}"/>
              </a:ext>
              <a:ext uri="{C183D7F6-B498-43B3-948B-1728B52AA6E4}">
                <adec:decorative xmlns:adec="http://schemas.microsoft.com/office/drawing/2017/decorative" val="1"/>
              </a:ext>
            </a:extLst>
          </p:cNvPr>
          <p:cNvSpPr/>
          <p:nvPr/>
        </p:nvSpPr>
        <p:spPr bwMode="auto">
          <a:xfrm>
            <a:off x="4708304" y="1514476"/>
            <a:ext cx="4880956" cy="5218790"/>
          </a:xfrm>
          <a:prstGeom prst="rect">
            <a:avLst/>
          </a:prstGeom>
          <a:solidFill>
            <a:schemeClr val="bg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54134" fontAlgn="base">
              <a:spcBef>
                <a:spcPct val="0"/>
              </a:spcBef>
              <a:spcAft>
                <a:spcPct val="0"/>
              </a:spcAft>
            </a:pPr>
            <a:endParaRPr lang="en-US" sz="2588">
              <a:gradFill>
                <a:gsLst>
                  <a:gs pos="0">
                    <a:srgbClr val="000000"/>
                  </a:gs>
                  <a:gs pos="100000">
                    <a:srgbClr val="000000"/>
                  </a:gs>
                </a:gsLst>
                <a:lin ang="5400000" scaled="1"/>
              </a:gradFill>
              <a:latin typeface="Segoe UI Semibold"/>
              <a:cs typeface="Segoe UI" pitchFamily="34" charset="0"/>
            </a:endParaRPr>
          </a:p>
        </p:txBody>
      </p:sp>
      <p:pic>
        <p:nvPicPr>
          <p:cNvPr id="23" name="Picture 22" descr="Screenshot of Gartner Quadrant">
            <a:extLst>
              <a:ext uri="{FF2B5EF4-FFF2-40B4-BE49-F238E27FC236}">
                <a16:creationId xmlns:a16="http://schemas.microsoft.com/office/drawing/2014/main" id="{B1605CCB-CCAE-49E8-8006-78FA5CCA55AF}"/>
              </a:ext>
            </a:extLst>
          </p:cNvPr>
          <p:cNvPicPr>
            <a:picLocks noChangeAspect="1"/>
          </p:cNvPicPr>
          <p:nvPr/>
        </p:nvPicPr>
        <p:blipFill>
          <a:blip r:embed="rId4"/>
          <a:stretch>
            <a:fillRect/>
          </a:stretch>
        </p:blipFill>
        <p:spPr>
          <a:xfrm>
            <a:off x="4919236" y="1907370"/>
            <a:ext cx="4370193" cy="4591530"/>
          </a:xfrm>
          <a:prstGeom prst="rect">
            <a:avLst/>
          </a:prstGeom>
        </p:spPr>
      </p:pic>
      <p:sp>
        <p:nvSpPr>
          <p:cNvPr id="11" name="Text Placeholder 3">
            <a:extLst>
              <a:ext uri="{FF2B5EF4-FFF2-40B4-BE49-F238E27FC236}">
                <a16:creationId xmlns:a16="http://schemas.microsoft.com/office/drawing/2014/main" id="{0F7080D3-ABFD-4720-B541-55B888739301}"/>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18</a:t>
            </a:fld>
            <a:endParaRPr lang="en-US"/>
          </a:p>
        </p:txBody>
      </p:sp>
    </p:spTree>
    <p:extLst>
      <p:ext uri="{BB962C8B-B14F-4D97-AF65-F5344CB8AC3E}">
        <p14:creationId xmlns:p14="http://schemas.microsoft.com/office/powerpoint/2010/main" val="239026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D28C-680E-4CB5-A6AF-2E11A3352E4C}"/>
              </a:ext>
            </a:extLst>
          </p:cNvPr>
          <p:cNvSpPr>
            <a:spLocks noGrp="1"/>
          </p:cNvSpPr>
          <p:nvPr>
            <p:ph type="title" idx="4294967295"/>
          </p:nvPr>
        </p:nvSpPr>
        <p:spPr>
          <a:xfrm>
            <a:off x="457200" y="-1373582"/>
            <a:ext cx="9144000" cy="1019620"/>
          </a:xfrm>
        </p:spPr>
        <p:txBody>
          <a:bodyPr vert="horz" wrap="square" lIns="0" tIns="0" rIns="0" bIns="0" rtlCol="0" anchor="b">
            <a:noAutofit/>
          </a:bodyPr>
          <a:lstStyle/>
          <a:p>
            <a:r>
              <a:rPr lang="en-IN" spc="-41" dirty="0">
                <a:solidFill>
                  <a:srgbClr val="E6E6E6"/>
                </a:solidFill>
                <a:latin typeface="Segoe UI Semibold"/>
              </a:rPr>
              <a:t>Magic Quadrant for Enterprise Low-Code Application Platforms*</a:t>
            </a:r>
            <a:endParaRPr lang="en-US" dirty="0">
              <a:solidFill>
                <a:srgbClr val="E6E6E6"/>
              </a:solidFill>
            </a:endParaRPr>
          </a:p>
        </p:txBody>
      </p:sp>
      <p:pic>
        <p:nvPicPr>
          <p:cNvPr id="13" name="Picture 2" descr="Gartner Logo">
            <a:extLst>
              <a:ext uri="{FF2B5EF4-FFF2-40B4-BE49-F238E27FC236}">
                <a16:creationId xmlns:a16="http://schemas.microsoft.com/office/drawing/2014/main" id="{5E4C3584-2A17-460F-909F-F253181F3BE4}"/>
              </a:ext>
            </a:extLst>
          </p:cNvPr>
          <p:cNvPicPr>
            <a:picLocks noChangeAspect="1" noChangeArrowheads="1"/>
          </p:cNvPicPr>
          <p:nvPr/>
        </p:nvPicPr>
        <p:blipFill>
          <a:blip r:embed="rId3"/>
          <a:srcRect/>
          <a:stretch/>
        </p:blipFill>
        <p:spPr bwMode="auto">
          <a:xfrm>
            <a:off x="457200" y="740839"/>
            <a:ext cx="2183787" cy="49952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C88ACC5D-55E7-45A4-9F47-C3E4A384BC47}"/>
              </a:ext>
            </a:extLst>
          </p:cNvPr>
          <p:cNvSpPr txBox="1">
            <a:spLocks/>
          </p:cNvSpPr>
          <p:nvPr/>
        </p:nvSpPr>
        <p:spPr>
          <a:xfrm>
            <a:off x="457201" y="1730149"/>
            <a:ext cx="4194206" cy="33102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769512">
              <a:spcBef>
                <a:spcPts val="1200"/>
              </a:spcBef>
              <a:defRPr/>
            </a:pPr>
            <a:r>
              <a:rPr lang="en-IN" sz="1600" spc="-41" dirty="0">
                <a:latin typeface="Segoe UI Semibold"/>
              </a:rPr>
              <a:t>September 2020</a:t>
            </a:r>
          </a:p>
          <a:p>
            <a:pPr defTabSz="769512">
              <a:spcBef>
                <a:spcPts val="1200"/>
              </a:spcBef>
              <a:defRPr/>
            </a:pPr>
            <a:r>
              <a:rPr lang="en-IN" sz="3200" spc="-41" dirty="0">
                <a:latin typeface="Segoe UI Semibold"/>
              </a:rPr>
              <a:t>Magic Quadrant for Enterprise Low-Code Application Platforms*</a:t>
            </a:r>
            <a:endParaRPr lang="en-IN" sz="2400" spc="-41" dirty="0">
              <a:latin typeface="Segoe UI Semibold"/>
            </a:endParaRPr>
          </a:p>
        </p:txBody>
      </p:sp>
      <p:sp>
        <p:nvSpPr>
          <p:cNvPr id="14" name="TextBox 13">
            <a:extLst>
              <a:ext uri="{FF2B5EF4-FFF2-40B4-BE49-F238E27FC236}">
                <a16:creationId xmlns:a16="http://schemas.microsoft.com/office/drawing/2014/main" id="{F4982F1B-EA2E-4B13-87B5-41B21399D604}"/>
              </a:ext>
            </a:extLst>
          </p:cNvPr>
          <p:cNvSpPr txBox="1"/>
          <p:nvPr/>
        </p:nvSpPr>
        <p:spPr>
          <a:xfrm>
            <a:off x="457202" y="5594102"/>
            <a:ext cx="4194206" cy="1187697"/>
          </a:xfrm>
          <a:prstGeom prst="rect">
            <a:avLst/>
          </a:prstGeom>
          <a:noFill/>
        </p:spPr>
        <p:txBody>
          <a:bodyPr wrap="square" lIns="91440" tIns="45720" rIns="91440" bIns="45720" rtlCol="0" anchor="b">
            <a:spAutoFit/>
          </a:bodyPr>
          <a:lstStyle/>
          <a:p>
            <a:pPr defTabSz="753501">
              <a:defRPr/>
            </a:pPr>
            <a:r>
              <a:rPr lang="en-US" sz="647" kern="0" dirty="0">
                <a:latin typeface="Segoe UI Semibold" panose="020B0702040204020203" pitchFamily="34" charset="0"/>
                <a:cs typeface="Segoe UI Semibold" panose="020B0702040204020203" pitchFamily="34" charset="0"/>
              </a:rPr>
              <a:t>*Gartner “Magic Quadrant for Enterprise Low-Code Application Platforms,” by Paul Vincent, </a:t>
            </a:r>
            <a:r>
              <a:rPr lang="en-US" sz="647" kern="0" dirty="0" err="1">
                <a:latin typeface="Segoe UI Semibold" panose="020B0702040204020203" pitchFamily="34" charset="0"/>
                <a:cs typeface="Segoe UI Semibold" panose="020B0702040204020203" pitchFamily="34" charset="0"/>
              </a:rPr>
              <a:t>Yefim</a:t>
            </a:r>
            <a:r>
              <a:rPr lang="en-US" sz="647" kern="0" dirty="0">
                <a:latin typeface="Segoe UI Semibold" panose="020B0702040204020203" pitchFamily="34" charset="0"/>
                <a:cs typeface="Segoe UI Semibold" panose="020B0702040204020203" pitchFamily="34" charset="0"/>
              </a:rPr>
              <a:t> Natis, </a:t>
            </a:r>
            <a:r>
              <a:rPr lang="en-US" sz="647" kern="0" dirty="0" err="1">
                <a:latin typeface="Segoe UI Semibold" panose="020B0702040204020203" pitchFamily="34" charset="0"/>
                <a:cs typeface="Segoe UI Semibold" panose="020B0702040204020203" pitchFamily="34" charset="0"/>
              </a:rPr>
              <a:t>Kimihiko</a:t>
            </a:r>
            <a:r>
              <a:rPr lang="en-US" sz="647" kern="0" dirty="0">
                <a:latin typeface="Segoe UI Semibold" panose="020B0702040204020203" pitchFamily="34" charset="0"/>
                <a:cs typeface="Segoe UI Semibold" panose="020B0702040204020203" pitchFamily="34" charset="0"/>
              </a:rPr>
              <a:t> </a:t>
            </a:r>
            <a:r>
              <a:rPr lang="en-US" sz="647" kern="0" dirty="0" err="1">
                <a:latin typeface="Segoe UI Semibold" panose="020B0702040204020203" pitchFamily="34" charset="0"/>
                <a:cs typeface="Segoe UI Semibold" panose="020B0702040204020203" pitchFamily="34" charset="0"/>
              </a:rPr>
              <a:t>Iijima</a:t>
            </a:r>
            <a:r>
              <a:rPr lang="en-US" sz="647" kern="0" dirty="0">
                <a:latin typeface="Segoe UI Semibold" panose="020B0702040204020203" pitchFamily="34" charset="0"/>
                <a:cs typeface="Segoe UI Semibold" panose="020B0702040204020203" pitchFamily="34" charset="0"/>
              </a:rPr>
              <a:t>, Jason Wong, </a:t>
            </a:r>
            <a:r>
              <a:rPr lang="en-US" sz="647" kern="0" dirty="0" err="1">
                <a:latin typeface="Segoe UI Semibold" panose="020B0702040204020203" pitchFamily="34" charset="0"/>
                <a:cs typeface="Segoe UI Semibold" panose="020B0702040204020203" pitchFamily="34" charset="0"/>
              </a:rPr>
              <a:t>Saikat</a:t>
            </a:r>
            <a:r>
              <a:rPr lang="en-US" sz="647" kern="0" dirty="0">
                <a:latin typeface="Segoe UI Semibold" panose="020B0702040204020203" pitchFamily="34" charset="0"/>
                <a:cs typeface="Segoe UI Semibold" panose="020B0702040204020203" pitchFamily="34" charset="0"/>
              </a:rPr>
              <a:t> Ray, Akash Jain, Adrian </a:t>
            </a:r>
            <a:r>
              <a:rPr lang="en-US" sz="647" kern="0" dirty="0" err="1">
                <a:latin typeface="Segoe UI Semibold" panose="020B0702040204020203" pitchFamily="34" charset="0"/>
                <a:cs typeface="Segoe UI Semibold" panose="020B0702040204020203" pitchFamily="34" charset="0"/>
              </a:rPr>
              <a:t>Leow</a:t>
            </a:r>
            <a:r>
              <a:rPr lang="en-US" sz="647" kern="0" dirty="0">
                <a:latin typeface="Segoe UI Semibold" panose="020B0702040204020203" pitchFamily="34" charset="0"/>
                <a:cs typeface="Segoe UI Semibold" panose="020B0702040204020203" pitchFamily="34" charset="0"/>
              </a:rPr>
              <a:t> 30 September 2020</a:t>
            </a:r>
          </a:p>
          <a:p>
            <a:pPr defTabSz="754208">
              <a:spcAft>
                <a:spcPts val="165"/>
              </a:spcAft>
              <a:defRPr/>
            </a:pPr>
            <a:r>
              <a:rPr lang="en-US" sz="647" kern="0" dirty="0">
                <a:latin typeface="Segoe UI Semilight" panose="020B0402040204020203" pitchFamily="34" charset="0"/>
                <a:cs typeface="Segoe UI Semilight" panose="020B0402040204020203" pitchFamily="34" charset="0"/>
              </a:rPr>
              <a:t>The above graphics were published by Gartner, Inc. as part of a larger research document and should be evaluated in the context of the entire document. The Gartner document is available upon request from Microsoft.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 GARTNER is a registered trademark and service mark of Gartner, Inc. and/or its affiliates in the U.S. and internationally and is used herein with permission. All rights reserved.</a:t>
            </a:r>
          </a:p>
        </p:txBody>
      </p:sp>
      <p:sp>
        <p:nvSpPr>
          <p:cNvPr id="19" name="Rectangle 18">
            <a:extLst>
              <a:ext uri="{FF2B5EF4-FFF2-40B4-BE49-F238E27FC236}">
                <a16:creationId xmlns:a16="http://schemas.microsoft.com/office/drawing/2014/main" id="{289F376C-E95E-4751-9977-E610928CB8B9}"/>
              </a:ext>
              <a:ext uri="{C183D7F6-B498-43B3-948B-1728B52AA6E4}">
                <adec:decorative xmlns:adec="http://schemas.microsoft.com/office/drawing/2017/decorative" val="1"/>
              </a:ext>
            </a:extLst>
          </p:cNvPr>
          <p:cNvSpPr/>
          <p:nvPr/>
        </p:nvSpPr>
        <p:spPr bwMode="auto">
          <a:xfrm>
            <a:off x="4708304" y="1514476"/>
            <a:ext cx="4880956" cy="5218790"/>
          </a:xfrm>
          <a:prstGeom prst="rect">
            <a:avLst/>
          </a:prstGeom>
          <a:solidFill>
            <a:schemeClr val="bg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54134" fontAlgn="base">
              <a:spcBef>
                <a:spcPct val="0"/>
              </a:spcBef>
              <a:spcAft>
                <a:spcPct val="0"/>
              </a:spcAft>
            </a:pPr>
            <a:endParaRPr lang="en-US" sz="2588">
              <a:gradFill>
                <a:gsLst>
                  <a:gs pos="0">
                    <a:srgbClr val="000000"/>
                  </a:gs>
                  <a:gs pos="100000">
                    <a:srgbClr val="000000"/>
                  </a:gs>
                </a:gsLst>
                <a:lin ang="5400000" scaled="1"/>
              </a:gradFill>
              <a:latin typeface="Segoe UI Semibold"/>
              <a:cs typeface="Segoe UI" pitchFamily="34" charset="0"/>
            </a:endParaRPr>
          </a:p>
        </p:txBody>
      </p:sp>
      <p:pic>
        <p:nvPicPr>
          <p:cNvPr id="8" name="Picture 7" descr="Screenshot of Gartner Quadrant">
            <a:extLst>
              <a:ext uri="{FF2B5EF4-FFF2-40B4-BE49-F238E27FC236}">
                <a16:creationId xmlns:a16="http://schemas.microsoft.com/office/drawing/2014/main" id="{97807517-7103-4131-A80B-A94ABF54B363}"/>
              </a:ext>
            </a:extLst>
          </p:cNvPr>
          <p:cNvPicPr>
            <a:picLocks noChangeAspect="1"/>
          </p:cNvPicPr>
          <p:nvPr/>
        </p:nvPicPr>
        <p:blipFill>
          <a:blip r:embed="rId4"/>
          <a:stretch>
            <a:fillRect/>
          </a:stretch>
        </p:blipFill>
        <p:spPr>
          <a:xfrm>
            <a:off x="4919236" y="1901243"/>
            <a:ext cx="4370193" cy="4591530"/>
          </a:xfrm>
          <a:prstGeom prst="rect">
            <a:avLst/>
          </a:prstGeom>
        </p:spPr>
      </p:pic>
      <p:sp>
        <p:nvSpPr>
          <p:cNvPr id="10" name="Text Placeholder 3">
            <a:extLst>
              <a:ext uri="{FF2B5EF4-FFF2-40B4-BE49-F238E27FC236}">
                <a16:creationId xmlns:a16="http://schemas.microsoft.com/office/drawing/2014/main" id="{2B53375E-D95C-4F77-B063-B80818BD967C}"/>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19</a:t>
            </a:fld>
            <a:endParaRPr lang="en-US"/>
          </a:p>
        </p:txBody>
      </p:sp>
    </p:spTree>
    <p:extLst>
      <p:ext uri="{BB962C8B-B14F-4D97-AF65-F5344CB8AC3E}">
        <p14:creationId xmlns:p14="http://schemas.microsoft.com/office/powerpoint/2010/main" val="238197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D04AE-F70E-440E-90FB-A89023FDDBE7}"/>
              </a:ext>
            </a:extLst>
          </p:cNvPr>
          <p:cNvSpPr>
            <a:spLocks noGrp="1"/>
          </p:cNvSpPr>
          <p:nvPr>
            <p:ph type="title" idx="4294967295"/>
          </p:nvPr>
        </p:nvSpPr>
        <p:spPr bwMode="auto">
          <a:xfrm>
            <a:off x="-2" y="1814286"/>
            <a:ext cx="4252688" cy="1265683"/>
          </a:xfrm>
          <a:prstGeom prst="rect">
            <a:avLst/>
          </a:prstGeom>
          <a:solidFill>
            <a:schemeClr val="accent1"/>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defTabSz="932472" fontAlgn="base">
              <a:lnSpc>
                <a:spcPct val="100000"/>
              </a:lnSpc>
              <a:spcAft>
                <a:spcPct val="0"/>
              </a:spcAft>
              <a:defRPr/>
            </a:pPr>
            <a:r>
              <a:rPr lang="en-US" dirty="0"/>
              <a:t>Table of </a:t>
            </a:r>
            <a:r>
              <a:rPr kumimoji="0" lang="en-US" sz="400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CONTENTS</a:t>
            </a:r>
          </a:p>
        </p:txBody>
      </p:sp>
      <p:sp>
        <p:nvSpPr>
          <p:cNvPr id="38" name="graduate" title="Icon of a graduation cap">
            <a:extLst>
              <a:ext uri="{FF2B5EF4-FFF2-40B4-BE49-F238E27FC236}">
                <a16:creationId xmlns:a16="http://schemas.microsoft.com/office/drawing/2014/main" id="{5B02D6F9-9016-403A-A886-11C66B55CEF1}"/>
              </a:ext>
            </a:extLst>
          </p:cNvPr>
          <p:cNvSpPr>
            <a:spLocks noChangeAspect="1" noEditPoints="1"/>
          </p:cNvSpPr>
          <p:nvPr/>
        </p:nvSpPr>
        <p:spPr bwMode="auto">
          <a:xfrm flipH="1">
            <a:off x="2279294" y="6157922"/>
            <a:ext cx="777941" cy="667324"/>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5875"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8" name="Rectangle 7">
            <a:extLst>
              <a:ext uri="{FF2B5EF4-FFF2-40B4-BE49-F238E27FC236}">
                <a16:creationId xmlns:a16="http://schemas.microsoft.com/office/drawing/2014/main" id="{7225E1D2-893B-4F31-BA1C-A4C25DFB97C8}"/>
              </a:ext>
              <a:ext uri="{C183D7F6-B498-43B3-948B-1728B52AA6E4}">
                <adec:decorative xmlns:adec="http://schemas.microsoft.com/office/drawing/2017/decorative" val="1"/>
              </a:ext>
            </a:extLst>
          </p:cNvPr>
          <p:cNvSpPr/>
          <p:nvPr/>
        </p:nvSpPr>
        <p:spPr bwMode="auto">
          <a:xfrm>
            <a:off x="3962400" y="0"/>
            <a:ext cx="6096000" cy="77724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graphicFrame>
        <p:nvGraphicFramePr>
          <p:cNvPr id="5" name="Table 5">
            <a:extLst>
              <a:ext uri="{FF2B5EF4-FFF2-40B4-BE49-F238E27FC236}">
                <a16:creationId xmlns:a16="http://schemas.microsoft.com/office/drawing/2014/main" id="{66E5CF89-CE23-4CA4-8E74-A84ACAB5A515}"/>
              </a:ext>
            </a:extLst>
          </p:cNvPr>
          <p:cNvGraphicFramePr>
            <a:graphicFrameLocks noGrp="1"/>
          </p:cNvGraphicFramePr>
          <p:nvPr>
            <p:extLst>
              <p:ext uri="{D42A27DB-BD31-4B8C-83A1-F6EECF244321}">
                <p14:modId xmlns:p14="http://schemas.microsoft.com/office/powerpoint/2010/main" val="1458550168"/>
              </p:ext>
            </p:extLst>
          </p:nvPr>
        </p:nvGraphicFramePr>
        <p:xfrm>
          <a:off x="4397393" y="647752"/>
          <a:ext cx="5029200" cy="6385753"/>
        </p:xfrm>
        <a:graphic>
          <a:graphicData uri="http://schemas.openxmlformats.org/drawingml/2006/table">
            <a:tbl>
              <a:tblPr firstRow="1" bandRow="1">
                <a:tableStyleId>{5C22544A-7EE6-4342-B048-85BDC9FD1C3A}</a:tableStyleId>
              </a:tblPr>
              <a:tblGrid>
                <a:gridCol w="611231">
                  <a:extLst>
                    <a:ext uri="{9D8B030D-6E8A-4147-A177-3AD203B41FA5}">
                      <a16:colId xmlns:a16="http://schemas.microsoft.com/office/drawing/2014/main" val="294151002"/>
                    </a:ext>
                  </a:extLst>
                </a:gridCol>
                <a:gridCol w="4417969">
                  <a:extLst>
                    <a:ext uri="{9D8B030D-6E8A-4147-A177-3AD203B41FA5}">
                      <a16:colId xmlns:a16="http://schemas.microsoft.com/office/drawing/2014/main" val="3157276330"/>
                    </a:ext>
                  </a:extLst>
                </a:gridCol>
              </a:tblGrid>
              <a:tr h="580523">
                <a:tc>
                  <a:txBody>
                    <a:bodyPr/>
                    <a:lstStyle/>
                    <a:p>
                      <a:pPr algn="ctr"/>
                      <a:r>
                        <a:rPr kumimoji="0" lang="en-US" sz="1600" b="0" i="0" u="none" strike="noStrike" kern="1200" cap="none" spc="0" normalizeH="0" baseline="0" dirty="0">
                          <a:ln>
                            <a:noFill/>
                          </a:ln>
                          <a:solidFill>
                            <a:schemeClr val="tx1"/>
                          </a:solidFill>
                          <a:effectLst/>
                          <a:uLnTx/>
                          <a:uFillTx/>
                          <a:latin typeface="Segoe UI Semibold" panose="020B0702040204020203" pitchFamily="34" charset="0"/>
                          <a:ea typeface="+mn-ea"/>
                          <a:cs typeface="Segoe UI Semibold" panose="020B0702040204020203" pitchFamily="34" charset="0"/>
                        </a:rPr>
                        <a:t>03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a:solidFill>
                            <a:schemeClr val="tx2"/>
                          </a:solidFill>
                          <a:latin typeface="Segoe UI Semibold" panose="020B0702040204020203" pitchFamily="34" charset="0"/>
                          <a:cs typeface="Segoe UI Semibold" panose="020B0702040204020203" pitchFamily="34" charset="0"/>
                          <a:hlinkClick r:id="rId3" action="ppaction://hlinksldjump">
                            <a:extLst>
                              <a:ext uri="{A12FA001-AC4F-418D-AE19-62706E023703}">
                                <ahyp:hlinkClr xmlns:ahyp="http://schemas.microsoft.com/office/drawing/2018/hyperlinkcolor" val="tx"/>
                              </a:ext>
                            </a:extLst>
                          </a:hlinkClick>
                        </a:rPr>
                        <a:t>Transformation in Higher Education</a:t>
                      </a:r>
                      <a:endParaRPr lang="en-US" sz="1600">
                        <a:solidFill>
                          <a:schemeClr val="tx2"/>
                        </a:soli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3857130"/>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04</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0" lang="en-US" sz="1600" b="0" i="0" u="none" strike="noStrike" kern="1200" cap="none" spc="0" normalizeH="0" baseline="0" noProof="0" dirty="0">
                          <a:ln>
                            <a:noFill/>
                          </a:ln>
                          <a:solidFill>
                            <a:schemeClr val="tx2"/>
                          </a:solidFill>
                          <a:effectLst/>
                          <a:uLnTx/>
                          <a:uFillTx/>
                          <a:latin typeface="Segoe UI Semibold" panose="020B0702040204020203" pitchFamily="34" charset="0"/>
                          <a:cs typeface="Segoe UI Semibold" panose="020B0702040204020203" pitchFamily="34" charset="0"/>
                          <a:hlinkClick r:id="rId4" action="ppaction://hlinksldjump"/>
                        </a:rPr>
                        <a:t>Opportunity for Agile Solutions</a:t>
                      </a:r>
                      <a:endParaRPr kumimoji="0" lang="en-US" sz="1600" b="0" i="0" u="none" strike="noStrike" kern="1200" cap="none" spc="0" normalizeH="0" baseline="0" dirty="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6349071"/>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tx2"/>
                          </a:solidFill>
                          <a:latin typeface="Segoe UI Semibold" panose="020B0702040204020203" pitchFamily="34" charset="0"/>
                          <a:cs typeface="Segoe UI Semibold" panose="020B0702040204020203" pitchFamily="34" charset="0"/>
                          <a:hlinkClick r:id="rId5" action="ppaction://hlinksldjump"/>
                        </a:rPr>
                        <a:t>Empower Your Institution</a:t>
                      </a:r>
                      <a:endParaRPr kumimoji="0" lang="en-US" sz="1600" b="0" i="0" u="none" strike="noStrike" kern="1200" cap="none" spc="0" normalizeH="0" baseline="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287158"/>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06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1600" b="0" i="0" u="none" strike="noStrike" kern="1200" cap="none" spc="0" normalizeH="0" baseline="0" noProof="0">
                          <a:ln>
                            <a:noFill/>
                          </a:ln>
                          <a:solidFill>
                            <a:schemeClr val="tx2"/>
                          </a:solidFill>
                          <a:effectLst/>
                          <a:uLnTx/>
                          <a:uFillTx/>
                          <a:latin typeface="Segoe UI Semibold" panose="020B0702040204020203" pitchFamily="34" charset="0"/>
                          <a:cs typeface="Segoe UI Semibold" panose="020B0702040204020203" pitchFamily="34" charset="0"/>
                          <a:hlinkClick r:id="rId6" action="ppaction://hlinksldjump"/>
                        </a:rPr>
                        <a:t>Facing Future Challenges</a:t>
                      </a:r>
                      <a:endParaRPr kumimoji="0" lang="en-US" sz="1600" b="0" i="0" u="none" strike="noStrike" kern="1200" cap="none" spc="0" normalizeH="0" baseline="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5104271"/>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tx2"/>
                          </a:solidFill>
                          <a:latin typeface="Segoe UI Semibold" panose="020B0702040204020203" pitchFamily="34" charset="0"/>
                          <a:cs typeface="Segoe UI Semibold" panose="020B0702040204020203" pitchFamily="34" charset="0"/>
                          <a:hlinkClick r:id="rId7" action="ppaction://hlinksldjump">
                            <a:extLst>
                              <a:ext uri="{A12FA001-AC4F-418D-AE19-62706E023703}">
                                <ahyp:hlinkClr xmlns:ahyp="http://schemas.microsoft.com/office/drawing/2018/hyperlinkcolor" val="tx"/>
                              </a:ext>
                            </a:extLst>
                          </a:hlinkClick>
                        </a:rPr>
                        <a:t>Build configured App Solutions</a:t>
                      </a:r>
                      <a:endParaRPr kumimoji="0" lang="en-US" sz="1600" b="0" i="0" u="none" strike="noStrike" kern="1200" cap="none" spc="0" normalizeH="0" baseline="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8220998"/>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2"/>
                          </a:solidFill>
                          <a:latin typeface="Segoe UI Semibold" panose="020B0702040204020203" pitchFamily="34" charset="0"/>
                          <a:cs typeface="Segoe UI Semibold" panose="020B0702040204020203" pitchFamily="34" charset="0"/>
                          <a:hlinkClick r:id="rId8" action="ppaction://hlinksldjump">
                            <a:extLst>
                              <a:ext uri="{A12FA001-AC4F-418D-AE19-62706E023703}">
                                <ahyp:hlinkClr xmlns:ahyp="http://schemas.microsoft.com/office/drawing/2018/hyperlinkcolor" val="tx"/>
                              </a:ext>
                            </a:extLst>
                          </a:hlinkClick>
                        </a:rPr>
                        <a:t>Automate Repetitive Workflows</a:t>
                      </a:r>
                      <a:endParaRPr kumimoji="0" lang="en-US" sz="1600" b="0" i="0" u="none" strike="noStrike" kern="1200" cap="none" spc="0" normalizeH="0" baseline="0" dirty="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0361038"/>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1600" b="0" i="0" u="none" strike="noStrike" kern="1200" cap="none" spc="0" normalizeH="0" baseline="0" noProof="0">
                          <a:ln>
                            <a:noFill/>
                          </a:ln>
                          <a:solidFill>
                            <a:schemeClr val="tx2"/>
                          </a:solidFill>
                          <a:effectLst/>
                          <a:uLnTx/>
                          <a:uFillTx/>
                          <a:latin typeface="Segoe UI Semibold" panose="020B0702040204020203" pitchFamily="34" charset="0"/>
                          <a:cs typeface="Segoe UI Semibold" panose="020B0702040204020203" pitchFamily="34" charset="0"/>
                          <a:hlinkClick r:id="rId9" action="ppaction://hlinksldjump">
                            <a:extLst>
                              <a:ext uri="{A12FA001-AC4F-418D-AE19-62706E023703}">
                                <ahyp:hlinkClr xmlns:ahyp="http://schemas.microsoft.com/office/drawing/2018/hyperlinkcolor" val="tx"/>
                              </a:ext>
                            </a:extLst>
                          </a:hlinkClick>
                        </a:rPr>
                        <a:t>Create Engaging Data Experiences</a:t>
                      </a:r>
                      <a:endParaRPr kumimoji="0" lang="en-US" sz="1600" b="0" i="0" u="none" strike="noStrike" kern="1200" cap="none" spc="0" normalizeH="0" baseline="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3143550"/>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chemeClr val="tx2"/>
                          </a:solidFill>
                          <a:latin typeface="Segoe UI Semibold" panose="020B0702040204020203" pitchFamily="34" charset="0"/>
                          <a:cs typeface="Segoe UI Semibold" panose="020B0702040204020203" pitchFamily="34" charset="0"/>
                          <a:hlinkClick r:id="rId10" action="ppaction://hlinksldjump">
                            <a:extLst>
                              <a:ext uri="{A12FA001-AC4F-418D-AE19-62706E023703}">
                                <ahyp:hlinkClr xmlns:ahyp="http://schemas.microsoft.com/office/drawing/2018/hyperlinkcolor" val="tx"/>
                              </a:ext>
                            </a:extLst>
                          </a:hlinkClick>
                        </a:rPr>
                        <a:t>Deploy Chat Bots Across Digital Spaces</a:t>
                      </a:r>
                      <a:endParaRPr kumimoji="0" lang="en-US" sz="1600" b="0" i="0" u="none" strike="noStrike" kern="1200" cap="none" spc="0" normalizeH="0" baseline="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87719330"/>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1600" b="0" i="0" u="none" strike="noStrike" kern="1200" cap="none" spc="0" normalizeH="0" baseline="0" noProof="0">
                          <a:ln>
                            <a:noFill/>
                          </a:ln>
                          <a:solidFill>
                            <a:schemeClr val="tx2"/>
                          </a:solidFill>
                          <a:effectLst/>
                          <a:uLnTx/>
                          <a:uFillTx/>
                          <a:latin typeface="Segoe UI Semibold" panose="020B0702040204020203" pitchFamily="34" charset="0"/>
                          <a:cs typeface="Segoe UI Semibold" panose="020B0702040204020203" pitchFamily="34" charset="0"/>
                          <a:hlinkClick r:id="rId11" action="ppaction://hlinksldjump">
                            <a:extLst>
                              <a:ext uri="{A12FA001-AC4F-418D-AE19-62706E023703}">
                                <ahyp:hlinkClr xmlns:ahyp="http://schemas.microsoft.com/office/drawing/2018/hyperlinkcolor" val="tx"/>
                              </a:ext>
                            </a:extLst>
                          </a:hlinkClick>
                        </a:rPr>
                        <a:t>Why Microsoft?</a:t>
                      </a:r>
                      <a:endParaRPr kumimoji="0" lang="en-US" sz="1600" b="0" i="0" u="none" strike="noStrike" kern="1200" cap="none" spc="0" normalizeH="0" baseline="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2470430"/>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1600" b="0" i="0" u="none" strike="noStrike" kern="1200" cap="none" spc="0" normalizeH="0" baseline="0" noProof="0">
                          <a:ln>
                            <a:noFill/>
                          </a:ln>
                          <a:solidFill>
                            <a:schemeClr val="tx2"/>
                          </a:solidFill>
                          <a:effectLst/>
                          <a:uLnTx/>
                          <a:uFillTx/>
                          <a:latin typeface="Segoe UI Semibold" panose="020B0702040204020203" pitchFamily="34" charset="0"/>
                          <a:cs typeface="Segoe UI Semibold" panose="020B0702040204020203" pitchFamily="34" charset="0"/>
                          <a:hlinkClick r:id="rId12" action="ppaction://hlinksldjump">
                            <a:extLst>
                              <a:ext uri="{A12FA001-AC4F-418D-AE19-62706E023703}">
                                <ahyp:hlinkClr xmlns:ahyp="http://schemas.microsoft.com/office/drawing/2018/hyperlinkcolor" val="tx"/>
                              </a:ext>
                            </a:extLst>
                          </a:hlinkClick>
                        </a:rPr>
                        <a:t>Get Started</a:t>
                      </a:r>
                      <a:endParaRPr kumimoji="0" lang="en-US" sz="1600" b="0" i="0" u="none" strike="noStrike" kern="1200" cap="none" spc="0" normalizeH="0" baseline="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5700960"/>
                  </a:ext>
                </a:extLst>
              </a:tr>
              <a:tr h="580523">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0" lang="en-US" sz="1600" b="0" i="0" u="none" strike="noStrike" kern="1200" cap="none" spc="0" normalizeH="0" baseline="0" noProof="0" dirty="0">
                          <a:ln>
                            <a:noFill/>
                          </a:ln>
                          <a:solidFill>
                            <a:schemeClr val="tx2"/>
                          </a:solidFill>
                          <a:effectLst/>
                          <a:uLnTx/>
                          <a:uFillTx/>
                          <a:latin typeface="Segoe UI Semibold" panose="020B0702040204020203" pitchFamily="34" charset="0"/>
                          <a:cs typeface="Segoe UI Semibold" panose="020B0702040204020203" pitchFamily="34" charset="0"/>
                          <a:hlinkClick r:id="rId13" action="ppaction://hlinksldjump">
                            <a:extLst>
                              <a:ext uri="{A12FA001-AC4F-418D-AE19-62706E023703}">
                                <ahyp:hlinkClr xmlns:ahyp="http://schemas.microsoft.com/office/drawing/2018/hyperlinkcolor" val="tx"/>
                              </a:ext>
                            </a:extLst>
                          </a:hlinkClick>
                        </a:rPr>
                        <a:t>Appendix</a:t>
                      </a:r>
                      <a:endParaRPr kumimoji="0" lang="en-US" sz="1600" b="0" i="0" u="none" strike="noStrike" kern="1200" cap="none" spc="0" normalizeH="0" baseline="0" dirty="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761657"/>
                  </a:ext>
                </a:extLst>
              </a:tr>
            </a:tbl>
          </a:graphicData>
        </a:graphic>
      </p:graphicFrame>
      <p:sp>
        <p:nvSpPr>
          <p:cNvPr id="21" name="Text Placeholder 3">
            <a:extLst>
              <a:ext uri="{FF2B5EF4-FFF2-40B4-BE49-F238E27FC236}">
                <a16:creationId xmlns:a16="http://schemas.microsoft.com/office/drawing/2014/main" id="{AC492C4F-28D9-432B-AC14-634AC2B7E75F}"/>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a:t>
            </a:fld>
            <a:endParaRPr lang="en-US" dirty="0"/>
          </a:p>
        </p:txBody>
      </p:sp>
      <p:pic>
        <p:nvPicPr>
          <p:cNvPr id="6" name="Picture 5">
            <a:extLst>
              <a:ext uri="{FF2B5EF4-FFF2-40B4-BE49-F238E27FC236}">
                <a16:creationId xmlns:a16="http://schemas.microsoft.com/office/drawing/2014/main" id="{97CE9CA8-AB4C-4640-A6BB-61B862A5A484}"/>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0" y="5881116"/>
            <a:ext cx="3288792" cy="1891284"/>
          </a:xfrm>
          <a:prstGeom prst="rect">
            <a:avLst/>
          </a:prstGeom>
        </p:spPr>
      </p:pic>
    </p:spTree>
    <p:extLst>
      <p:ext uri="{BB962C8B-B14F-4D97-AF65-F5344CB8AC3E}">
        <p14:creationId xmlns:p14="http://schemas.microsoft.com/office/powerpoint/2010/main" val="22726556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FAB9-928E-4F76-87A7-24ED65E785EC}"/>
              </a:ext>
            </a:extLst>
          </p:cNvPr>
          <p:cNvSpPr>
            <a:spLocks noGrp="1"/>
          </p:cNvSpPr>
          <p:nvPr>
            <p:ph type="title" idx="4294967295"/>
          </p:nvPr>
        </p:nvSpPr>
        <p:spPr>
          <a:xfrm>
            <a:off x="457200" y="-1316721"/>
            <a:ext cx="9144000" cy="1019620"/>
          </a:xfrm>
        </p:spPr>
        <p:txBody>
          <a:bodyPr vert="horz" wrap="square" lIns="0" tIns="0" rIns="0" bIns="0" rtlCol="0" anchor="b">
            <a:noAutofit/>
          </a:bodyPr>
          <a:lstStyle/>
          <a:p>
            <a:r>
              <a:rPr lang="en-US" spc="-41" dirty="0">
                <a:solidFill>
                  <a:srgbClr val="E6E6E6"/>
                </a:solidFill>
                <a:latin typeface="Segoe UI Semibold"/>
              </a:rPr>
              <a:t>Microsoft Positioned as a Leader in The Forrester Wave™: Enterprise BI Platforms (Vendor-Managed), </a:t>
            </a:r>
            <a:br>
              <a:rPr lang="en-US" spc="-41" dirty="0">
                <a:solidFill>
                  <a:srgbClr val="E6E6E6"/>
                </a:solidFill>
                <a:latin typeface="Segoe UI Semibold"/>
              </a:rPr>
            </a:br>
            <a:r>
              <a:rPr lang="en-US" spc="-41" dirty="0">
                <a:solidFill>
                  <a:srgbClr val="E6E6E6"/>
                </a:solidFill>
                <a:latin typeface="Segoe UI Semibold"/>
              </a:rPr>
              <a:t>Q3 2019*</a:t>
            </a:r>
            <a:endParaRPr lang="en-US" dirty="0">
              <a:solidFill>
                <a:srgbClr val="E6E6E6"/>
              </a:solidFill>
            </a:endParaRPr>
          </a:p>
        </p:txBody>
      </p:sp>
      <p:pic>
        <p:nvPicPr>
          <p:cNvPr id="5" name="Picture 2" descr="Forrester logo">
            <a:extLst>
              <a:ext uri="{FF2B5EF4-FFF2-40B4-BE49-F238E27FC236}">
                <a16:creationId xmlns:a16="http://schemas.microsoft.com/office/drawing/2014/main" id="{2789D5F9-9F85-47DF-9B27-60BEEC4A6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4543"/>
            <a:ext cx="2963582" cy="47211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650D4B31-19DC-4147-9AD6-24F1A4C0AB13}"/>
              </a:ext>
            </a:extLst>
          </p:cNvPr>
          <p:cNvSpPr txBox="1">
            <a:spLocks/>
          </p:cNvSpPr>
          <p:nvPr/>
        </p:nvSpPr>
        <p:spPr>
          <a:xfrm>
            <a:off x="457201" y="1730149"/>
            <a:ext cx="4194206" cy="33102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769512">
              <a:defRPr/>
            </a:pPr>
            <a:r>
              <a:rPr lang="en-US" sz="3200" spc="-41" dirty="0">
                <a:latin typeface="Segoe UI Semibold"/>
              </a:rPr>
              <a:t>Microsoft Positioned as a Leader in The Forrester Wave™: Enterprise BI Platforms (Vendor-Managed), </a:t>
            </a:r>
            <a:br>
              <a:rPr lang="en-US" sz="3200" spc="-41" dirty="0">
                <a:latin typeface="Segoe UI Semibold"/>
              </a:rPr>
            </a:br>
            <a:r>
              <a:rPr lang="en-US" sz="3200" spc="-41" dirty="0">
                <a:latin typeface="Segoe UI Semibold"/>
              </a:rPr>
              <a:t>Q3 2019*</a:t>
            </a:r>
            <a:endParaRPr lang="en-US" sz="2400" spc="-41" dirty="0">
              <a:latin typeface="Segoe UI Semibold"/>
            </a:endParaRPr>
          </a:p>
        </p:txBody>
      </p:sp>
      <p:sp>
        <p:nvSpPr>
          <p:cNvPr id="18" name="TextBox 17">
            <a:extLst>
              <a:ext uri="{FF2B5EF4-FFF2-40B4-BE49-F238E27FC236}">
                <a16:creationId xmlns:a16="http://schemas.microsoft.com/office/drawing/2014/main" id="{8275AE49-79E5-4B94-9ABB-AAAEB5FBEC89}"/>
              </a:ext>
            </a:extLst>
          </p:cNvPr>
          <p:cNvSpPr txBox="1"/>
          <p:nvPr/>
        </p:nvSpPr>
        <p:spPr>
          <a:xfrm>
            <a:off x="457202" y="6091995"/>
            <a:ext cx="4194206" cy="689804"/>
          </a:xfrm>
          <a:prstGeom prst="rect">
            <a:avLst/>
          </a:prstGeom>
          <a:noFill/>
        </p:spPr>
        <p:txBody>
          <a:bodyPr wrap="square" lIns="91440" tIns="45720" rIns="91440" bIns="45720" rtlCol="0" anchor="b">
            <a:spAutoFit/>
          </a:bodyPr>
          <a:lstStyle/>
          <a:p>
            <a:pPr defTabSz="753501">
              <a:defRPr/>
            </a:pPr>
            <a:r>
              <a:rPr lang="en-US" sz="647" kern="0">
                <a:latin typeface="Segoe UI Semilight" panose="020B0402040204020203" pitchFamily="34" charset="0"/>
                <a:cs typeface="Segoe UI Semilight" panose="020B0402040204020203" pitchFamily="34" charset="0"/>
              </a:rPr>
              <a:t>*</a:t>
            </a:r>
            <a:r>
              <a:rPr lang="en-US" sz="647" kern="0">
                <a:latin typeface="Segoe UI Semilight" panose="020B0402040204020203" pitchFamily="34" charset="0"/>
                <a:cs typeface="Segoe UI Semilight" panose="020B0402040204020203" pitchFamily="34" charset="0"/>
                <a:hlinkClick r:id="rId4"/>
              </a:rPr>
              <a:t>The Forrester Wave™: Enterprise BI Platforms (Vendor-Managed), Q3 2019</a:t>
            </a:r>
            <a:r>
              <a:rPr lang="en-US" sz="647" kern="0">
                <a:latin typeface="Segoe UI Semilight" panose="020B0402040204020203" pitchFamily="34" charset="0"/>
                <a:cs typeface="Segoe UI Semilight" panose="020B0402040204020203" pitchFamily="34" charset="0"/>
              </a:rPr>
              <a:t> by Boris </a:t>
            </a:r>
            <a:r>
              <a:rPr lang="en-US" sz="647" kern="0" err="1">
                <a:latin typeface="Segoe UI Semilight" panose="020B0402040204020203" pitchFamily="34" charset="0"/>
                <a:cs typeface="Segoe UI Semilight" panose="020B0402040204020203" pitchFamily="34" charset="0"/>
              </a:rPr>
              <a:t>Evelson</a:t>
            </a:r>
            <a:r>
              <a:rPr lang="en-US" sz="647" kern="0">
                <a:latin typeface="Segoe UI Semilight" panose="020B0402040204020203" pitchFamily="34" charset="0"/>
                <a:cs typeface="Segoe UI Semilight" panose="020B0402040204020203" pitchFamily="34" charset="0"/>
              </a:rPr>
              <a:t> with Srividya Sridharan, Robert </a:t>
            </a:r>
            <a:r>
              <a:rPr lang="en-US" sz="647" kern="0" err="1">
                <a:latin typeface="Segoe UI Semilight" panose="020B0402040204020203" pitchFamily="34" charset="0"/>
                <a:cs typeface="Segoe UI Semilight" panose="020B0402040204020203" pitchFamily="34" charset="0"/>
              </a:rPr>
              <a:t>Perdoni</a:t>
            </a:r>
            <a:r>
              <a:rPr lang="en-US" sz="647" kern="0">
                <a:latin typeface="Segoe UI Semilight" panose="020B0402040204020203" pitchFamily="34" charset="0"/>
                <a:cs typeface="Segoe UI Semilight" panose="020B0402040204020203" pitchFamily="34" charset="0"/>
              </a:rPr>
              <a:t>, </a:t>
            </a:r>
            <a:r>
              <a:rPr lang="en-US" sz="647" kern="0" err="1">
                <a:latin typeface="Segoe UI Semilight" panose="020B0402040204020203" pitchFamily="34" charset="0"/>
                <a:cs typeface="Segoe UI Semilight" panose="020B0402040204020203" pitchFamily="34" charset="0"/>
              </a:rPr>
              <a:t>Aldila</a:t>
            </a:r>
            <a:r>
              <a:rPr lang="en-US" sz="647" kern="0">
                <a:latin typeface="Segoe UI Semilight" panose="020B0402040204020203" pitchFamily="34" charset="0"/>
                <a:cs typeface="Segoe UI Semilight" panose="020B0402040204020203" pitchFamily="34" charset="0"/>
              </a:rPr>
              <a:t> </a:t>
            </a:r>
            <a:r>
              <a:rPr lang="en-US" sz="647" kern="0" err="1">
                <a:latin typeface="Segoe UI Semilight" panose="020B0402040204020203" pitchFamily="34" charset="0"/>
                <a:cs typeface="Segoe UI Semilight" panose="020B0402040204020203" pitchFamily="34" charset="0"/>
              </a:rPr>
              <a:t>Yunus</a:t>
            </a:r>
            <a:r>
              <a:rPr lang="en-US" sz="647" kern="0">
                <a:latin typeface="Segoe UI Semilight" panose="020B0402040204020203" pitchFamily="34" charset="0"/>
                <a:cs typeface="Segoe UI Semilight" panose="020B0402040204020203" pitchFamily="34" charset="0"/>
              </a:rPr>
              <a:t>. The Forrester Wave™ is copyrighted by Forrester Research, Inc. Forrester and Forrester Wave are trademarks of Forrester Research, Inc. The Forrester Wave is a graphical representation of Forrester's call on a market and is plotted using a detailed spreadsheet with exposed scores, weightings, and comments. Forrester does not endorse any vendor, product, or service depicted in the Forrester Wave. Information is based on best available resources. Opinions reflect judgment at the time and are subject to change</a:t>
            </a:r>
          </a:p>
        </p:txBody>
      </p:sp>
      <p:sp>
        <p:nvSpPr>
          <p:cNvPr id="15" name="Rectangle 14">
            <a:extLst>
              <a:ext uri="{FF2B5EF4-FFF2-40B4-BE49-F238E27FC236}">
                <a16:creationId xmlns:a16="http://schemas.microsoft.com/office/drawing/2014/main" id="{1D61CD17-8245-43DB-9217-9309D9CDDDD5}"/>
              </a:ext>
              <a:ext uri="{C183D7F6-B498-43B3-948B-1728B52AA6E4}">
                <adec:decorative xmlns:adec="http://schemas.microsoft.com/office/drawing/2017/decorative" val="1"/>
              </a:ext>
            </a:extLst>
          </p:cNvPr>
          <p:cNvSpPr/>
          <p:nvPr/>
        </p:nvSpPr>
        <p:spPr bwMode="auto">
          <a:xfrm>
            <a:off x="4708304" y="1514476"/>
            <a:ext cx="4880956" cy="5218790"/>
          </a:xfrm>
          <a:prstGeom prst="rect">
            <a:avLst/>
          </a:prstGeom>
          <a:solidFill>
            <a:schemeClr val="bg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54134" fontAlgn="base">
              <a:spcBef>
                <a:spcPct val="0"/>
              </a:spcBef>
              <a:spcAft>
                <a:spcPct val="0"/>
              </a:spcAft>
            </a:pPr>
            <a:endParaRPr lang="en-US" sz="2588">
              <a:gradFill>
                <a:gsLst>
                  <a:gs pos="0">
                    <a:srgbClr val="000000"/>
                  </a:gs>
                  <a:gs pos="100000">
                    <a:srgbClr val="000000"/>
                  </a:gs>
                </a:gsLst>
                <a:lin ang="5400000" scaled="1"/>
              </a:gradFill>
              <a:latin typeface="Segoe UI Semibold"/>
              <a:cs typeface="Segoe UI" pitchFamily="34" charset="0"/>
            </a:endParaRPr>
          </a:p>
        </p:txBody>
      </p:sp>
      <p:pic>
        <p:nvPicPr>
          <p:cNvPr id="20" name="Picture 19" descr="Screenshot of a Forrester wave">
            <a:extLst>
              <a:ext uri="{FF2B5EF4-FFF2-40B4-BE49-F238E27FC236}">
                <a16:creationId xmlns:a16="http://schemas.microsoft.com/office/drawing/2014/main" id="{F03ACD62-7121-4DA4-B66D-FE2123B3C382}"/>
              </a:ext>
            </a:extLst>
          </p:cNvPr>
          <p:cNvPicPr>
            <a:picLocks noChangeAspect="1"/>
          </p:cNvPicPr>
          <p:nvPr/>
        </p:nvPicPr>
        <p:blipFill rotWithShape="1">
          <a:blip r:embed="rId5">
            <a:extLst>
              <a:ext uri="{28A0092B-C50C-407E-A947-70E740481C1C}">
                <a14:useLocalDpi xmlns:a14="http://schemas.microsoft.com/office/drawing/2010/main" val="0"/>
              </a:ext>
            </a:extLst>
          </a:blip>
          <a:srcRect l="6028" t="17884" b="6298"/>
          <a:stretch/>
        </p:blipFill>
        <p:spPr>
          <a:xfrm>
            <a:off x="5043609" y="1877206"/>
            <a:ext cx="4210347" cy="4493330"/>
          </a:xfrm>
          <a:prstGeom prst="rect">
            <a:avLst/>
          </a:prstGeom>
        </p:spPr>
      </p:pic>
      <p:sp>
        <p:nvSpPr>
          <p:cNvPr id="13" name="Text Placeholder 3">
            <a:extLst>
              <a:ext uri="{FF2B5EF4-FFF2-40B4-BE49-F238E27FC236}">
                <a16:creationId xmlns:a16="http://schemas.microsoft.com/office/drawing/2014/main" id="{CD709E3A-6E38-44A0-9BEC-09A669DD07B8}"/>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20</a:t>
            </a:fld>
            <a:endParaRPr lang="en-US"/>
          </a:p>
        </p:txBody>
      </p:sp>
    </p:spTree>
    <p:extLst>
      <p:ext uri="{BB962C8B-B14F-4D97-AF65-F5344CB8AC3E}">
        <p14:creationId xmlns:p14="http://schemas.microsoft.com/office/powerpoint/2010/main" val="385351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71D6-991D-485D-9560-AF927D20F164}"/>
              </a:ext>
            </a:extLst>
          </p:cNvPr>
          <p:cNvSpPr>
            <a:spLocks noGrp="1"/>
          </p:cNvSpPr>
          <p:nvPr>
            <p:ph type="title" idx="4294967295"/>
          </p:nvPr>
        </p:nvSpPr>
        <p:spPr>
          <a:xfrm>
            <a:off x="457200" y="-1019620"/>
            <a:ext cx="9144000" cy="1019620"/>
          </a:xfrm>
        </p:spPr>
        <p:txBody>
          <a:bodyPr vert="horz" wrap="square" lIns="0" tIns="0" rIns="0" bIns="0" rtlCol="0" anchor="b">
            <a:noAutofit/>
          </a:bodyPr>
          <a:lstStyle/>
          <a:p>
            <a:pPr defTabSz="769512">
              <a:defRPr/>
            </a:pPr>
            <a:r>
              <a:rPr lang="en-US" spc="-41" dirty="0">
                <a:solidFill>
                  <a:srgbClr val="E6E6E6"/>
                </a:solidFill>
                <a:latin typeface="Segoe UI Semibold"/>
              </a:rPr>
              <a:t>Microsoft Positioned as a Leader in The Forrester Wave™:</a:t>
            </a:r>
            <a:br>
              <a:rPr lang="en-US" spc="-41" dirty="0">
                <a:solidFill>
                  <a:srgbClr val="E6E6E6"/>
                </a:solidFill>
                <a:latin typeface="Segoe UI Semibold"/>
              </a:rPr>
            </a:br>
            <a:r>
              <a:rPr lang="en-US" spc="-41" dirty="0">
                <a:solidFill>
                  <a:srgbClr val="E6E6E6"/>
                </a:solidFill>
                <a:latin typeface="Segoe UI Semibold"/>
              </a:rPr>
              <a:t>Low-Code Development Platforms for </a:t>
            </a:r>
            <a:r>
              <a:rPr lang="en-US" spc="-41" dirty="0" err="1">
                <a:solidFill>
                  <a:srgbClr val="E6E6E6"/>
                </a:solidFill>
                <a:latin typeface="Segoe UI Semibold"/>
              </a:rPr>
              <a:t>AD&amp;D</a:t>
            </a:r>
            <a:r>
              <a:rPr lang="en-US" spc="-41" dirty="0">
                <a:solidFill>
                  <a:srgbClr val="E6E6E6"/>
                </a:solidFill>
                <a:latin typeface="Segoe UI Semibold"/>
              </a:rPr>
              <a:t> Professionals,</a:t>
            </a:r>
            <a:br>
              <a:rPr lang="en-US" spc="-41" dirty="0">
                <a:solidFill>
                  <a:srgbClr val="E6E6E6"/>
                </a:solidFill>
                <a:latin typeface="Segoe UI Semibold"/>
              </a:rPr>
            </a:br>
            <a:r>
              <a:rPr lang="en-US" spc="-41" dirty="0">
                <a:solidFill>
                  <a:srgbClr val="E6E6E6"/>
                </a:solidFill>
                <a:latin typeface="Segoe UI Semibold"/>
              </a:rPr>
              <a:t>Q1 2019*</a:t>
            </a:r>
          </a:p>
        </p:txBody>
      </p:sp>
      <p:pic>
        <p:nvPicPr>
          <p:cNvPr id="12" name="Picture 2" descr="Forrester logo">
            <a:extLst>
              <a:ext uri="{FF2B5EF4-FFF2-40B4-BE49-F238E27FC236}">
                <a16:creationId xmlns:a16="http://schemas.microsoft.com/office/drawing/2014/main" id="{70445B74-47AB-4E3A-A620-01ACD00E6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4543"/>
            <a:ext cx="2963582" cy="47211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7EA6DDF2-6413-4146-8B56-4A7849F9F6A6}"/>
              </a:ext>
            </a:extLst>
          </p:cNvPr>
          <p:cNvSpPr txBox="1">
            <a:spLocks/>
          </p:cNvSpPr>
          <p:nvPr/>
        </p:nvSpPr>
        <p:spPr>
          <a:xfrm>
            <a:off x="457201" y="1730149"/>
            <a:ext cx="4194206" cy="33102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769512">
              <a:defRPr/>
            </a:pPr>
            <a:r>
              <a:rPr lang="en-US" sz="3200" spc="-41" dirty="0">
                <a:latin typeface="Segoe UI Semibold"/>
              </a:rPr>
              <a:t>Microsoft Positioned as a Leader in The Forrester Wave™:</a:t>
            </a:r>
            <a:br>
              <a:rPr lang="en-US" sz="3200" spc="-41" dirty="0">
                <a:latin typeface="Segoe UI Semibold"/>
              </a:rPr>
            </a:br>
            <a:r>
              <a:rPr lang="en-US" sz="3200" spc="-41" dirty="0">
                <a:latin typeface="Segoe UI Semibold"/>
              </a:rPr>
              <a:t>Low-Code Development Platforms for </a:t>
            </a:r>
            <a:r>
              <a:rPr lang="en-US" sz="3200" spc="-41" dirty="0" err="1">
                <a:latin typeface="Segoe UI Semibold"/>
              </a:rPr>
              <a:t>AD&amp;D</a:t>
            </a:r>
            <a:r>
              <a:rPr lang="en-US" sz="3200" spc="-41" dirty="0">
                <a:latin typeface="Segoe UI Semibold"/>
              </a:rPr>
              <a:t> Professionals,</a:t>
            </a:r>
            <a:br>
              <a:rPr lang="en-US" sz="3200" spc="-41" dirty="0">
                <a:latin typeface="Segoe UI Semibold"/>
              </a:rPr>
            </a:br>
            <a:r>
              <a:rPr lang="en-US" sz="3200" spc="-41" dirty="0">
                <a:latin typeface="Segoe UI Semibold"/>
              </a:rPr>
              <a:t>Q1 2019*</a:t>
            </a:r>
          </a:p>
        </p:txBody>
      </p:sp>
      <p:sp>
        <p:nvSpPr>
          <p:cNvPr id="13" name="TextBox 12">
            <a:extLst>
              <a:ext uri="{FF2B5EF4-FFF2-40B4-BE49-F238E27FC236}">
                <a16:creationId xmlns:a16="http://schemas.microsoft.com/office/drawing/2014/main" id="{E7BEB3CE-6E1B-4249-9B79-B024F9732BC7}"/>
              </a:ext>
            </a:extLst>
          </p:cNvPr>
          <p:cNvSpPr txBox="1"/>
          <p:nvPr/>
        </p:nvSpPr>
        <p:spPr>
          <a:xfrm>
            <a:off x="457202" y="5992416"/>
            <a:ext cx="4194206" cy="789383"/>
          </a:xfrm>
          <a:prstGeom prst="rect">
            <a:avLst/>
          </a:prstGeom>
          <a:noFill/>
        </p:spPr>
        <p:txBody>
          <a:bodyPr wrap="square" lIns="91440" tIns="45720" rIns="91440" bIns="45720" rtlCol="0" anchor="b">
            <a:spAutoFit/>
          </a:bodyPr>
          <a:lstStyle/>
          <a:p>
            <a:pPr defTabSz="753501">
              <a:defRPr/>
            </a:pPr>
            <a:r>
              <a:rPr lang="en-US" sz="647" kern="0">
                <a:latin typeface="Segoe UI Semilight" panose="020B0402040204020203" pitchFamily="34" charset="0"/>
                <a:cs typeface="Segoe UI Semilight" panose="020B0402040204020203" pitchFamily="34" charset="0"/>
              </a:rPr>
              <a:t>*</a:t>
            </a:r>
            <a:r>
              <a:rPr lang="en-US" sz="647" kern="0">
                <a:latin typeface="Segoe UI Semilight" panose="020B0402040204020203" pitchFamily="34" charset="0"/>
                <a:cs typeface="Segoe UI Semilight" panose="020B0402040204020203" pitchFamily="34" charset="0"/>
                <a:hlinkClick r:id="rId4"/>
              </a:rPr>
              <a:t>The Forrester Wave™: Low-Code Development Platforms For </a:t>
            </a:r>
            <a:r>
              <a:rPr lang="en-US" sz="647" kern="0" err="1">
                <a:latin typeface="Segoe UI Semilight" panose="020B0402040204020203" pitchFamily="34" charset="0"/>
                <a:cs typeface="Segoe UI Semilight" panose="020B0402040204020203" pitchFamily="34" charset="0"/>
                <a:hlinkClick r:id="rId4"/>
              </a:rPr>
              <a:t>AD&amp;D</a:t>
            </a:r>
            <a:r>
              <a:rPr lang="en-US" sz="647" kern="0">
                <a:latin typeface="Segoe UI Semilight" panose="020B0402040204020203" pitchFamily="34" charset="0"/>
                <a:cs typeface="Segoe UI Semilight" panose="020B0402040204020203" pitchFamily="34" charset="0"/>
                <a:hlinkClick r:id="rId4"/>
              </a:rPr>
              <a:t> Professionals, Q1 2019</a:t>
            </a:r>
            <a:r>
              <a:rPr lang="en-US" sz="647" kern="0">
                <a:latin typeface="Segoe UI Semilight" panose="020B0402040204020203" pitchFamily="34" charset="0"/>
                <a:cs typeface="Segoe UI Semilight" panose="020B0402040204020203" pitchFamily="34" charset="0"/>
              </a:rPr>
              <a:t> by John R. </a:t>
            </a:r>
            <a:r>
              <a:rPr lang="en-US" sz="647" kern="0" err="1">
                <a:latin typeface="Segoe UI Semilight" panose="020B0402040204020203" pitchFamily="34" charset="0"/>
                <a:cs typeface="Segoe UI Semilight" panose="020B0402040204020203" pitchFamily="34" charset="0"/>
              </a:rPr>
              <a:t>Rymer</a:t>
            </a:r>
            <a:r>
              <a:rPr lang="en-US" sz="647" kern="0">
                <a:latin typeface="Segoe UI Semilight" panose="020B0402040204020203" pitchFamily="34" charset="0"/>
                <a:cs typeface="Segoe UI Semilight" panose="020B0402040204020203" pitchFamily="34" charset="0"/>
              </a:rPr>
              <a:t> and Rob </a:t>
            </a:r>
            <a:r>
              <a:rPr lang="en-US" sz="647" kern="0" err="1">
                <a:latin typeface="Segoe UI Semilight" panose="020B0402040204020203" pitchFamily="34" charset="0"/>
                <a:cs typeface="Segoe UI Semilight" panose="020B0402040204020203" pitchFamily="34" charset="0"/>
              </a:rPr>
              <a:t>Koplowitz</a:t>
            </a:r>
            <a:r>
              <a:rPr lang="en-US" sz="647" kern="0">
                <a:latin typeface="Segoe UI Semilight" panose="020B0402040204020203" pitchFamily="34" charset="0"/>
                <a:cs typeface="Segoe UI Semilight" panose="020B0402040204020203" pitchFamily="34" charset="0"/>
              </a:rPr>
              <a:t> with </a:t>
            </a:r>
            <a:r>
              <a:rPr lang="en-US" sz="647" kern="0" err="1">
                <a:latin typeface="Segoe UI Semilight" panose="020B0402040204020203" pitchFamily="34" charset="0"/>
                <a:cs typeface="Segoe UI Semilight" panose="020B0402040204020203" pitchFamily="34" charset="0"/>
              </a:rPr>
              <a:t>Chirstopher</a:t>
            </a:r>
            <a:r>
              <a:rPr lang="en-US" sz="647" kern="0">
                <a:latin typeface="Segoe UI Semilight" panose="020B0402040204020203" pitchFamily="34" charset="0"/>
                <a:cs typeface="Segoe UI Semilight" panose="020B0402040204020203" pitchFamily="34" charset="0"/>
              </a:rPr>
              <a:t> Mines, Sara </a:t>
            </a:r>
            <a:r>
              <a:rPr lang="en-US" sz="647" kern="0" err="1">
                <a:latin typeface="Segoe UI Semilight" panose="020B0402040204020203" pitchFamily="34" charset="0"/>
                <a:cs typeface="Segoe UI Semilight" panose="020B0402040204020203" pitchFamily="34" charset="0"/>
              </a:rPr>
              <a:t>Sjoblom</a:t>
            </a:r>
            <a:r>
              <a:rPr lang="en-US" sz="647" kern="0">
                <a:latin typeface="Segoe UI Semilight" panose="020B0402040204020203" pitchFamily="34" charset="0"/>
                <a:cs typeface="Segoe UI Semilight" panose="020B0402040204020203" pitchFamily="34" charset="0"/>
              </a:rPr>
              <a:t>, Christine Turley. The Forrester Wave™ is copyrighted by Forrester Research, Inc. Forrester and Forrester Wave are trademarks of Forrester Research, Inc. The Forrester Wave is a graphical representation of Forrester's call on a market and is plotted using a detailed spreadsheet with exposed scores, weightings, and comments. Forrester does not endorse any vendor, product, or service depicted in the Forrester Wave. Information is based on best available resources. Opinions reflect judgment at the time and are subject to change</a:t>
            </a:r>
          </a:p>
        </p:txBody>
      </p:sp>
      <p:sp>
        <p:nvSpPr>
          <p:cNvPr id="16" name="Rectangle 15">
            <a:extLst>
              <a:ext uri="{FF2B5EF4-FFF2-40B4-BE49-F238E27FC236}">
                <a16:creationId xmlns:a16="http://schemas.microsoft.com/office/drawing/2014/main" id="{4E940E37-1ADF-4783-A6FE-97C47EDEA09F}"/>
              </a:ext>
              <a:ext uri="{C183D7F6-B498-43B3-948B-1728B52AA6E4}">
                <adec:decorative xmlns:adec="http://schemas.microsoft.com/office/drawing/2017/decorative" val="1"/>
              </a:ext>
            </a:extLst>
          </p:cNvPr>
          <p:cNvSpPr/>
          <p:nvPr/>
        </p:nvSpPr>
        <p:spPr bwMode="auto">
          <a:xfrm>
            <a:off x="4708304" y="1514475"/>
            <a:ext cx="4880956" cy="5218790"/>
          </a:xfrm>
          <a:prstGeom prst="rect">
            <a:avLst/>
          </a:prstGeom>
          <a:solidFill>
            <a:schemeClr val="bg1"/>
          </a:solidFill>
          <a:ln>
            <a:noFill/>
            <a:headEnd type="none" w="med" len="med"/>
            <a:tailEnd type="none" w="med" len="med"/>
          </a:ln>
          <a:effectLst>
            <a:outerShdw blurRad="508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54134" fontAlgn="base">
              <a:spcBef>
                <a:spcPct val="0"/>
              </a:spcBef>
              <a:spcAft>
                <a:spcPct val="0"/>
              </a:spcAft>
            </a:pPr>
            <a:endParaRPr lang="en-US" sz="2588">
              <a:gradFill>
                <a:gsLst>
                  <a:gs pos="0">
                    <a:srgbClr val="000000"/>
                  </a:gs>
                  <a:gs pos="100000">
                    <a:srgbClr val="000000"/>
                  </a:gs>
                </a:gsLst>
                <a:lin ang="5400000" scaled="1"/>
              </a:gradFill>
              <a:latin typeface="Segoe UI Semibold"/>
              <a:cs typeface="Segoe UI" pitchFamily="34" charset="0"/>
            </a:endParaRPr>
          </a:p>
        </p:txBody>
      </p:sp>
      <p:pic>
        <p:nvPicPr>
          <p:cNvPr id="18" name="Picture 17" descr="Screenshot of a Forrester wave">
            <a:extLst>
              <a:ext uri="{FF2B5EF4-FFF2-40B4-BE49-F238E27FC236}">
                <a16:creationId xmlns:a16="http://schemas.microsoft.com/office/drawing/2014/main" id="{04289837-6B89-4A8F-A175-A36ADF32B3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52" t="-170" r="1351" b="170"/>
          <a:stretch/>
        </p:blipFill>
        <p:spPr>
          <a:xfrm>
            <a:off x="5097994" y="1562598"/>
            <a:ext cx="4101577" cy="5122545"/>
          </a:xfrm>
          <a:prstGeom prst="rect">
            <a:avLst/>
          </a:prstGeom>
          <a:effectLst/>
        </p:spPr>
      </p:pic>
      <p:sp>
        <p:nvSpPr>
          <p:cNvPr id="10" name="Text Placeholder 3">
            <a:extLst>
              <a:ext uri="{FF2B5EF4-FFF2-40B4-BE49-F238E27FC236}">
                <a16:creationId xmlns:a16="http://schemas.microsoft.com/office/drawing/2014/main" id="{72603F91-AC38-4D19-B57D-0D52346DF3C6}"/>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21</a:t>
            </a:fld>
            <a:endParaRPr lang="en-US"/>
          </a:p>
        </p:txBody>
      </p:sp>
    </p:spTree>
    <p:extLst>
      <p:ext uri="{BB962C8B-B14F-4D97-AF65-F5344CB8AC3E}">
        <p14:creationId xmlns:p14="http://schemas.microsoft.com/office/powerpoint/2010/main" val="296271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8838E8-204C-4DBE-BBE5-B422DF7F8C06}"/>
              </a:ext>
            </a:extLst>
          </p:cNvPr>
          <p:cNvSpPr>
            <a:spLocks noGrp="1"/>
          </p:cNvSpPr>
          <p:nvPr>
            <p:ph type="title" idx="4294967295"/>
          </p:nvPr>
        </p:nvSpPr>
        <p:spPr>
          <a:xfrm>
            <a:off x="457200" y="-1019620"/>
            <a:ext cx="9144000" cy="1019620"/>
          </a:xfrm>
        </p:spPr>
        <p:txBody>
          <a:bodyPr vert="horz" wrap="square" lIns="0" tIns="0" rIns="0" bIns="0" rtlCol="0" anchor="b">
            <a:noAutofit/>
          </a:bodyPr>
          <a:lstStyle/>
          <a:p>
            <a:r>
              <a:rPr lang="en-IN" dirty="0">
                <a:solidFill>
                  <a:srgbClr val="E6E6E6"/>
                </a:solidFill>
                <a:latin typeface="Segoe UI Semibold" panose="020B0702040204020203" pitchFamily="34" charset="0"/>
                <a:cs typeface="Segoe UI Semibold" panose="020B0702040204020203" pitchFamily="34" charset="0"/>
              </a:rPr>
              <a:t>Next steps</a:t>
            </a:r>
            <a:endParaRPr lang="en-US" dirty="0">
              <a:solidFill>
                <a:srgbClr val="E6E6E6"/>
              </a:solidFill>
            </a:endParaRPr>
          </a:p>
        </p:txBody>
      </p:sp>
      <p:sp>
        <p:nvSpPr>
          <p:cNvPr id="7" name="Rectangle: Single Corner Rounded 7">
            <a:extLst>
              <a:ext uri="{FF2B5EF4-FFF2-40B4-BE49-F238E27FC236}">
                <a16:creationId xmlns:a16="http://schemas.microsoft.com/office/drawing/2014/main" id="{6363D609-F6A8-4839-A41D-A3B1F04D9172}"/>
              </a:ext>
              <a:ext uri="{C183D7F6-B498-43B3-948B-1728B52AA6E4}">
                <adec:decorative xmlns:adec="http://schemas.microsoft.com/office/drawing/2017/decorative" val="1"/>
              </a:ext>
            </a:extLst>
          </p:cNvPr>
          <p:cNvSpPr/>
          <p:nvPr/>
        </p:nvSpPr>
        <p:spPr bwMode="auto">
          <a:xfrm flipH="1">
            <a:off x="-2" y="349034"/>
            <a:ext cx="9622971" cy="7423366"/>
          </a:xfrm>
          <a:prstGeom prst="bentArrow">
            <a:avLst>
              <a:gd name="adj1" fmla="val 0"/>
              <a:gd name="adj2" fmla="val 0"/>
              <a:gd name="adj3" fmla="val 25000"/>
              <a:gd name="adj4" fmla="val 258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4" name="Picture 3" descr="A person working a windows device">
            <a:extLst>
              <a:ext uri="{FF2B5EF4-FFF2-40B4-BE49-F238E27FC236}">
                <a16:creationId xmlns:a16="http://schemas.microsoft.com/office/drawing/2014/main" id="{39D13F6A-37FA-44EF-8DCA-7C275A326A05}"/>
              </a:ext>
            </a:extLst>
          </p:cNvPr>
          <p:cNvPicPr>
            <a:picLocks noChangeAspect="1"/>
          </p:cNvPicPr>
          <p:nvPr/>
        </p:nvPicPr>
        <p:blipFill rotWithShape="1">
          <a:blip r:embed="rId3">
            <a:extLst>
              <a:ext uri="{28A0092B-C50C-407E-A947-70E740481C1C}">
                <a14:useLocalDpi xmlns:a14="http://schemas.microsoft.com/office/drawing/2010/main" val="0"/>
              </a:ext>
            </a:extLst>
          </a:blip>
          <a:srcRect l="21507" t="1175" r="39758" b="1005"/>
          <a:stretch/>
        </p:blipFill>
        <p:spPr>
          <a:xfrm>
            <a:off x="-20766" y="0"/>
            <a:ext cx="4616628" cy="7772400"/>
          </a:xfrm>
          <a:prstGeom prst="rect">
            <a:avLst/>
          </a:prstGeom>
        </p:spPr>
      </p:pic>
      <p:sp>
        <p:nvSpPr>
          <p:cNvPr id="124" name="Title 1">
            <a:extLst>
              <a:ext uri="{FF2B5EF4-FFF2-40B4-BE49-F238E27FC236}">
                <a16:creationId xmlns:a16="http://schemas.microsoft.com/office/drawing/2014/main" id="{052C7C23-EDC0-4CE4-9B90-F908BDB072BD}"/>
              </a:ext>
            </a:extLst>
          </p:cNvPr>
          <p:cNvSpPr txBox="1">
            <a:spLocks/>
          </p:cNvSpPr>
          <p:nvPr/>
        </p:nvSpPr>
        <p:spPr>
          <a:xfrm>
            <a:off x="4595862" y="556331"/>
            <a:ext cx="5027107" cy="1035050"/>
          </a:xfrm>
          <a:prstGeom prst="rect">
            <a:avLst/>
          </a:prstGeom>
          <a:solidFill>
            <a:schemeClr val="tx2"/>
          </a:solidFill>
          <a:ln>
            <a:noFill/>
            <a:prstDash/>
          </a:ln>
          <a:effectLst/>
        </p:spPr>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lvl1pPr algn="l" defTabSz="754495" rtl="0" eaLnBrk="1" latinLnBrk="0" hangingPunct="1">
              <a:lnSpc>
                <a:spcPct val="90000"/>
              </a:lnSpc>
              <a:spcBef>
                <a:spcPct val="0"/>
              </a:spcBef>
              <a:buNone/>
              <a:defRPr lang="en-US" sz="3200" b="0" kern="1200" cap="none" spc="-83" baseline="0" dirty="0" smtClean="0">
                <a:ln w="3175">
                  <a:noFill/>
                </a:ln>
                <a:solidFill>
                  <a:schemeClr val="tx1"/>
                </a:solidFill>
                <a:effectLst/>
                <a:latin typeface="+mj-lt"/>
                <a:ea typeface="+mn-ea"/>
                <a:cs typeface="Segoe UI" pitchFamily="34" charset="0"/>
              </a:defRPr>
            </a:lvl1pPr>
          </a:lstStyle>
          <a:p>
            <a:pPr>
              <a:defRPr/>
            </a:pPr>
            <a:r>
              <a:rPr lang="en-IN" dirty="0">
                <a:solidFill>
                  <a:schemeClr val="bg1"/>
                </a:solidFill>
                <a:latin typeface="Segoe UI Semibold" panose="020B0702040204020203" pitchFamily="34" charset="0"/>
                <a:cs typeface="Segoe UI Semibold" panose="020B0702040204020203" pitchFamily="34" charset="0"/>
              </a:rPr>
              <a:t>Next steps</a:t>
            </a:r>
          </a:p>
        </p:txBody>
      </p:sp>
      <p:pic>
        <p:nvPicPr>
          <p:cNvPr id="137" name="Picture 136">
            <a:extLst>
              <a:ext uri="{FF2B5EF4-FFF2-40B4-BE49-F238E27FC236}">
                <a16:creationId xmlns:a16="http://schemas.microsoft.com/office/drawing/2014/main" id="{A9169B92-286C-4B30-9421-AE912E1E6B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7915" y="1881786"/>
            <a:ext cx="554736" cy="554736"/>
          </a:xfrm>
          <a:prstGeom prst="rect">
            <a:avLst/>
          </a:prstGeom>
        </p:spPr>
      </p:pic>
      <p:sp>
        <p:nvSpPr>
          <p:cNvPr id="138" name="TextBox 137">
            <a:extLst>
              <a:ext uri="{FF2B5EF4-FFF2-40B4-BE49-F238E27FC236}">
                <a16:creationId xmlns:a16="http://schemas.microsoft.com/office/drawing/2014/main" id="{FAACF832-511A-4447-8D54-A4CDECA9CB02}"/>
              </a:ext>
            </a:extLst>
          </p:cNvPr>
          <p:cNvSpPr txBox="1"/>
          <p:nvPr/>
        </p:nvSpPr>
        <p:spPr>
          <a:xfrm>
            <a:off x="4948716" y="1982573"/>
            <a:ext cx="351688" cy="351684"/>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algn="ctr" defTabSz="932563">
              <a:spcBef>
                <a:spcPct val="0"/>
              </a:spcBef>
              <a:defRPr/>
            </a:pPr>
            <a:r>
              <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Wingdings" panose="05000000000000000000" pitchFamily="2" charset="2"/>
              </a:rPr>
              <a:t></a:t>
            </a:r>
            <a:endPar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15" name="Rectangle 114">
            <a:extLst>
              <a:ext uri="{FF2B5EF4-FFF2-40B4-BE49-F238E27FC236}">
                <a16:creationId xmlns:a16="http://schemas.microsoft.com/office/drawing/2014/main" id="{71AFE1C7-A6FF-4F4B-9190-6B34F3E8E996}"/>
              </a:ext>
            </a:extLst>
          </p:cNvPr>
          <p:cNvSpPr/>
          <p:nvPr/>
        </p:nvSpPr>
        <p:spPr>
          <a:xfrm>
            <a:off x="5600701" y="1754782"/>
            <a:ext cx="3911600" cy="8087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defTabSz="897618">
              <a:spcBef>
                <a:spcPts val="971"/>
              </a:spcBef>
              <a:buClr>
                <a:srgbClr val="353535"/>
              </a:buClr>
              <a:buSzPct val="75000"/>
            </a:pPr>
            <a:r>
              <a:rPr lang="en-US" sz="1600" dirty="0">
                <a:solidFill>
                  <a:schemeClr val="tx1"/>
                </a:solidFill>
                <a:latin typeface="Segoe UI Semilight"/>
                <a:ea typeface="Segoe UI" pitchFamily="34" charset="0"/>
                <a:cs typeface="Segoe UI Semibold" panose="020B0702040204020203" pitchFamily="34" charset="0"/>
              </a:rPr>
              <a:t>Learn more about how the Power Platform can help your institution by visiting the </a:t>
            </a:r>
            <a:r>
              <a:rPr lang="en-US" sz="1600" dirty="0">
                <a:solidFill>
                  <a:srgbClr val="0078D7"/>
                </a:solidFill>
                <a:latin typeface="Segoe UI Semibold" panose="020B0702040204020203" pitchFamily="34" charset="0"/>
                <a:cs typeface="Segoe UI Semibold" panose="020B0702040204020203" pitchFamily="34" charset="0"/>
                <a:hlinkClick r:id="rId5"/>
              </a:rPr>
              <a:t>Power Platform web </a:t>
            </a:r>
            <a:r>
              <a:rPr lang="en-US" sz="1600" dirty="0">
                <a:solidFill>
                  <a:srgbClr val="0078D7"/>
                </a:solidFill>
                <a:latin typeface="Segoe UI Semibold" panose="020B0702040204020203"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page</a:t>
            </a:r>
            <a:endParaRPr lang="en-US" sz="1600" dirty="0">
              <a:solidFill>
                <a:srgbClr val="0078D7"/>
              </a:solidFill>
              <a:latin typeface="Segoe UI Semibold" panose="020B0702040204020203" pitchFamily="34" charset="0"/>
              <a:cs typeface="Segoe UI Semibold" panose="020B0702040204020203" pitchFamily="34" charset="0"/>
            </a:endParaRPr>
          </a:p>
        </p:txBody>
      </p:sp>
      <p:cxnSp>
        <p:nvCxnSpPr>
          <p:cNvPr id="120" name="Straight Connector 119">
            <a:extLst>
              <a:ext uri="{FF2B5EF4-FFF2-40B4-BE49-F238E27FC236}">
                <a16:creationId xmlns:a16="http://schemas.microsoft.com/office/drawing/2014/main" id="{1B1E7F3A-2565-4233-9A14-A3D33A67D564}"/>
              </a:ext>
              <a:ext uri="{C183D7F6-B498-43B3-948B-1728B52AA6E4}">
                <adec:decorative xmlns:adec="http://schemas.microsoft.com/office/drawing/2017/decorative" val="1"/>
              </a:ext>
            </a:extLst>
          </p:cNvPr>
          <p:cNvCxnSpPr>
            <a:cxnSpLocks/>
          </p:cNvCxnSpPr>
          <p:nvPr/>
        </p:nvCxnSpPr>
        <p:spPr>
          <a:xfrm>
            <a:off x="5636525" y="2751752"/>
            <a:ext cx="3562296"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134" name="Picture 133">
            <a:extLst>
              <a:ext uri="{FF2B5EF4-FFF2-40B4-BE49-F238E27FC236}">
                <a16:creationId xmlns:a16="http://schemas.microsoft.com/office/drawing/2014/main" id="{47A36BC5-1466-47E8-A4E9-AD28498246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7915" y="3074888"/>
            <a:ext cx="554736" cy="554736"/>
          </a:xfrm>
          <a:prstGeom prst="rect">
            <a:avLst/>
          </a:prstGeom>
        </p:spPr>
      </p:pic>
      <p:sp>
        <p:nvSpPr>
          <p:cNvPr id="135" name="TextBox 134">
            <a:extLst>
              <a:ext uri="{FF2B5EF4-FFF2-40B4-BE49-F238E27FC236}">
                <a16:creationId xmlns:a16="http://schemas.microsoft.com/office/drawing/2014/main" id="{33ADEBF6-55F7-45B8-B0F7-FB13290C61A0}"/>
              </a:ext>
            </a:extLst>
          </p:cNvPr>
          <p:cNvSpPr txBox="1"/>
          <p:nvPr/>
        </p:nvSpPr>
        <p:spPr>
          <a:xfrm>
            <a:off x="4948716" y="3175675"/>
            <a:ext cx="351688" cy="351684"/>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algn="ctr" defTabSz="932563">
              <a:spcBef>
                <a:spcPct val="0"/>
              </a:spcBef>
              <a:defRPr/>
            </a:pPr>
            <a:r>
              <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Wingdings" panose="05000000000000000000" pitchFamily="2" charset="2"/>
              </a:rPr>
              <a:t></a:t>
            </a:r>
            <a:endPar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16" name="Rectangle 115">
            <a:extLst>
              <a:ext uri="{FF2B5EF4-FFF2-40B4-BE49-F238E27FC236}">
                <a16:creationId xmlns:a16="http://schemas.microsoft.com/office/drawing/2014/main" id="{A5CA9320-82F5-4713-A1F2-5381D01B0915}"/>
              </a:ext>
            </a:extLst>
          </p:cNvPr>
          <p:cNvSpPr/>
          <p:nvPr/>
        </p:nvSpPr>
        <p:spPr>
          <a:xfrm>
            <a:off x="5600701" y="2939978"/>
            <a:ext cx="3911600" cy="8087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defTabSz="897618">
              <a:spcBef>
                <a:spcPts val="971"/>
              </a:spcBef>
              <a:buClr>
                <a:srgbClr val="353535"/>
              </a:buClr>
              <a:buSzPct val="75000"/>
            </a:pPr>
            <a:r>
              <a:rPr lang="en-US" sz="1600" dirty="0">
                <a:solidFill>
                  <a:schemeClr val="tx1"/>
                </a:solidFill>
                <a:latin typeface="Segoe UI Semilight"/>
                <a:cs typeface="Segoe UI Semibold" panose="020B0702040204020203" pitchFamily="34" charset="0"/>
              </a:rPr>
              <a:t>Access self-guided </a:t>
            </a:r>
            <a:r>
              <a:rPr lang="en-US" sz="1600" dirty="0">
                <a:solidFill>
                  <a:srgbClr val="0078D7"/>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training resources</a:t>
            </a:r>
            <a:r>
              <a:rPr lang="en-US" sz="1600" dirty="0">
                <a:solidFill>
                  <a:srgbClr val="0078D7"/>
                </a:solidFill>
                <a:latin typeface="Segoe UI Semibold" panose="020B0702040204020203" pitchFamily="34" charset="0"/>
                <a:cs typeface="Segoe UI Semibold" panose="020B0702040204020203" pitchFamily="34" charset="0"/>
              </a:rPr>
              <a:t> </a:t>
            </a:r>
            <a:r>
              <a:rPr lang="en-US" sz="1600" dirty="0">
                <a:solidFill>
                  <a:schemeClr val="tx1"/>
                </a:solidFill>
                <a:latin typeface="Segoe UI Semilight"/>
                <a:cs typeface="Segoe UI Semibold" panose="020B0702040204020203" pitchFamily="34" charset="0"/>
              </a:rPr>
              <a:t>that help your educators, staff, and students learn how to effectively use Power Platform</a:t>
            </a:r>
          </a:p>
        </p:txBody>
      </p:sp>
      <p:cxnSp>
        <p:nvCxnSpPr>
          <p:cNvPr id="121" name="Straight Connector 120">
            <a:extLst>
              <a:ext uri="{FF2B5EF4-FFF2-40B4-BE49-F238E27FC236}">
                <a16:creationId xmlns:a16="http://schemas.microsoft.com/office/drawing/2014/main" id="{2C77003F-47F2-46F3-AA7D-DF2BF80131C7}"/>
              </a:ext>
              <a:ext uri="{C183D7F6-B498-43B3-948B-1728B52AA6E4}">
                <adec:decorative xmlns:adec="http://schemas.microsoft.com/office/drawing/2017/decorative" val="1"/>
              </a:ext>
            </a:extLst>
          </p:cNvPr>
          <p:cNvCxnSpPr>
            <a:cxnSpLocks/>
          </p:cNvCxnSpPr>
          <p:nvPr/>
        </p:nvCxnSpPr>
        <p:spPr>
          <a:xfrm>
            <a:off x="5636525" y="3936948"/>
            <a:ext cx="3562296"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131" name="Picture 130">
            <a:extLst>
              <a:ext uri="{FF2B5EF4-FFF2-40B4-BE49-F238E27FC236}">
                <a16:creationId xmlns:a16="http://schemas.microsoft.com/office/drawing/2014/main" id="{B0D1F953-7B70-464D-AAF8-3C9F42D2F6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7915" y="4252178"/>
            <a:ext cx="554736" cy="554736"/>
          </a:xfrm>
          <a:prstGeom prst="rect">
            <a:avLst/>
          </a:prstGeom>
        </p:spPr>
      </p:pic>
      <p:sp>
        <p:nvSpPr>
          <p:cNvPr id="132" name="TextBox 131">
            <a:extLst>
              <a:ext uri="{FF2B5EF4-FFF2-40B4-BE49-F238E27FC236}">
                <a16:creationId xmlns:a16="http://schemas.microsoft.com/office/drawing/2014/main" id="{DA52BFCF-E902-4625-BE9B-C10F1CB745A1}"/>
              </a:ext>
            </a:extLst>
          </p:cNvPr>
          <p:cNvSpPr txBox="1"/>
          <p:nvPr/>
        </p:nvSpPr>
        <p:spPr>
          <a:xfrm>
            <a:off x="4948716" y="4352965"/>
            <a:ext cx="351688" cy="351684"/>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algn="ctr" defTabSz="932563">
              <a:spcBef>
                <a:spcPct val="0"/>
              </a:spcBef>
              <a:defRPr/>
            </a:pPr>
            <a:r>
              <a:rPr kumimoji="0" lang="en-US" sz="1200" b="0" i="0" u="none" strike="noStrike" kern="1200" cap="none" spc="0" normalizeH="0" baseline="0" noProof="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Wingdings" panose="05000000000000000000" pitchFamily="2" charset="2"/>
              </a:rPr>
              <a:t></a:t>
            </a:r>
            <a:endParaRPr kumimoji="0" lang="en-US" sz="1200" b="0" i="0" u="none" strike="noStrike" kern="1200" cap="none" spc="0" normalizeH="0" baseline="0" noProof="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17" name="Rectangle 116">
            <a:extLst>
              <a:ext uri="{FF2B5EF4-FFF2-40B4-BE49-F238E27FC236}">
                <a16:creationId xmlns:a16="http://schemas.microsoft.com/office/drawing/2014/main" id="{64F7284F-F551-4788-AB04-6624C4F5284D}"/>
              </a:ext>
            </a:extLst>
          </p:cNvPr>
          <p:cNvSpPr/>
          <p:nvPr/>
        </p:nvSpPr>
        <p:spPr>
          <a:xfrm>
            <a:off x="5600701" y="4125174"/>
            <a:ext cx="3911600" cy="8087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defTabSz="897618">
              <a:spcBef>
                <a:spcPts val="971"/>
              </a:spcBef>
              <a:buClr>
                <a:srgbClr val="353535"/>
              </a:buClr>
              <a:buSzPct val="75000"/>
            </a:pPr>
            <a:r>
              <a:rPr lang="en-US" sz="1600" dirty="0">
                <a:solidFill>
                  <a:schemeClr val="tx1"/>
                </a:solidFill>
                <a:latin typeface="Segoe UI Semilight"/>
                <a:cs typeface="Segoe UI Semibold" panose="020B0702040204020203" pitchFamily="34" charset="0"/>
              </a:rPr>
              <a:t>Share the </a:t>
            </a:r>
            <a:r>
              <a:rPr lang="en-US" sz="1600" dirty="0">
                <a:solidFill>
                  <a:srgbClr val="0078D7"/>
                </a:solidFill>
                <a:latin typeface="Segoe UI Semibold" panose="020B0702040204020203"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Power Platform Udacity course</a:t>
            </a:r>
            <a:r>
              <a:rPr lang="en-US" sz="1600" dirty="0">
                <a:solidFill>
                  <a:srgbClr val="0078D7"/>
                </a:solidFill>
                <a:latin typeface="Segoe UI Semibold" panose="020B0702040204020203" pitchFamily="34" charset="0"/>
                <a:cs typeface="Segoe UI Semibold" panose="020B0702040204020203" pitchFamily="34" charset="0"/>
              </a:rPr>
              <a:t> </a:t>
            </a:r>
            <a:r>
              <a:rPr lang="en-US" sz="1600" dirty="0">
                <a:solidFill>
                  <a:schemeClr val="tx1"/>
                </a:solidFill>
                <a:latin typeface="Segoe UI Semilight"/>
                <a:cs typeface="Segoe UI Semibold" panose="020B0702040204020203" pitchFamily="34" charset="0"/>
              </a:rPr>
              <a:t>that teaches attendees how to build an app without coding experience</a:t>
            </a:r>
          </a:p>
        </p:txBody>
      </p:sp>
      <p:cxnSp>
        <p:nvCxnSpPr>
          <p:cNvPr id="122" name="Straight Connector 121">
            <a:extLst>
              <a:ext uri="{FF2B5EF4-FFF2-40B4-BE49-F238E27FC236}">
                <a16:creationId xmlns:a16="http://schemas.microsoft.com/office/drawing/2014/main" id="{617D6976-E393-4F11-8E49-BC3725A7CCFF}"/>
              </a:ext>
              <a:ext uri="{C183D7F6-B498-43B3-948B-1728B52AA6E4}">
                <adec:decorative xmlns:adec="http://schemas.microsoft.com/office/drawing/2017/decorative" val="1"/>
              </a:ext>
            </a:extLst>
          </p:cNvPr>
          <p:cNvCxnSpPr>
            <a:cxnSpLocks/>
          </p:cNvCxnSpPr>
          <p:nvPr/>
        </p:nvCxnSpPr>
        <p:spPr>
          <a:xfrm>
            <a:off x="5636525" y="5122144"/>
            <a:ext cx="3562296"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128" name="Picture 127">
            <a:extLst>
              <a:ext uri="{FF2B5EF4-FFF2-40B4-BE49-F238E27FC236}">
                <a16:creationId xmlns:a16="http://schemas.microsoft.com/office/drawing/2014/main" id="{4C709DBE-0D3A-43F7-B73A-47811F0CA14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7915" y="5503167"/>
            <a:ext cx="554736" cy="554736"/>
          </a:xfrm>
          <a:prstGeom prst="rect">
            <a:avLst/>
          </a:prstGeom>
        </p:spPr>
      </p:pic>
      <p:sp>
        <p:nvSpPr>
          <p:cNvPr id="129" name="TextBox 128">
            <a:extLst>
              <a:ext uri="{FF2B5EF4-FFF2-40B4-BE49-F238E27FC236}">
                <a16:creationId xmlns:a16="http://schemas.microsoft.com/office/drawing/2014/main" id="{67042E37-01F0-4ECD-8A8A-8A0718B31446}"/>
              </a:ext>
            </a:extLst>
          </p:cNvPr>
          <p:cNvSpPr txBox="1"/>
          <p:nvPr/>
        </p:nvSpPr>
        <p:spPr>
          <a:xfrm>
            <a:off x="4948716" y="5603954"/>
            <a:ext cx="351688" cy="351684"/>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algn="ctr" defTabSz="932563">
              <a:spcBef>
                <a:spcPct val="0"/>
              </a:spcBef>
              <a:defRPr/>
            </a:pPr>
            <a:r>
              <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Wingdings" panose="05000000000000000000" pitchFamily="2" charset="2"/>
              </a:rPr>
              <a:t></a:t>
            </a:r>
            <a:endPar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18" name="Rectangle 117">
            <a:extLst>
              <a:ext uri="{FF2B5EF4-FFF2-40B4-BE49-F238E27FC236}">
                <a16:creationId xmlns:a16="http://schemas.microsoft.com/office/drawing/2014/main" id="{6CC1E632-A842-4A80-A306-017F072959BA}"/>
              </a:ext>
            </a:extLst>
          </p:cNvPr>
          <p:cNvSpPr/>
          <p:nvPr/>
        </p:nvSpPr>
        <p:spPr>
          <a:xfrm>
            <a:off x="5600701" y="5310370"/>
            <a:ext cx="4000500" cy="8087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defTabSz="897618">
              <a:spcBef>
                <a:spcPts val="971"/>
              </a:spcBef>
              <a:buClr>
                <a:srgbClr val="353535"/>
              </a:buClr>
              <a:buSzPct val="75000"/>
            </a:pPr>
            <a:endParaRPr lang="en-US" sz="1600" dirty="0">
              <a:solidFill>
                <a:schemeClr val="tx1"/>
              </a:solidFill>
              <a:latin typeface="Segoe UI Semilight"/>
              <a:cs typeface="Segoe UI Semibold" panose="020B0702040204020203" pitchFamily="34" charset="0"/>
            </a:endParaRPr>
          </a:p>
          <a:p>
            <a:pPr defTabSz="897618">
              <a:spcBef>
                <a:spcPts val="971"/>
              </a:spcBef>
              <a:buClr>
                <a:srgbClr val="353535"/>
              </a:buClr>
              <a:buSzPct val="75000"/>
            </a:pPr>
            <a:r>
              <a:rPr lang="en-US" sz="1600" dirty="0">
                <a:solidFill>
                  <a:schemeClr val="tx1"/>
                </a:solidFill>
                <a:latin typeface="Segoe UI Semilight"/>
                <a:cs typeface="Segoe UI Semibold" panose="020B0702040204020203" pitchFamily="34" charset="0"/>
              </a:rPr>
              <a:t>See what else you can do with </a:t>
            </a:r>
            <a:br>
              <a:rPr lang="en-US" sz="1600" dirty="0">
                <a:solidFill>
                  <a:schemeClr val="tx1"/>
                </a:solidFill>
                <a:latin typeface="Segoe UI Semilight"/>
                <a:cs typeface="Segoe UI Semibold" panose="020B0702040204020203" pitchFamily="34" charset="0"/>
              </a:rPr>
            </a:br>
            <a:r>
              <a:rPr lang="en-US" sz="1600" dirty="0" err="1">
                <a:solidFill>
                  <a:schemeClr val="tx1"/>
                </a:solidFill>
                <a:latin typeface="Segoe UI Semilight"/>
                <a:cs typeface="Segoe UI Semibold" panose="020B0702040204020203" pitchFamily="34" charset="0"/>
              </a:rPr>
              <a:t>Dataverse</a:t>
            </a:r>
            <a:r>
              <a:rPr lang="en-US" sz="1600" dirty="0">
                <a:solidFill>
                  <a:schemeClr val="tx1"/>
                </a:solidFill>
                <a:latin typeface="Segoe UI Semilight"/>
                <a:cs typeface="Segoe UI Semibold" panose="020B0702040204020203" pitchFamily="34" charset="0"/>
              </a:rPr>
              <a:t> for Teams at </a:t>
            </a:r>
            <a:r>
              <a:rPr lang="en-US" sz="1600" dirty="0" err="1">
                <a:solidFill>
                  <a:srgbClr val="0078D7"/>
                </a:solidFill>
                <a:latin typeface="Segoe UI Semibold" panose="020B0702040204020203" pitchFamily="34" charset="0"/>
                <a:cs typeface="Segoe UI Semibold" panose="020B0702040204020203" pitchFamily="34" charset="0"/>
                <a:hlinkClick r:id="rId8"/>
              </a:rPr>
              <a:t>Dataverse</a:t>
            </a:r>
            <a:r>
              <a:rPr lang="en-US" sz="1600" dirty="0">
                <a:solidFill>
                  <a:srgbClr val="0078D7"/>
                </a:solidFill>
                <a:latin typeface="Segoe UI Semibold" panose="020B0702040204020203" pitchFamily="34" charset="0"/>
                <a:cs typeface="Segoe UI Semibold" panose="020B0702040204020203" pitchFamily="34" charset="0"/>
                <a:hlinkClick r:id="rId8"/>
              </a:rPr>
              <a:t> web page</a:t>
            </a:r>
            <a:endParaRPr lang="en-US" sz="1600" dirty="0">
              <a:solidFill>
                <a:srgbClr val="0078D7"/>
              </a:solidFill>
              <a:latin typeface="Segoe UI Semibold" panose="020B0702040204020203" pitchFamily="34" charset="0"/>
              <a:cs typeface="Segoe UI Semibold" panose="020B0702040204020203" pitchFamily="34" charset="0"/>
            </a:endParaRPr>
          </a:p>
          <a:p>
            <a:pPr defTabSz="897618">
              <a:spcBef>
                <a:spcPts val="971"/>
              </a:spcBef>
              <a:buClr>
                <a:srgbClr val="353535"/>
              </a:buClr>
              <a:buSzPct val="75000"/>
            </a:pPr>
            <a:endParaRPr lang="en-US" sz="1600" dirty="0">
              <a:solidFill>
                <a:srgbClr val="0078D7"/>
              </a:solidFill>
              <a:latin typeface="Segoe UI Semibold" panose="020B0702040204020203" pitchFamily="34" charset="0"/>
              <a:ea typeface="Segoe UI" pitchFamily="34" charset="0"/>
              <a:cs typeface="Segoe UI Semibold" panose="020B0702040204020203" pitchFamily="34" charset="0"/>
            </a:endParaRPr>
          </a:p>
        </p:txBody>
      </p:sp>
      <p:cxnSp>
        <p:nvCxnSpPr>
          <p:cNvPr id="123" name="Straight Connector 122">
            <a:extLst>
              <a:ext uri="{FF2B5EF4-FFF2-40B4-BE49-F238E27FC236}">
                <a16:creationId xmlns:a16="http://schemas.microsoft.com/office/drawing/2014/main" id="{21A7A78E-164D-4DAB-A4C4-8253512D8CEE}"/>
              </a:ext>
              <a:ext uri="{C183D7F6-B498-43B3-948B-1728B52AA6E4}">
                <adec:decorative xmlns:adec="http://schemas.microsoft.com/office/drawing/2017/decorative" val="1"/>
              </a:ext>
            </a:extLst>
          </p:cNvPr>
          <p:cNvCxnSpPr>
            <a:cxnSpLocks/>
          </p:cNvCxnSpPr>
          <p:nvPr/>
        </p:nvCxnSpPr>
        <p:spPr>
          <a:xfrm>
            <a:off x="5636525" y="6307340"/>
            <a:ext cx="3562296" cy="0"/>
          </a:xfrm>
          <a:prstGeom prst="line">
            <a:avLst/>
          </a:prstGeom>
          <a:ln>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EB60565-B306-4A6B-BDE2-00586BEA8C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7915" y="6623307"/>
            <a:ext cx="554736" cy="554736"/>
          </a:xfrm>
          <a:prstGeom prst="rect">
            <a:avLst/>
          </a:prstGeom>
        </p:spPr>
      </p:pic>
      <p:sp>
        <p:nvSpPr>
          <p:cNvPr id="114" name="TextBox 113">
            <a:extLst>
              <a:ext uri="{FF2B5EF4-FFF2-40B4-BE49-F238E27FC236}">
                <a16:creationId xmlns:a16="http://schemas.microsoft.com/office/drawing/2014/main" id="{5BAD72B1-D33A-44A8-B27A-C202EC306297}"/>
              </a:ext>
            </a:extLst>
          </p:cNvPr>
          <p:cNvSpPr txBox="1"/>
          <p:nvPr/>
        </p:nvSpPr>
        <p:spPr>
          <a:xfrm>
            <a:off x="4948716" y="6724094"/>
            <a:ext cx="351688" cy="351684"/>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algn="ctr" defTabSz="932563">
              <a:spcBef>
                <a:spcPct val="0"/>
              </a:spcBef>
              <a:defRPr/>
            </a:pPr>
            <a:r>
              <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sym typeface="Wingdings" panose="05000000000000000000" pitchFamily="2" charset="2"/>
              </a:rPr>
              <a:t></a:t>
            </a:r>
            <a:endParaRPr kumimoji="0" lang="en-US" sz="1200" b="0" i="0" u="none" strike="noStrike" kern="1200" cap="none" spc="0" normalizeH="0" baseline="0" noProof="0" dirty="0">
              <a:ln w="3175">
                <a:noFill/>
              </a:ln>
              <a:solidFill>
                <a:schemeClr val="tx2"/>
              </a:solidFill>
              <a:effectLst/>
              <a:uLnTx/>
              <a:uFillTx/>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19" name="Rectangle 118">
            <a:extLst>
              <a:ext uri="{FF2B5EF4-FFF2-40B4-BE49-F238E27FC236}">
                <a16:creationId xmlns:a16="http://schemas.microsoft.com/office/drawing/2014/main" id="{C06541C2-4065-433E-BEAB-32FA09AB4C53}"/>
              </a:ext>
            </a:extLst>
          </p:cNvPr>
          <p:cNvSpPr/>
          <p:nvPr/>
        </p:nvSpPr>
        <p:spPr>
          <a:xfrm>
            <a:off x="5600701" y="6495562"/>
            <a:ext cx="3911600" cy="80874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91440" bIns="0" rtlCol="0" anchor="ctr"/>
          <a:lstStyle/>
          <a:p>
            <a:pPr defTabSz="897618">
              <a:spcBef>
                <a:spcPts val="971"/>
              </a:spcBef>
              <a:buClr>
                <a:srgbClr val="353535"/>
              </a:buClr>
              <a:buSzPct val="75000"/>
            </a:pPr>
            <a:r>
              <a:rPr lang="en-US" sz="1600" dirty="0">
                <a:solidFill>
                  <a:schemeClr val="tx1"/>
                </a:solidFill>
                <a:latin typeface="Segoe UI Semilight"/>
                <a:ea typeface="Segoe UI" pitchFamily="34" charset="0"/>
                <a:cs typeface="Segoe UI Semibold" panose="020B0702040204020203" pitchFamily="34" charset="0"/>
              </a:rPr>
              <a:t>And you can start using Power Platform today by </a:t>
            </a:r>
            <a:r>
              <a:rPr lang="en-US" sz="1600" dirty="0">
                <a:solidFill>
                  <a:srgbClr val="0078D7"/>
                </a:solidFill>
                <a:latin typeface="Segoe UI Semibold" panose="020B0702040204020203"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adding the products directly to Microsoft Teams</a:t>
            </a:r>
            <a:endParaRPr lang="en-US" sz="1600" dirty="0">
              <a:solidFill>
                <a:schemeClr val="tx1"/>
              </a:solidFill>
              <a:latin typeface="Segoe UI Semilight"/>
              <a:ea typeface="Segoe UI" pitchFamily="34" charset="0"/>
              <a:cs typeface="Segoe UI Semibold" panose="020B0702040204020203" pitchFamily="34" charset="0"/>
            </a:endParaRPr>
          </a:p>
        </p:txBody>
      </p:sp>
      <p:sp>
        <p:nvSpPr>
          <p:cNvPr id="70" name="Text Placeholder 3">
            <a:extLst>
              <a:ext uri="{FF2B5EF4-FFF2-40B4-BE49-F238E27FC236}">
                <a16:creationId xmlns:a16="http://schemas.microsoft.com/office/drawing/2014/main" id="{6C891B9A-7BB2-4F37-AAB3-FD974B70A3F1}"/>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22</a:t>
            </a:fld>
            <a:endParaRPr lang="en-US"/>
          </a:p>
        </p:txBody>
      </p:sp>
    </p:spTree>
    <p:extLst>
      <p:ext uri="{BB962C8B-B14F-4D97-AF65-F5344CB8AC3E}">
        <p14:creationId xmlns:p14="http://schemas.microsoft.com/office/powerpoint/2010/main" val="523152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03E58-4E41-470F-B9B8-12339E022212}"/>
              </a:ext>
            </a:extLst>
          </p:cNvPr>
          <p:cNvSpPr>
            <a:spLocks noGrp="1"/>
          </p:cNvSpPr>
          <p:nvPr>
            <p:ph type="title" idx="4294967295"/>
          </p:nvPr>
        </p:nvSpPr>
        <p:spPr>
          <a:xfrm>
            <a:off x="221165" y="3067051"/>
            <a:ext cx="9616069" cy="1638298"/>
          </a:xfrm>
        </p:spPr>
        <p:txBody>
          <a:bodyPr vert="horz" wrap="square" lIns="118343" tIns="73965" rIns="118343" bIns="73965" rtlCol="0" anchor="ctr">
            <a:noAutofit/>
          </a:bodyPr>
          <a:lstStyle/>
          <a:p>
            <a:r>
              <a:rPr lang="en-US" sz="6600" dirty="0"/>
              <a:t>Closing</a:t>
            </a:r>
          </a:p>
        </p:txBody>
      </p:sp>
      <p:pic>
        <p:nvPicPr>
          <p:cNvPr id="2" name="Picture 1" descr="Microsoft logo&#10;">
            <a:extLst>
              <a:ext uri="{FF2B5EF4-FFF2-40B4-BE49-F238E27FC236}">
                <a16:creationId xmlns:a16="http://schemas.microsoft.com/office/drawing/2014/main" id="{5255626E-392B-4195-9230-16ABA56892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invGray">
          <a:xfrm>
            <a:off x="389728" y="561931"/>
            <a:ext cx="1762922" cy="377643"/>
          </a:xfrm>
          <a:prstGeom prst="rect">
            <a:avLst/>
          </a:prstGeom>
        </p:spPr>
      </p:pic>
      <p:sp>
        <p:nvSpPr>
          <p:cNvPr id="3" name="Text Box 3">
            <a:extLst>
              <a:ext uri="{FF2B5EF4-FFF2-40B4-BE49-F238E27FC236}">
                <a16:creationId xmlns:a16="http://schemas.microsoft.com/office/drawing/2014/main" id="{78F553D5-290A-4E4B-AF2E-D3B0D9886DAB}"/>
              </a:ext>
            </a:extLst>
          </p:cNvPr>
          <p:cNvSpPr txBox="1">
            <a:spLocks noChangeArrowheads="1"/>
          </p:cNvSpPr>
          <p:nvPr/>
        </p:nvSpPr>
        <p:spPr bwMode="blackWhite">
          <a:xfrm>
            <a:off x="369181" y="7326684"/>
            <a:ext cx="8405786" cy="26122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739259" eaLnBrk="0" hangingPunct="0"/>
            <a:r>
              <a:rPr lang="en-US" sz="566">
                <a:solidFill>
                  <a:srgbClr val="FFFFFF"/>
                </a:solidFill>
                <a:latin typeface="Segoe UI Semilight"/>
                <a:cs typeface="Arial"/>
              </a:rPr>
              <a:t>© 2021 Microsoft Corporation. All rights reserved. Microsoft, Windows, Windows Vista and other product names are or may be registered trademarks and/or trademarks in the U.S. and/or other countries.</a:t>
            </a:r>
          </a:p>
          <a:p>
            <a:pPr defTabSz="739259" eaLnBrk="0" hangingPunct="0"/>
            <a:r>
              <a:rPr lang="en-US" sz="566">
                <a:solidFill>
                  <a:srgbClr val="FFFFFF"/>
                </a:solidFill>
                <a:latin typeface="Segoe UI Semilight"/>
                <a:cs typeface="Aria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463080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6DD418-B0E8-4D8E-B063-5C7B3B243277}"/>
              </a:ext>
            </a:extLst>
          </p:cNvPr>
          <p:cNvSpPr>
            <a:spLocks noGrp="1"/>
          </p:cNvSpPr>
          <p:nvPr>
            <p:ph type="title" idx="4294967295"/>
          </p:nvPr>
        </p:nvSpPr>
        <p:spPr>
          <a:xfrm>
            <a:off x="457200" y="-1019620"/>
            <a:ext cx="9144000" cy="1019620"/>
          </a:xfrm>
        </p:spPr>
        <p:txBody>
          <a:bodyPr vert="horz" wrap="square" lIns="0" tIns="0" rIns="0" bIns="0" rtlCol="0" anchor="b">
            <a:noAutofit/>
          </a:bodyPr>
          <a:lstStyle/>
          <a:p>
            <a:pPr defTabSz="932472" fontAlgn="base">
              <a:lnSpc>
                <a:spcPct val="100000"/>
              </a:lnSpc>
              <a:spcAft>
                <a:spcPct val="0"/>
              </a:spcAft>
              <a:defRPr/>
            </a:pPr>
            <a:r>
              <a:rPr lang="en-US" dirty="0">
                <a:solidFill>
                  <a:srgbClr val="E6E6E6"/>
                </a:solidFill>
              </a:rPr>
              <a:t>Power Platform Examples</a:t>
            </a:r>
            <a:br>
              <a:rPr lang="en-US" dirty="0">
                <a:solidFill>
                  <a:srgbClr val="E6E6E6"/>
                </a:solidFill>
              </a:rPr>
            </a:br>
            <a:r>
              <a:rPr lang="en-IN" spc="0" dirty="0">
                <a:ln>
                  <a:noFill/>
                </a:ln>
                <a:solidFill>
                  <a:srgbClr val="E6E6E6"/>
                </a:solidFill>
                <a:latin typeface="Segoe UI Semibold" panose="020B0702040204020203" pitchFamily="34" charset="0"/>
                <a:ea typeface="Segoe UI" panose="020B0502040204020203" pitchFamily="34" charset="0"/>
                <a:cs typeface="Segoe UI Semibold" panose="020B0702040204020203" pitchFamily="34" charset="0"/>
              </a:rPr>
              <a:t>TABLE OF CONTENTS</a:t>
            </a:r>
            <a:endParaRPr lang="en-US" dirty="0">
              <a:solidFill>
                <a:srgbClr val="E6E6E6"/>
              </a:solidFill>
            </a:endParaRPr>
          </a:p>
        </p:txBody>
      </p:sp>
      <p:sp>
        <p:nvSpPr>
          <p:cNvPr id="61" name="TextBox 60">
            <a:extLst>
              <a:ext uri="{FF2B5EF4-FFF2-40B4-BE49-F238E27FC236}">
                <a16:creationId xmlns:a16="http://schemas.microsoft.com/office/drawing/2014/main" id="{9CD15323-9855-4D15-8332-FCE510DEBA8A}"/>
              </a:ext>
            </a:extLst>
          </p:cNvPr>
          <p:cNvSpPr txBox="1"/>
          <p:nvPr/>
        </p:nvSpPr>
        <p:spPr>
          <a:xfrm>
            <a:off x="450418" y="697093"/>
            <a:ext cx="3295651" cy="984885"/>
          </a:xfrm>
          <a:prstGeom prst="rect">
            <a:avLst/>
          </a:prstGeom>
          <a:noFill/>
        </p:spPr>
        <p:txBody>
          <a:bodyPr wrap="square" lIns="0" tIns="0" rIns="0" bIns="0" anchor="t">
            <a:spAutoFit/>
          </a:bodyPr>
          <a:lstStyle/>
          <a:p>
            <a:r>
              <a:rPr lang="en-US" sz="3200" dirty="0">
                <a:latin typeface="+mj-lt"/>
              </a:rPr>
              <a:t>Power Platform Examples</a:t>
            </a:r>
            <a:endParaRPr lang="en-US" dirty="0"/>
          </a:p>
        </p:txBody>
      </p:sp>
      <p:sp>
        <p:nvSpPr>
          <p:cNvPr id="48" name="Title 31">
            <a:extLst>
              <a:ext uri="{FF2B5EF4-FFF2-40B4-BE49-F238E27FC236}">
                <a16:creationId xmlns:a16="http://schemas.microsoft.com/office/drawing/2014/main" id="{A44D5397-1949-413B-B91D-7BDA990F700A}"/>
              </a:ext>
            </a:extLst>
          </p:cNvPr>
          <p:cNvSpPr txBox="1">
            <a:spLocks/>
          </p:cNvSpPr>
          <p:nvPr/>
        </p:nvSpPr>
        <p:spPr bwMode="auto">
          <a:xfrm>
            <a:off x="-2" y="1814286"/>
            <a:ext cx="4252688" cy="1265683"/>
          </a:xfrm>
          <a:prstGeom prst="rect">
            <a:avLst/>
          </a:prstGeom>
          <a:solidFill>
            <a:schemeClr val="accent1"/>
          </a:solid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lvl1pPr algn="l" defTabSz="754495" rtl="0" eaLnBrk="1" latinLnBrk="0" hangingPunct="1">
              <a:lnSpc>
                <a:spcPct val="90000"/>
              </a:lnSpc>
              <a:spcBef>
                <a:spcPct val="0"/>
              </a:spcBef>
              <a:buNone/>
              <a:defRPr lang="en-US" sz="3200" b="0" kern="1200" cap="none" spc="-83"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932472" fontAlgn="base">
              <a:lnSpc>
                <a:spcPct val="100000"/>
              </a:lnSpc>
              <a:spcAft>
                <a:spcPct val="0"/>
              </a:spcAft>
              <a:defRPr/>
            </a:pPr>
            <a:r>
              <a:rPr lang="en-IN" sz="4000" spc="0" dirty="0">
                <a:ln>
                  <a:noFill/>
                </a:ln>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TABLE OF</a:t>
            </a:r>
          </a:p>
          <a:p>
            <a:pPr defTabSz="932472" fontAlgn="base">
              <a:lnSpc>
                <a:spcPct val="100000"/>
              </a:lnSpc>
              <a:spcAft>
                <a:spcPct val="0"/>
              </a:spcAft>
              <a:defRPr/>
            </a:pPr>
            <a:r>
              <a:rPr lang="en-IN" sz="4000" spc="0" dirty="0">
                <a:ln>
                  <a:noFill/>
                </a:ln>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CONTENTS</a:t>
            </a:r>
          </a:p>
        </p:txBody>
      </p:sp>
      <p:sp>
        <p:nvSpPr>
          <p:cNvPr id="49" name="TextBox 48">
            <a:extLst>
              <a:ext uri="{FF2B5EF4-FFF2-40B4-BE49-F238E27FC236}">
                <a16:creationId xmlns:a16="http://schemas.microsoft.com/office/drawing/2014/main" id="{A6AD9A26-B958-4403-B5D7-5A1CC39FA490}"/>
              </a:ext>
            </a:extLst>
          </p:cNvPr>
          <p:cNvSpPr txBox="1"/>
          <p:nvPr/>
        </p:nvSpPr>
        <p:spPr>
          <a:xfrm>
            <a:off x="456696" y="3247302"/>
            <a:ext cx="3295651" cy="1938992"/>
          </a:xfrm>
          <a:prstGeom prst="rect">
            <a:avLst/>
          </a:prstGeom>
          <a:noFill/>
        </p:spPr>
        <p:txBody>
          <a:bodyPr wrap="square" lIns="0" tIns="0" rIns="0" bIns="0" anchor="t">
            <a:spAutoFit/>
          </a:bodyPr>
          <a:lstStyle/>
          <a:p>
            <a:r>
              <a:rPr lang="en-US" dirty="0">
                <a:latin typeface="+mj-lt"/>
              </a:rPr>
              <a:t>This is a small collection of examples of awesome solutions developed by institutions using Power Platform products.</a:t>
            </a:r>
          </a:p>
          <a:p>
            <a:r>
              <a:rPr lang="en-US" dirty="0">
                <a:latin typeface="+mj-lt"/>
              </a:rPr>
              <a:t>Feel free to click directly on the links to the right to see different examples.</a:t>
            </a:r>
            <a:endParaRPr lang="en-US" sz="1100" dirty="0"/>
          </a:p>
        </p:txBody>
      </p:sp>
      <p:grpSp>
        <p:nvGrpSpPr>
          <p:cNvPr id="34" name="Group 33">
            <a:extLst>
              <a:ext uri="{FF2B5EF4-FFF2-40B4-BE49-F238E27FC236}">
                <a16:creationId xmlns:a16="http://schemas.microsoft.com/office/drawing/2014/main" id="{86378DEF-0B50-4026-A6BA-2318FF58F753}"/>
              </a:ext>
              <a:ext uri="{C183D7F6-B498-43B3-948B-1728B52AA6E4}">
                <adec:decorative xmlns:adec="http://schemas.microsoft.com/office/drawing/2017/decorative" val="1"/>
              </a:ext>
            </a:extLst>
          </p:cNvPr>
          <p:cNvGrpSpPr/>
          <p:nvPr/>
        </p:nvGrpSpPr>
        <p:grpSpPr>
          <a:xfrm flipH="1">
            <a:off x="0" y="5901938"/>
            <a:ext cx="3265714" cy="1870462"/>
            <a:chOff x="6781193" y="5899542"/>
            <a:chExt cx="3271157" cy="1873579"/>
          </a:xfrm>
        </p:grpSpPr>
        <p:sp>
          <p:nvSpPr>
            <p:cNvPr id="36" name="Freeform: Shape 35">
              <a:extLst>
                <a:ext uri="{FF2B5EF4-FFF2-40B4-BE49-F238E27FC236}">
                  <a16:creationId xmlns:a16="http://schemas.microsoft.com/office/drawing/2014/main" id="{B5D1B5EA-A0B6-4E80-BF35-8C74DA61C040}"/>
                </a:ext>
              </a:extLst>
            </p:cNvPr>
            <p:cNvSpPr/>
            <p:nvPr/>
          </p:nvSpPr>
          <p:spPr>
            <a:xfrm flipH="1" flipV="1">
              <a:off x="7571051" y="7068579"/>
              <a:ext cx="6287" cy="628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Freeform: Shape 36">
              <a:extLst>
                <a:ext uri="{FF2B5EF4-FFF2-40B4-BE49-F238E27FC236}">
                  <a16:creationId xmlns:a16="http://schemas.microsoft.com/office/drawing/2014/main" id="{AD46CDC5-4517-42C0-958C-BB0EA5BF1E39}"/>
                </a:ext>
              </a:extLst>
            </p:cNvPr>
            <p:cNvSpPr/>
            <p:nvPr/>
          </p:nvSpPr>
          <p:spPr>
            <a:xfrm flipH="1" flipV="1">
              <a:off x="7944321" y="6307705"/>
              <a:ext cx="6287" cy="628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 name="Freeform: Shape 37">
              <a:extLst>
                <a:ext uri="{FF2B5EF4-FFF2-40B4-BE49-F238E27FC236}">
                  <a16:creationId xmlns:a16="http://schemas.microsoft.com/office/drawing/2014/main" id="{618AD1EA-A64C-4F38-9614-A8218EDD4404}"/>
                </a:ext>
              </a:extLst>
            </p:cNvPr>
            <p:cNvSpPr/>
            <p:nvPr/>
          </p:nvSpPr>
          <p:spPr>
            <a:xfrm flipH="1" flipV="1">
              <a:off x="6781193" y="5899542"/>
              <a:ext cx="1169416" cy="1873579"/>
            </a:xfrm>
            <a:custGeom>
              <a:avLst/>
              <a:gdLst>
                <a:gd name="connsiteX0" fmla="*/ 0 w 1641774"/>
                <a:gd name="connsiteY0" fmla="*/ 2048511 h 2630370"/>
                <a:gd name="connsiteX1" fmla="*/ 801115 w 1641774"/>
                <a:gd name="connsiteY1" fmla="*/ 2636726 h 2630370"/>
                <a:gd name="connsiteX2" fmla="*/ 1642216 w 1641774"/>
                <a:gd name="connsiteY2" fmla="*/ 1784856 h 2630370"/>
                <a:gd name="connsiteX3" fmla="*/ 801115 w 1641774"/>
                <a:gd name="connsiteY3" fmla="*/ 932987 h 2630370"/>
                <a:gd name="connsiteX4" fmla="*/ 801115 w 1641774"/>
                <a:gd name="connsiteY4" fmla="*/ 0 h 2630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774" h="2630370">
                  <a:moveTo>
                    <a:pt x="0" y="2048511"/>
                  </a:moveTo>
                  <a:cubicBezTo>
                    <a:pt x="110158" y="2389930"/>
                    <a:pt x="427214" y="2636726"/>
                    <a:pt x="801115" y="2636726"/>
                  </a:cubicBezTo>
                  <a:cubicBezTo>
                    <a:pt x="1265049" y="2636726"/>
                    <a:pt x="1642216" y="2254704"/>
                    <a:pt x="1642216" y="1784856"/>
                  </a:cubicBezTo>
                  <a:cubicBezTo>
                    <a:pt x="1642216" y="1315009"/>
                    <a:pt x="1265049" y="932987"/>
                    <a:pt x="801115" y="932987"/>
                  </a:cubicBezTo>
                  <a:cubicBezTo>
                    <a:pt x="801115" y="0"/>
                    <a:pt x="801115" y="0"/>
                    <a:pt x="801115" y="0"/>
                  </a:cubicBezTo>
                </a:path>
              </a:pathLst>
            </a:custGeom>
            <a:noFill/>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Freeform: Shape 38">
              <a:extLst>
                <a:ext uri="{FF2B5EF4-FFF2-40B4-BE49-F238E27FC236}">
                  <a16:creationId xmlns:a16="http://schemas.microsoft.com/office/drawing/2014/main" id="{02AC9A74-9688-426D-BDF4-2A05AA23B332}"/>
                </a:ext>
              </a:extLst>
            </p:cNvPr>
            <p:cNvSpPr/>
            <p:nvPr/>
          </p:nvSpPr>
          <p:spPr>
            <a:xfrm flipH="1" flipV="1">
              <a:off x="7914206" y="6310660"/>
              <a:ext cx="100595" cy="106882"/>
            </a:xfrm>
            <a:custGeom>
              <a:avLst/>
              <a:gdLst>
                <a:gd name="connsiteX0" fmla="*/ 73439 w 141227"/>
                <a:gd name="connsiteY0" fmla="*/ 0 h 150054"/>
                <a:gd name="connsiteX1" fmla="*/ 0 w 141227"/>
                <a:gd name="connsiteY1" fmla="*/ 77764 h 150054"/>
                <a:gd name="connsiteX2" fmla="*/ 73439 w 141227"/>
                <a:gd name="connsiteY2" fmla="*/ 152173 h 150054"/>
                <a:gd name="connsiteX3" fmla="*/ 146877 w 141227"/>
                <a:gd name="connsiteY3" fmla="*/ 77764 h 150054"/>
                <a:gd name="connsiteX4" fmla="*/ 73439 w 141227"/>
                <a:gd name="connsiteY4" fmla="*/ 0 h 150054"/>
                <a:gd name="connsiteX5" fmla="*/ 73439 w 141227"/>
                <a:gd name="connsiteY5" fmla="*/ 0 h 1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227" h="150054">
                  <a:moveTo>
                    <a:pt x="73439" y="0"/>
                  </a:moveTo>
                  <a:cubicBezTo>
                    <a:pt x="33365" y="0"/>
                    <a:pt x="0" y="33806"/>
                    <a:pt x="0" y="77764"/>
                  </a:cubicBezTo>
                  <a:cubicBezTo>
                    <a:pt x="0" y="118367"/>
                    <a:pt x="33365" y="152173"/>
                    <a:pt x="73439" y="152173"/>
                  </a:cubicBezTo>
                  <a:cubicBezTo>
                    <a:pt x="113512" y="152173"/>
                    <a:pt x="146877" y="118367"/>
                    <a:pt x="146877" y="77764"/>
                  </a:cubicBezTo>
                  <a:cubicBezTo>
                    <a:pt x="146877" y="33806"/>
                    <a:pt x="113424" y="0"/>
                    <a:pt x="73439" y="0"/>
                  </a:cubicBezTo>
                  <a:lnTo>
                    <a:pt x="73439"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0" name="Freeform: Shape 39">
              <a:extLst>
                <a:ext uri="{FF2B5EF4-FFF2-40B4-BE49-F238E27FC236}">
                  <a16:creationId xmlns:a16="http://schemas.microsoft.com/office/drawing/2014/main" id="{F84B0C1A-3FAF-4334-95C0-3DAF6C541B4B}"/>
                </a:ext>
              </a:extLst>
            </p:cNvPr>
            <p:cNvSpPr/>
            <p:nvPr/>
          </p:nvSpPr>
          <p:spPr>
            <a:xfrm flipH="1" flipV="1">
              <a:off x="8598121" y="6631558"/>
              <a:ext cx="62871" cy="62871"/>
            </a:xfrm>
            <a:custGeom>
              <a:avLst/>
              <a:gdLst>
                <a:gd name="connsiteX0" fmla="*/ 46694 w 88267"/>
                <a:gd name="connsiteY0" fmla="*/ 0 h 88267"/>
                <a:gd name="connsiteX1" fmla="*/ 0 w 88267"/>
                <a:gd name="connsiteY1" fmla="*/ 43957 h 88267"/>
                <a:gd name="connsiteX2" fmla="*/ 46694 w 88267"/>
                <a:gd name="connsiteY2" fmla="*/ 91269 h 88267"/>
                <a:gd name="connsiteX3" fmla="*/ 90121 w 88267"/>
                <a:gd name="connsiteY3" fmla="*/ 43957 h 88267"/>
                <a:gd name="connsiteX4" fmla="*/ 46694 w 88267"/>
                <a:gd name="connsiteY4" fmla="*/ 0 h 88267"/>
                <a:gd name="connsiteX5" fmla="*/ 46694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4" y="0"/>
                  </a:moveTo>
                  <a:cubicBezTo>
                    <a:pt x="19949" y="0"/>
                    <a:pt x="0" y="20302"/>
                    <a:pt x="0" y="43957"/>
                  </a:cubicBezTo>
                  <a:cubicBezTo>
                    <a:pt x="0" y="70967"/>
                    <a:pt x="20037" y="91269"/>
                    <a:pt x="46694" y="91269"/>
                  </a:cubicBezTo>
                  <a:cubicBezTo>
                    <a:pt x="70084" y="91269"/>
                    <a:pt x="90121" y="70967"/>
                    <a:pt x="90121" y="43957"/>
                  </a:cubicBezTo>
                  <a:cubicBezTo>
                    <a:pt x="90121" y="20302"/>
                    <a:pt x="70084" y="0"/>
                    <a:pt x="46694" y="0"/>
                  </a:cubicBezTo>
                  <a:lnTo>
                    <a:pt x="46694"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1" name="Freeform: Shape 40">
              <a:extLst>
                <a:ext uri="{FF2B5EF4-FFF2-40B4-BE49-F238E27FC236}">
                  <a16:creationId xmlns:a16="http://schemas.microsoft.com/office/drawing/2014/main" id="{13F26699-1733-4B09-AE9C-2B5E76BE9EBB}"/>
                </a:ext>
              </a:extLst>
            </p:cNvPr>
            <p:cNvSpPr/>
            <p:nvPr/>
          </p:nvSpPr>
          <p:spPr>
            <a:xfrm flipH="1" flipV="1">
              <a:off x="9285692" y="6313423"/>
              <a:ext cx="62871" cy="62871"/>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2" name="Freeform: Shape 41">
              <a:extLst>
                <a:ext uri="{FF2B5EF4-FFF2-40B4-BE49-F238E27FC236}">
                  <a16:creationId xmlns:a16="http://schemas.microsoft.com/office/drawing/2014/main" id="{DF148BD4-3EFE-4DE6-8F02-37905278B3A2}"/>
                </a:ext>
              </a:extLst>
            </p:cNvPr>
            <p:cNvSpPr/>
            <p:nvPr/>
          </p:nvSpPr>
          <p:spPr>
            <a:xfrm flipH="1" flipV="1">
              <a:off x="7470456" y="7032994"/>
              <a:ext cx="106882" cy="106882"/>
            </a:xfrm>
            <a:custGeom>
              <a:avLst/>
              <a:gdLst>
                <a:gd name="connsiteX0" fmla="*/ 76793 w 150054"/>
                <a:gd name="connsiteY0" fmla="*/ 0 h 150054"/>
                <a:gd name="connsiteX1" fmla="*/ 0 w 150054"/>
                <a:gd name="connsiteY1" fmla="*/ 77764 h 150054"/>
                <a:gd name="connsiteX2" fmla="*/ 76793 w 150054"/>
                <a:gd name="connsiteY2" fmla="*/ 152173 h 150054"/>
                <a:gd name="connsiteX3" fmla="*/ 150231 w 150054"/>
                <a:gd name="connsiteY3" fmla="*/ 77764 h 150054"/>
                <a:gd name="connsiteX4" fmla="*/ 76793 w 150054"/>
                <a:gd name="connsiteY4" fmla="*/ 0 h 150054"/>
                <a:gd name="connsiteX5" fmla="*/ 76793 w 150054"/>
                <a:gd name="connsiteY5" fmla="*/ 0 h 15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54" h="150054">
                  <a:moveTo>
                    <a:pt x="76793" y="0"/>
                  </a:moveTo>
                  <a:cubicBezTo>
                    <a:pt x="33365" y="0"/>
                    <a:pt x="0" y="33806"/>
                    <a:pt x="0" y="77764"/>
                  </a:cubicBezTo>
                  <a:cubicBezTo>
                    <a:pt x="0" y="118367"/>
                    <a:pt x="33365" y="152173"/>
                    <a:pt x="76793" y="152173"/>
                  </a:cubicBezTo>
                  <a:cubicBezTo>
                    <a:pt x="116866" y="152173"/>
                    <a:pt x="150231" y="118367"/>
                    <a:pt x="150231" y="77764"/>
                  </a:cubicBezTo>
                  <a:cubicBezTo>
                    <a:pt x="150143" y="33718"/>
                    <a:pt x="116778" y="0"/>
                    <a:pt x="76793" y="0"/>
                  </a:cubicBezTo>
                  <a:lnTo>
                    <a:pt x="76793"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3" name="Freeform: Shape 42">
              <a:extLst>
                <a:ext uri="{FF2B5EF4-FFF2-40B4-BE49-F238E27FC236}">
                  <a16:creationId xmlns:a16="http://schemas.microsoft.com/office/drawing/2014/main" id="{7F69383D-BF7B-451E-8C20-E512015DFF5F}"/>
                </a:ext>
              </a:extLst>
            </p:cNvPr>
            <p:cNvSpPr/>
            <p:nvPr/>
          </p:nvSpPr>
          <p:spPr>
            <a:xfrm flipH="1" flipV="1">
              <a:off x="7578344" y="6119153"/>
              <a:ext cx="1722688" cy="955651"/>
            </a:xfrm>
            <a:custGeom>
              <a:avLst/>
              <a:gdLst>
                <a:gd name="connsiteX0" fmla="*/ 0 w 2418528"/>
                <a:gd name="connsiteY0" fmla="*/ 1074921 h 1341665"/>
                <a:gd name="connsiteX1" fmla="*/ 457314 w 2418528"/>
                <a:gd name="connsiteY1" fmla="*/ 1342018 h 1341665"/>
                <a:gd name="connsiteX2" fmla="*/ 984712 w 2418528"/>
                <a:gd name="connsiteY2" fmla="*/ 804558 h 1341665"/>
                <a:gd name="connsiteX3" fmla="*/ 1855912 w 2418528"/>
                <a:gd name="connsiteY3" fmla="*/ 804558 h 1341665"/>
                <a:gd name="connsiteX4" fmla="*/ 2420029 w 2418528"/>
                <a:gd name="connsiteY4" fmla="*/ 0 h 134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8528" h="1341665">
                  <a:moveTo>
                    <a:pt x="0" y="1074921"/>
                  </a:moveTo>
                  <a:cubicBezTo>
                    <a:pt x="90121" y="1233803"/>
                    <a:pt x="260389" y="1342018"/>
                    <a:pt x="457314" y="1342018"/>
                  </a:cubicBezTo>
                  <a:cubicBezTo>
                    <a:pt x="747714" y="1342018"/>
                    <a:pt x="984712" y="1098665"/>
                    <a:pt x="984712" y="804558"/>
                  </a:cubicBezTo>
                  <a:cubicBezTo>
                    <a:pt x="1855912" y="804558"/>
                    <a:pt x="1855912" y="804558"/>
                    <a:pt x="1855912" y="804558"/>
                  </a:cubicBezTo>
                  <a:cubicBezTo>
                    <a:pt x="1855912" y="432687"/>
                    <a:pt x="2092910" y="114924"/>
                    <a:pt x="2420029" y="0"/>
                  </a:cubicBezTo>
                </a:path>
              </a:pathLst>
            </a:custGeom>
            <a:noFill/>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4" name="Freeform: Shape 43">
              <a:extLst>
                <a:ext uri="{FF2B5EF4-FFF2-40B4-BE49-F238E27FC236}">
                  <a16:creationId xmlns:a16="http://schemas.microsoft.com/office/drawing/2014/main" id="{EC4FA094-F5DC-489E-96D3-5956AC33BD94}"/>
                </a:ext>
              </a:extLst>
            </p:cNvPr>
            <p:cNvSpPr/>
            <p:nvPr/>
          </p:nvSpPr>
          <p:spPr>
            <a:xfrm flipH="1" flipV="1">
              <a:off x="8643330" y="6685753"/>
              <a:ext cx="6287" cy="628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5" name="Freeform: Shape 44">
              <a:extLst>
                <a:ext uri="{FF2B5EF4-FFF2-40B4-BE49-F238E27FC236}">
                  <a16:creationId xmlns:a16="http://schemas.microsoft.com/office/drawing/2014/main" id="{E8CEA32B-4A51-40DB-A0C9-85945584A2DE}"/>
                </a:ext>
              </a:extLst>
            </p:cNvPr>
            <p:cNvSpPr/>
            <p:nvPr/>
          </p:nvSpPr>
          <p:spPr>
            <a:xfrm flipH="1" flipV="1">
              <a:off x="8650308" y="6505060"/>
              <a:ext cx="1402042" cy="377231"/>
            </a:xfrm>
            <a:custGeom>
              <a:avLst/>
              <a:gdLst>
                <a:gd name="connsiteX0" fmla="*/ 1969336 w 1968364"/>
                <a:gd name="connsiteY0" fmla="*/ 267097 h 529604"/>
                <a:gd name="connsiteX1" fmla="*/ 1869240 w 1968364"/>
                <a:gd name="connsiteY1" fmla="*/ 142022 h 529604"/>
                <a:gd name="connsiteX2" fmla="*/ 1512110 w 1968364"/>
                <a:gd name="connsiteY2" fmla="*/ 0 h 529604"/>
                <a:gd name="connsiteX3" fmla="*/ 984712 w 1968364"/>
                <a:gd name="connsiteY3" fmla="*/ 534107 h 529604"/>
                <a:gd name="connsiteX4" fmla="*/ 0 w 1968364"/>
                <a:gd name="connsiteY4" fmla="*/ 534195 h 52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8364" h="529604">
                  <a:moveTo>
                    <a:pt x="1969336" y="267097"/>
                  </a:moveTo>
                  <a:cubicBezTo>
                    <a:pt x="1942590" y="219786"/>
                    <a:pt x="1909225" y="179183"/>
                    <a:pt x="1869240" y="142022"/>
                  </a:cubicBezTo>
                  <a:cubicBezTo>
                    <a:pt x="1775765" y="54108"/>
                    <a:pt x="1648925" y="0"/>
                    <a:pt x="1512110" y="0"/>
                  </a:cubicBezTo>
                  <a:cubicBezTo>
                    <a:pt x="1221710" y="0"/>
                    <a:pt x="984712" y="239999"/>
                    <a:pt x="984712" y="534107"/>
                  </a:cubicBezTo>
                  <a:cubicBezTo>
                    <a:pt x="0" y="534195"/>
                    <a:pt x="0" y="534195"/>
                    <a:pt x="0" y="534195"/>
                  </a:cubicBezTo>
                </a:path>
              </a:pathLst>
            </a:custGeom>
            <a:noFill/>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6" name="Freeform: Shape 45">
              <a:extLst>
                <a:ext uri="{FF2B5EF4-FFF2-40B4-BE49-F238E27FC236}">
                  <a16:creationId xmlns:a16="http://schemas.microsoft.com/office/drawing/2014/main" id="{1BE78C3C-2084-4DA8-A32C-7B4E5D838D5C}"/>
                </a:ext>
              </a:extLst>
            </p:cNvPr>
            <p:cNvSpPr/>
            <p:nvPr/>
          </p:nvSpPr>
          <p:spPr>
            <a:xfrm flipH="1" flipV="1">
              <a:off x="9294745" y="6302864"/>
              <a:ext cx="6287" cy="628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35" name="graduate" title="Icon of a graduation cap">
            <a:extLst>
              <a:ext uri="{FF2B5EF4-FFF2-40B4-BE49-F238E27FC236}">
                <a16:creationId xmlns:a16="http://schemas.microsoft.com/office/drawing/2014/main" id="{AB388AF3-FECE-49B8-8EA2-34CB906FC65B}"/>
              </a:ext>
            </a:extLst>
          </p:cNvPr>
          <p:cNvSpPr>
            <a:spLocks noChangeAspect="1" noEditPoints="1"/>
          </p:cNvSpPr>
          <p:nvPr/>
        </p:nvSpPr>
        <p:spPr bwMode="auto">
          <a:xfrm flipH="1">
            <a:off x="2279294" y="6157922"/>
            <a:ext cx="777941" cy="667324"/>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5875"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7" name="Rectangle 46">
            <a:extLst>
              <a:ext uri="{FF2B5EF4-FFF2-40B4-BE49-F238E27FC236}">
                <a16:creationId xmlns:a16="http://schemas.microsoft.com/office/drawing/2014/main" id="{4C11DBE1-36E9-4D2B-9ECF-028E95F0ADD9}"/>
              </a:ext>
              <a:ext uri="{C183D7F6-B498-43B3-948B-1728B52AA6E4}">
                <adec:decorative xmlns:adec="http://schemas.microsoft.com/office/drawing/2017/decorative" val="1"/>
              </a:ext>
            </a:extLst>
          </p:cNvPr>
          <p:cNvSpPr/>
          <p:nvPr/>
        </p:nvSpPr>
        <p:spPr bwMode="auto">
          <a:xfrm>
            <a:off x="3962400" y="-5575"/>
            <a:ext cx="6096000" cy="77724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graphicFrame>
        <p:nvGraphicFramePr>
          <p:cNvPr id="62" name="Table 5">
            <a:extLst>
              <a:ext uri="{FF2B5EF4-FFF2-40B4-BE49-F238E27FC236}">
                <a16:creationId xmlns:a16="http://schemas.microsoft.com/office/drawing/2014/main" id="{785D7940-93F1-4327-ADBD-45D506D8447C}"/>
              </a:ext>
            </a:extLst>
          </p:cNvPr>
          <p:cNvGraphicFramePr>
            <a:graphicFrameLocks noGrp="1"/>
          </p:cNvGraphicFramePr>
          <p:nvPr>
            <p:extLst>
              <p:ext uri="{D42A27DB-BD31-4B8C-83A1-F6EECF244321}">
                <p14:modId xmlns:p14="http://schemas.microsoft.com/office/powerpoint/2010/main" val="3691798334"/>
              </p:ext>
            </p:extLst>
          </p:nvPr>
        </p:nvGraphicFramePr>
        <p:xfrm>
          <a:off x="4397393" y="546100"/>
          <a:ext cx="5029200" cy="1995170"/>
        </p:xfrm>
        <a:graphic>
          <a:graphicData uri="http://schemas.openxmlformats.org/drawingml/2006/table">
            <a:tbl>
              <a:tblPr firstRow="1" bandRow="1">
                <a:tableStyleId>{5C22544A-7EE6-4342-B048-85BDC9FD1C3A}</a:tableStyleId>
              </a:tblPr>
              <a:tblGrid>
                <a:gridCol w="611231">
                  <a:extLst>
                    <a:ext uri="{9D8B030D-6E8A-4147-A177-3AD203B41FA5}">
                      <a16:colId xmlns:a16="http://schemas.microsoft.com/office/drawing/2014/main" val="294151002"/>
                    </a:ext>
                  </a:extLst>
                </a:gridCol>
                <a:gridCol w="4417969">
                  <a:extLst>
                    <a:ext uri="{9D8B030D-6E8A-4147-A177-3AD203B41FA5}">
                      <a16:colId xmlns:a16="http://schemas.microsoft.com/office/drawing/2014/main" val="3157276330"/>
                    </a:ext>
                  </a:extLst>
                </a:gridCol>
              </a:tblGrid>
              <a:tr h="654050">
                <a:tc>
                  <a:txBody>
                    <a:bodyPr/>
                    <a:lstStyle/>
                    <a:p>
                      <a:pPr algn="ctr"/>
                      <a:endParaRPr kumimoji="0" lang="en-US" sz="1600" b="0" i="0" u="none" strike="noStrike" kern="1200" cap="none" spc="0" normalizeH="0" baseline="0">
                        <a:ln>
                          <a:noFill/>
                        </a:ln>
                        <a:solidFill>
                          <a:srgbClr val="353535"/>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Segoe UI Semibold"/>
                        </a:rPr>
                        <a:t>Power Apps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9180978"/>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noProof="0">
                          <a:solidFill>
                            <a:schemeClr val="tx2"/>
                          </a:solidFill>
                          <a:latin typeface="Segoe UI Semibold" panose="020B0702040204020203" pitchFamily="34" charset="0"/>
                          <a:ea typeface="+mn-ea"/>
                          <a:cs typeface="Segoe UI Semibold" panose="020B0702040204020203" pitchFamily="34" charset="0"/>
                          <a:hlinkClick r:id="rId3" action="ppaction://hlinksldjump"/>
                        </a:rPr>
                        <a:t>Group Messaging Application</a:t>
                      </a:r>
                      <a:endParaRPr lang="en-US" sz="1600" b="1" kern="1200" noProof="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3857130"/>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dirty="0">
                          <a:solidFill>
                            <a:schemeClr val="tx2"/>
                          </a:solidFill>
                          <a:latin typeface="Segoe UI Semibold" panose="020B0702040204020203" pitchFamily="34" charset="0"/>
                          <a:ea typeface="+mn-ea"/>
                          <a:cs typeface="Segoe UI Semibold" panose="020B0702040204020203" pitchFamily="34" charset="0"/>
                          <a:hlinkClick r:id="rId4" action="ppaction://hlinksldjump"/>
                        </a:rPr>
                        <a:t>Reading Assessment App</a:t>
                      </a:r>
                      <a:endParaRPr lang="en-US" sz="1600" b="1" kern="1200" noProof="0" dirty="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76349071"/>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31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a:solidFill>
                            <a:schemeClr val="tx2"/>
                          </a:solidFill>
                          <a:latin typeface="Segoe UI Semibold" panose="020B0702040204020203" pitchFamily="34" charset="0"/>
                          <a:ea typeface="+mn-ea"/>
                          <a:cs typeface="Segoe UI Semibold" panose="020B0702040204020203" pitchFamily="34" charset="0"/>
                          <a:hlinkClick r:id="rId5" action="ppaction://hlinksldjump"/>
                        </a:rPr>
                        <a:t>Faculty And Student Re-opening Pass</a:t>
                      </a:r>
                      <a:endParaRPr lang="en-US" sz="1600" b="1" kern="1200" noProof="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6287158"/>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32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dirty="0">
                          <a:solidFill>
                            <a:schemeClr val="tx2"/>
                          </a:solidFill>
                          <a:latin typeface="Segoe UI Semibold" panose="020B0702040204020203" pitchFamily="34" charset="0"/>
                          <a:ea typeface="+mn-ea"/>
                          <a:cs typeface="Segoe UI Semibold" panose="020B0702040204020203" pitchFamily="34" charset="0"/>
                          <a:hlinkClick r:id="rId6" action="ppaction://hlinksldjump"/>
                        </a:rPr>
                        <a:t>District Re-opening Operations App</a:t>
                      </a:r>
                      <a:endParaRPr lang="en-US" sz="1600" b="1" kern="1200" noProof="0" dirty="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5104271"/>
                  </a:ext>
                </a:extLst>
              </a:tr>
            </a:tbl>
          </a:graphicData>
        </a:graphic>
      </p:graphicFrame>
      <p:sp>
        <p:nvSpPr>
          <p:cNvPr id="23" name="Oval 22">
            <a:extLst>
              <a:ext uri="{FF2B5EF4-FFF2-40B4-BE49-F238E27FC236}">
                <a16:creationId xmlns:a16="http://schemas.microsoft.com/office/drawing/2014/main" id="{91866392-9108-4B8D-AE83-A941662BFE4B}"/>
              </a:ext>
              <a:ext uri="{C183D7F6-B498-43B3-948B-1728B52AA6E4}">
                <adec:decorative xmlns:adec="http://schemas.microsoft.com/office/drawing/2017/decorative" val="1"/>
              </a:ext>
            </a:extLst>
          </p:cNvPr>
          <p:cNvSpPr/>
          <p:nvPr/>
        </p:nvSpPr>
        <p:spPr bwMode="auto">
          <a:xfrm>
            <a:off x="4437036" y="650307"/>
            <a:ext cx="539228" cy="539228"/>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24" name="Graphic 23" descr="Power Apps logo">
            <a:extLst>
              <a:ext uri="{FF2B5EF4-FFF2-40B4-BE49-F238E27FC236}">
                <a16:creationId xmlns:a16="http://schemas.microsoft.com/office/drawing/2014/main" id="{F01BA50E-AE6B-4F01-AAC5-850C102D24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31613" y="744884"/>
            <a:ext cx="350075" cy="350074"/>
          </a:xfrm>
          <a:prstGeom prst="rect">
            <a:avLst/>
          </a:prstGeom>
          <a:effectLst>
            <a:outerShdw blurRad="50800" sx="101000" sy="101000" algn="ctr" rotWithShape="0">
              <a:prstClr val="black">
                <a:alpha val="20000"/>
              </a:prstClr>
            </a:outerShdw>
          </a:effectLst>
        </p:spPr>
      </p:pic>
      <p:graphicFrame>
        <p:nvGraphicFramePr>
          <p:cNvPr id="2" name="Table 1">
            <a:extLst>
              <a:ext uri="{FF2B5EF4-FFF2-40B4-BE49-F238E27FC236}">
                <a16:creationId xmlns:a16="http://schemas.microsoft.com/office/drawing/2014/main" id="{6CBE8B31-22F7-4288-BB4A-603FE13AF05F}"/>
              </a:ext>
            </a:extLst>
          </p:cNvPr>
          <p:cNvGraphicFramePr>
            <a:graphicFrameLocks noGrp="1"/>
          </p:cNvGraphicFramePr>
          <p:nvPr>
            <p:extLst>
              <p:ext uri="{D42A27DB-BD31-4B8C-83A1-F6EECF244321}">
                <p14:modId xmlns:p14="http://schemas.microsoft.com/office/powerpoint/2010/main" val="593541846"/>
              </p:ext>
            </p:extLst>
          </p:nvPr>
        </p:nvGraphicFramePr>
        <p:xfrm>
          <a:off x="4397393" y="2786063"/>
          <a:ext cx="5029200" cy="1122998"/>
        </p:xfrm>
        <a:graphic>
          <a:graphicData uri="http://schemas.openxmlformats.org/drawingml/2006/table">
            <a:tbl>
              <a:tblPr firstRow="1" bandRow="1">
                <a:tableStyleId>{5C22544A-7EE6-4342-B048-85BDC9FD1C3A}</a:tableStyleId>
              </a:tblPr>
              <a:tblGrid>
                <a:gridCol w="611231">
                  <a:extLst>
                    <a:ext uri="{9D8B030D-6E8A-4147-A177-3AD203B41FA5}">
                      <a16:colId xmlns:a16="http://schemas.microsoft.com/office/drawing/2014/main" val="3640513986"/>
                    </a:ext>
                  </a:extLst>
                </a:gridCol>
                <a:gridCol w="4417969">
                  <a:extLst>
                    <a:ext uri="{9D8B030D-6E8A-4147-A177-3AD203B41FA5}">
                      <a16:colId xmlns:a16="http://schemas.microsoft.com/office/drawing/2014/main" val="1666636870"/>
                    </a:ext>
                  </a:extLst>
                </a:gridCol>
              </a:tblGrid>
              <a:tr h="690349">
                <a:tc>
                  <a:txBody>
                    <a:bodyPr/>
                    <a:lstStyle/>
                    <a:p>
                      <a:pPr algn="ctr"/>
                      <a:endPar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a:rPr>
                        <a:t>Power Automate</a:t>
                      </a:r>
                    </a:p>
                  </a:txBody>
                  <a:tcPr marB="18288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7637975"/>
                  </a:ext>
                </a:extLst>
              </a:tr>
              <a:tr h="432649">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dirty="0">
                          <a:solidFill>
                            <a:schemeClr val="tx2"/>
                          </a:solidFill>
                          <a:latin typeface="Segoe UI Semibold" panose="020B0702040204020203" pitchFamily="34" charset="0"/>
                          <a:ea typeface="+mn-ea"/>
                          <a:cs typeface="Segoe UI Semibold" panose="020B0702040204020203" pitchFamily="34" charset="0"/>
                          <a:hlinkClick r:id="rId4" action="ppaction://hlinksldjump"/>
                        </a:rPr>
                        <a:t>Reading Assessment App</a:t>
                      </a:r>
                      <a:endParaRPr lang="en-US" sz="1600" b="1" kern="1200" noProof="0" dirty="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56905846"/>
                  </a:ext>
                </a:extLst>
              </a:tr>
            </a:tbl>
          </a:graphicData>
        </a:graphic>
      </p:graphicFrame>
      <p:sp>
        <p:nvSpPr>
          <p:cNvPr id="29" name="Oval 28">
            <a:extLst>
              <a:ext uri="{FF2B5EF4-FFF2-40B4-BE49-F238E27FC236}">
                <a16:creationId xmlns:a16="http://schemas.microsoft.com/office/drawing/2014/main" id="{61C79EE6-F248-488A-90CE-DD18A900CFF2}"/>
              </a:ext>
              <a:ext uri="{C183D7F6-B498-43B3-948B-1728B52AA6E4}">
                <adec:decorative xmlns:adec="http://schemas.microsoft.com/office/drawing/2017/decorative" val="1"/>
              </a:ext>
            </a:extLst>
          </p:cNvPr>
          <p:cNvSpPr/>
          <p:nvPr/>
        </p:nvSpPr>
        <p:spPr bwMode="auto">
          <a:xfrm>
            <a:off x="4437036" y="2817756"/>
            <a:ext cx="539228" cy="539228"/>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30" name="Graphic 29" descr="Power Automate logo">
            <a:extLst>
              <a:ext uri="{FF2B5EF4-FFF2-40B4-BE49-F238E27FC236}">
                <a16:creationId xmlns:a16="http://schemas.microsoft.com/office/drawing/2014/main" id="{5E528078-456B-44AA-AD77-39A59CC27F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31401" y="2912121"/>
            <a:ext cx="350498" cy="350498"/>
          </a:xfrm>
          <a:prstGeom prst="rect">
            <a:avLst/>
          </a:prstGeom>
        </p:spPr>
      </p:pic>
      <p:graphicFrame>
        <p:nvGraphicFramePr>
          <p:cNvPr id="3" name="Table 2">
            <a:extLst>
              <a:ext uri="{FF2B5EF4-FFF2-40B4-BE49-F238E27FC236}">
                <a16:creationId xmlns:a16="http://schemas.microsoft.com/office/drawing/2014/main" id="{4E5E9AC2-4A49-4069-B22E-27BE826E6601}"/>
              </a:ext>
            </a:extLst>
          </p:cNvPr>
          <p:cNvGraphicFramePr>
            <a:graphicFrameLocks noGrp="1"/>
          </p:cNvGraphicFramePr>
          <p:nvPr>
            <p:extLst>
              <p:ext uri="{D42A27DB-BD31-4B8C-83A1-F6EECF244321}">
                <p14:modId xmlns:p14="http://schemas.microsoft.com/office/powerpoint/2010/main" val="3853192021"/>
              </p:ext>
            </p:extLst>
          </p:nvPr>
        </p:nvGraphicFramePr>
        <p:xfrm>
          <a:off x="4397393" y="4098290"/>
          <a:ext cx="5029200" cy="2980327"/>
        </p:xfrm>
        <a:graphic>
          <a:graphicData uri="http://schemas.openxmlformats.org/drawingml/2006/table">
            <a:tbl>
              <a:tblPr firstRow="1" bandRow="1">
                <a:tableStyleId>{5C22544A-7EE6-4342-B048-85BDC9FD1C3A}</a:tableStyleId>
              </a:tblPr>
              <a:tblGrid>
                <a:gridCol w="611231">
                  <a:extLst>
                    <a:ext uri="{9D8B030D-6E8A-4147-A177-3AD203B41FA5}">
                      <a16:colId xmlns:a16="http://schemas.microsoft.com/office/drawing/2014/main" val="3107444945"/>
                    </a:ext>
                  </a:extLst>
                </a:gridCol>
                <a:gridCol w="4417969">
                  <a:extLst>
                    <a:ext uri="{9D8B030D-6E8A-4147-A177-3AD203B41FA5}">
                      <a16:colId xmlns:a16="http://schemas.microsoft.com/office/drawing/2014/main" val="4182584539"/>
                    </a:ext>
                  </a:extLst>
                </a:gridCol>
              </a:tblGrid>
              <a:tr h="633367">
                <a:tc>
                  <a:txBody>
                    <a:bodyPr/>
                    <a:lstStyle/>
                    <a:p>
                      <a:pPr algn="ctr"/>
                      <a:endParaRPr kumimoji="0" lang="en-US" sz="1600" b="0" i="0" u="none" strike="noStrike" kern="1200" cap="none" spc="0" normalizeH="0" baseline="0" dirty="0">
                        <a:ln>
                          <a:noFill/>
                        </a:ln>
                        <a:solidFill>
                          <a:schemeClr val="tx1"/>
                        </a:solidFill>
                        <a:effectLst/>
                        <a:uLnTx/>
                        <a:uFillTx/>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Semibold"/>
                          <a:ea typeface="+mn-ea"/>
                          <a:cs typeface="Segoe UI Semibold"/>
                        </a:rPr>
                        <a:t>Power BI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461455"/>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a:solidFill>
                            <a:schemeClr val="tx2"/>
                          </a:solidFill>
                          <a:latin typeface="Segoe UI Semibold" panose="020B0702040204020203" pitchFamily="34" charset="0"/>
                          <a:ea typeface="+mn-ea"/>
                          <a:cs typeface="Segoe UI Semibold" panose="020B0702040204020203" pitchFamily="34" charset="0"/>
                          <a:hlinkClick r:id="rId11" action="ppaction://hlinksldjump"/>
                        </a:rPr>
                        <a:t>Covid-19 Dashboard</a:t>
                      </a:r>
                      <a:endParaRPr lang="en-US" sz="1600" b="1" kern="1200" noProof="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08632342"/>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noProof="0">
                          <a:solidFill>
                            <a:schemeClr val="tx2"/>
                          </a:solidFill>
                          <a:latin typeface="Segoe UI Semibold" panose="020B0702040204020203" pitchFamily="34" charset="0"/>
                          <a:ea typeface="+mn-ea"/>
                          <a:cs typeface="Segoe UI Semibold" panose="020B0702040204020203" pitchFamily="34" charset="0"/>
                          <a:hlinkClick r:id="rId12" action="ppaction://hlinksldjump"/>
                        </a:rPr>
                        <a:t>On-Campus Activity Tracker</a:t>
                      </a:r>
                      <a:endParaRPr lang="en-US" sz="1600" b="1" kern="1200" noProof="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4239807"/>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a:solidFill>
                            <a:schemeClr val="tx2"/>
                          </a:solidFill>
                          <a:latin typeface="Segoe UI Semibold" panose="020B0702040204020203" pitchFamily="34" charset="0"/>
                          <a:ea typeface="+mn-ea"/>
                          <a:cs typeface="Segoe UI Semibold" panose="020B0702040204020203" pitchFamily="34" charset="0"/>
                          <a:hlinkClick r:id="rId4" action="ppaction://hlinksldjump"/>
                        </a:rPr>
                        <a:t>Reading Assessment Dashboard</a:t>
                      </a:r>
                      <a:endParaRPr lang="en-US" sz="1600" b="1" kern="1200" noProof="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052607"/>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a:solidFill>
                            <a:schemeClr val="tx2"/>
                          </a:solidFill>
                          <a:latin typeface="Segoe UI Semibold" panose="020B0702040204020203" pitchFamily="34" charset="0"/>
                          <a:ea typeface="+mn-ea"/>
                          <a:cs typeface="Segoe UI Semibold" panose="020B0702040204020203" pitchFamily="34" charset="0"/>
                          <a:hlinkClick r:id="rId13" action="ppaction://hlinksldjump"/>
                        </a:rPr>
                        <a:t>System Center Configuration Manager</a:t>
                      </a:r>
                      <a:endParaRPr lang="en-US" sz="1600" b="1" kern="1200" noProof="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2996487"/>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a:solidFill>
                            <a:schemeClr val="tx2"/>
                          </a:solidFill>
                          <a:latin typeface="Segoe UI Semibold" panose="020B0702040204020203" pitchFamily="34" charset="0"/>
                          <a:ea typeface="+mn-ea"/>
                          <a:cs typeface="Segoe UI Semibold" panose="020B0702040204020203" pitchFamily="34" charset="0"/>
                          <a:hlinkClick r:id="rId14" action="ppaction://hlinksldjump"/>
                        </a:rPr>
                        <a:t>Campus Shift-planning Report</a:t>
                      </a:r>
                      <a:endParaRPr lang="en-US" sz="1600" b="1" kern="120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4529502"/>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29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a:solidFill>
                            <a:schemeClr val="tx2"/>
                          </a:solidFill>
                          <a:latin typeface="Segoe UI Semibold" panose="020B0702040204020203" pitchFamily="34" charset="0"/>
                          <a:ea typeface="+mn-ea"/>
                          <a:cs typeface="Segoe UI Semibold" panose="020B0702040204020203" pitchFamily="34" charset="0"/>
                          <a:hlinkClick r:id="rId15" action="ppaction://hlinksldjump"/>
                        </a:rPr>
                        <a:t>Student Lifecycle Tracker</a:t>
                      </a:r>
                      <a:endParaRPr lang="en-US" sz="1600" b="1" kern="1200" noProof="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9221853"/>
                  </a:ext>
                </a:extLst>
              </a:tr>
              <a:tr h="274320">
                <a:tc>
                  <a:txBody>
                    <a:bodyPr/>
                    <a:lstStyle/>
                    <a:p>
                      <a:pPr algn="ctr"/>
                      <a:r>
                        <a:rPr kumimoji="0" lang="en-US" sz="1600" b="0" i="0" u="none" strike="noStrike" kern="1200" cap="none" spc="0" normalizeH="0" baseline="0">
                          <a:ln>
                            <a:noFill/>
                          </a:ln>
                          <a:solidFill>
                            <a:schemeClr val="tx1"/>
                          </a:solidFill>
                          <a:effectLst/>
                          <a:uLnTx/>
                          <a:uFillTx/>
                          <a:latin typeface="Segoe UI Semibold" panose="020B0702040204020203" pitchFamily="34" charset="0"/>
                          <a:ea typeface="+mn-ea"/>
                          <a:cs typeface="Segoe UI Semibold" panose="020B0702040204020203" pitchFamily="34" charset="0"/>
                        </a:rPr>
                        <a:t>33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54495" rtl="0" eaLnBrk="1" fontAlgn="auto" latinLnBrk="0" hangingPunct="1">
                        <a:lnSpc>
                          <a:spcPct val="100000"/>
                        </a:lnSpc>
                        <a:spcBef>
                          <a:spcPts val="0"/>
                        </a:spcBef>
                        <a:spcAft>
                          <a:spcPts val="0"/>
                        </a:spcAft>
                        <a:buClrTx/>
                        <a:buSzTx/>
                        <a:buFontTx/>
                        <a:buNone/>
                        <a:tabLst/>
                        <a:defRPr/>
                      </a:pPr>
                      <a:r>
                        <a:rPr lang="en-US" sz="1600" b="1" kern="1200" dirty="0">
                          <a:solidFill>
                            <a:schemeClr val="tx2"/>
                          </a:solidFill>
                          <a:latin typeface="Segoe UI Semibold" panose="020B0702040204020203" pitchFamily="34" charset="0"/>
                          <a:ea typeface="+mn-ea"/>
                          <a:cs typeface="Segoe UI Semibold" panose="020B0702040204020203" pitchFamily="34" charset="0"/>
                          <a:hlinkClick r:id="rId16" action="ppaction://hlinksldjump"/>
                        </a:rPr>
                        <a:t>District Re-opening Operations Dashboard</a:t>
                      </a:r>
                      <a:endParaRPr lang="en-US" sz="1600" b="1" kern="1200" noProof="0" dirty="0">
                        <a:solidFill>
                          <a:schemeClr val="tx2"/>
                        </a:solidFill>
                        <a:latin typeface="Segoe UI Semibold" panose="020B0702040204020203" pitchFamily="34" charset="0"/>
                        <a:ea typeface="+mn-ea"/>
                        <a:cs typeface="Segoe UI Semibold" panose="020B07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6125630"/>
                  </a:ext>
                </a:extLst>
              </a:tr>
            </a:tbl>
          </a:graphicData>
        </a:graphic>
      </p:graphicFrame>
      <p:sp>
        <p:nvSpPr>
          <p:cNvPr id="26" name="Oval 25">
            <a:extLst>
              <a:ext uri="{FF2B5EF4-FFF2-40B4-BE49-F238E27FC236}">
                <a16:creationId xmlns:a16="http://schemas.microsoft.com/office/drawing/2014/main" id="{3A13662C-0F13-4E32-BF29-783A8C3FCAE7}"/>
              </a:ext>
              <a:ext uri="{C183D7F6-B498-43B3-948B-1728B52AA6E4}">
                <adec:decorative xmlns:adec="http://schemas.microsoft.com/office/drawing/2017/decorative" val="1"/>
              </a:ext>
            </a:extLst>
          </p:cNvPr>
          <p:cNvSpPr/>
          <p:nvPr/>
        </p:nvSpPr>
        <p:spPr bwMode="auto">
          <a:xfrm>
            <a:off x="4437036" y="4164877"/>
            <a:ext cx="539228" cy="539228"/>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27" name="Graphic 26" descr="Power BI logo">
            <a:extLst>
              <a:ext uri="{FF2B5EF4-FFF2-40B4-BE49-F238E27FC236}">
                <a16:creationId xmlns:a16="http://schemas.microsoft.com/office/drawing/2014/main" id="{256AB011-EF99-454E-90E1-2ABE6FB24F9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575028" y="4302869"/>
            <a:ext cx="263244" cy="263243"/>
          </a:xfrm>
          <a:prstGeom prst="rect">
            <a:avLst/>
          </a:prstGeom>
        </p:spPr>
      </p:pic>
      <p:sp>
        <p:nvSpPr>
          <p:cNvPr id="31" name="Text Placeholder 3">
            <a:extLst>
              <a:ext uri="{FF2B5EF4-FFF2-40B4-BE49-F238E27FC236}">
                <a16:creationId xmlns:a16="http://schemas.microsoft.com/office/drawing/2014/main" id="{DF0117F5-1510-4A3A-9776-927C7BD36E74}"/>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24</a:t>
            </a:fld>
            <a:endParaRPr lang="en-US"/>
          </a:p>
        </p:txBody>
      </p:sp>
    </p:spTree>
    <p:extLst>
      <p:ext uri="{BB962C8B-B14F-4D97-AF65-F5344CB8AC3E}">
        <p14:creationId xmlns:p14="http://schemas.microsoft.com/office/powerpoint/2010/main" val="311173199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Group messaging application</a:t>
            </a:r>
          </a:p>
        </p:txBody>
      </p:sp>
      <p:sp>
        <p:nvSpPr>
          <p:cNvPr id="28" name="Rectangle: Top Corners Rounded 27">
            <a:extLst>
              <a:ext uri="{FF2B5EF4-FFF2-40B4-BE49-F238E27FC236}">
                <a16:creationId xmlns:a16="http://schemas.microsoft.com/office/drawing/2014/main" id="{A8C7503A-5F85-45BD-9276-6503E812EF52}"/>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10" name="Picture 9" descr="6 degrees logo">
            <a:extLst>
              <a:ext uri="{FF2B5EF4-FFF2-40B4-BE49-F238E27FC236}">
                <a16:creationId xmlns:a16="http://schemas.microsoft.com/office/drawing/2014/main" id="{4849FBC9-A250-444F-BA2E-622940368C50}"/>
              </a:ext>
            </a:extLst>
          </p:cNvPr>
          <p:cNvPicPr>
            <a:picLocks noChangeAspect="1"/>
          </p:cNvPicPr>
          <p:nvPr/>
        </p:nvPicPr>
        <p:blipFill>
          <a:blip r:embed="rId3"/>
          <a:stretch>
            <a:fillRect/>
          </a:stretch>
        </p:blipFill>
        <p:spPr>
          <a:xfrm>
            <a:off x="101036" y="1812601"/>
            <a:ext cx="3062493" cy="1640676"/>
          </a:xfrm>
          <a:prstGeom prst="rect">
            <a:avLst/>
          </a:prstGeom>
        </p:spPr>
      </p:pic>
      <p:sp>
        <p:nvSpPr>
          <p:cNvPr id="33" name="TextBox 32">
            <a:extLst>
              <a:ext uri="{FF2B5EF4-FFF2-40B4-BE49-F238E27FC236}">
                <a16:creationId xmlns:a16="http://schemas.microsoft.com/office/drawing/2014/main" id="{F7CC7BE0-7604-49A4-8F0C-1A2B1A9EEA34}"/>
              </a:ext>
            </a:extLst>
          </p:cNvPr>
          <p:cNvSpPr txBox="1"/>
          <p:nvPr/>
        </p:nvSpPr>
        <p:spPr>
          <a:xfrm>
            <a:off x="630606" y="3555882"/>
            <a:ext cx="3390582" cy="2844917"/>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495"/>
              </a:spcAft>
              <a:defRPr/>
            </a:pPr>
            <a:r>
              <a:rPr lang="en-US" sz="2400" dirty="0">
                <a:latin typeface="+mn-lt"/>
              </a:rPr>
              <a:t>Six Degrees of Change created a mobile app that made it easy to draft and send personalized messages to groups of students</a:t>
            </a:r>
          </a:p>
        </p:txBody>
      </p:sp>
      <p:sp>
        <p:nvSpPr>
          <p:cNvPr id="31" name="Rectangle 30">
            <a:extLst>
              <a:ext uri="{FF2B5EF4-FFF2-40B4-BE49-F238E27FC236}">
                <a16:creationId xmlns:a16="http://schemas.microsoft.com/office/drawing/2014/main" id="{2FA1A013-3EC6-49F3-8571-CFFBCEF94BBB}"/>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5" name="Oval 14">
            <a:extLst>
              <a:ext uri="{FF2B5EF4-FFF2-40B4-BE49-F238E27FC236}">
                <a16:creationId xmlns:a16="http://schemas.microsoft.com/office/drawing/2014/main" id="{8A017929-499C-4B8D-973B-8D076C011C4B}"/>
              </a:ext>
              <a:ext uri="{C183D7F6-B498-43B3-948B-1728B52AA6E4}">
                <adec:decorative xmlns:adec="http://schemas.microsoft.com/office/drawing/2017/decorative" val="1"/>
              </a:ext>
            </a:extLst>
          </p:cNvPr>
          <p:cNvSpPr/>
          <p:nvPr/>
        </p:nvSpPr>
        <p:spPr bwMode="auto">
          <a:xfrm>
            <a:off x="6717494" y="1712598"/>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6" name="Graphic 5" descr="Power Apps logo">
            <a:extLst>
              <a:ext uri="{FF2B5EF4-FFF2-40B4-BE49-F238E27FC236}">
                <a16:creationId xmlns:a16="http://schemas.microsoft.com/office/drawing/2014/main" id="{4CE4B116-F863-410B-8B61-ADAC4EAA4D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806" y="1844911"/>
            <a:ext cx="489756" cy="489755"/>
          </a:xfrm>
          <a:prstGeom prst="rect">
            <a:avLst/>
          </a:prstGeom>
          <a:effectLst>
            <a:outerShdw blurRad="50800" sx="101000" sy="101000" algn="ctr" rotWithShape="0">
              <a:prstClr val="black">
                <a:alpha val="20000"/>
              </a:prstClr>
            </a:outerShdw>
          </a:effectLst>
        </p:spPr>
      </p:pic>
      <p:grpSp>
        <p:nvGrpSpPr>
          <p:cNvPr id="4" name="Group 3" descr="Screenshot of a 6 degrees mobile app">
            <a:extLst>
              <a:ext uri="{FF2B5EF4-FFF2-40B4-BE49-F238E27FC236}">
                <a16:creationId xmlns:a16="http://schemas.microsoft.com/office/drawing/2014/main" id="{88F3DF42-A70C-4BD3-AA39-775603D95273}"/>
              </a:ext>
            </a:extLst>
          </p:cNvPr>
          <p:cNvGrpSpPr/>
          <p:nvPr/>
        </p:nvGrpSpPr>
        <p:grpSpPr>
          <a:xfrm>
            <a:off x="4969800" y="2842394"/>
            <a:ext cx="2124884" cy="3999888"/>
            <a:chOff x="4969800" y="2842394"/>
            <a:chExt cx="2124884" cy="3999888"/>
          </a:xfrm>
        </p:grpSpPr>
        <p:grpSp>
          <p:nvGrpSpPr>
            <p:cNvPr id="9" name="Group 8">
              <a:extLst>
                <a:ext uri="{FF2B5EF4-FFF2-40B4-BE49-F238E27FC236}">
                  <a16:creationId xmlns:a16="http://schemas.microsoft.com/office/drawing/2014/main" id="{90059248-8C5C-4AC8-A23C-F4BDF8A07E12}"/>
                </a:ext>
              </a:extLst>
            </p:cNvPr>
            <p:cNvGrpSpPr/>
            <p:nvPr/>
          </p:nvGrpSpPr>
          <p:grpSpPr>
            <a:xfrm>
              <a:off x="4969800" y="2842394"/>
              <a:ext cx="2124884" cy="3999888"/>
              <a:chOff x="-9721049" y="-96236"/>
              <a:chExt cx="3644768" cy="6860927"/>
            </a:xfrm>
          </p:grpSpPr>
          <p:sp>
            <p:nvSpPr>
              <p:cNvPr id="5" name="Freeform: Shape 4">
                <a:extLst>
                  <a:ext uri="{FF2B5EF4-FFF2-40B4-BE49-F238E27FC236}">
                    <a16:creationId xmlns:a16="http://schemas.microsoft.com/office/drawing/2014/main" id="{2879D1DA-B14C-4AF2-94BC-4A86BBC2868D}"/>
                  </a:ext>
                </a:extLst>
              </p:cNvPr>
              <p:cNvSpPr/>
              <p:nvPr/>
            </p:nvSpPr>
            <p:spPr>
              <a:xfrm>
                <a:off x="-9721049" y="-96236"/>
                <a:ext cx="3644768" cy="6860927"/>
              </a:xfrm>
              <a:custGeom>
                <a:avLst/>
                <a:gdLst>
                  <a:gd name="connsiteX0" fmla="*/ 3164584 w 3644768"/>
                  <a:gd name="connsiteY0" fmla="*/ 6860928 h 6860927"/>
                  <a:gd name="connsiteX1" fmla="*/ 480122 w 3644768"/>
                  <a:gd name="connsiteY1" fmla="*/ 6860928 h 6860927"/>
                  <a:gd name="connsiteX2" fmla="*/ 0 w 3644768"/>
                  <a:gd name="connsiteY2" fmla="*/ 6380806 h 6860927"/>
                  <a:gd name="connsiteX3" fmla="*/ 0 w 3644768"/>
                  <a:gd name="connsiteY3" fmla="*/ 480122 h 6860927"/>
                  <a:gd name="connsiteX4" fmla="*/ 480122 w 3644768"/>
                  <a:gd name="connsiteY4" fmla="*/ 0 h 6860927"/>
                  <a:gd name="connsiteX5" fmla="*/ 3164646 w 3644768"/>
                  <a:gd name="connsiteY5" fmla="*/ 0 h 6860927"/>
                  <a:gd name="connsiteX6" fmla="*/ 3644768 w 3644768"/>
                  <a:gd name="connsiteY6" fmla="*/ 480122 h 6860927"/>
                  <a:gd name="connsiteX7" fmla="*/ 3644768 w 3644768"/>
                  <a:gd name="connsiteY7" fmla="*/ 6380806 h 6860927"/>
                  <a:gd name="connsiteX8" fmla="*/ 3164584 w 3644768"/>
                  <a:gd name="connsiteY8" fmla="*/ 6860928 h 686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768" h="6860927">
                    <a:moveTo>
                      <a:pt x="3164584" y="6860928"/>
                    </a:moveTo>
                    <a:lnTo>
                      <a:pt x="480122" y="6860928"/>
                    </a:lnTo>
                    <a:cubicBezTo>
                      <a:pt x="216080" y="6860928"/>
                      <a:pt x="0" y="6644910"/>
                      <a:pt x="0" y="6380806"/>
                    </a:cubicBezTo>
                    <a:lnTo>
                      <a:pt x="0" y="480122"/>
                    </a:lnTo>
                    <a:cubicBezTo>
                      <a:pt x="0" y="216018"/>
                      <a:pt x="216018" y="0"/>
                      <a:pt x="480122" y="0"/>
                    </a:cubicBezTo>
                    <a:lnTo>
                      <a:pt x="3164646" y="0"/>
                    </a:lnTo>
                    <a:cubicBezTo>
                      <a:pt x="3428688" y="0"/>
                      <a:pt x="3644768" y="216018"/>
                      <a:pt x="3644768" y="480122"/>
                    </a:cubicBezTo>
                    <a:lnTo>
                      <a:pt x="3644768" y="6380806"/>
                    </a:lnTo>
                    <a:cubicBezTo>
                      <a:pt x="3644706" y="6644848"/>
                      <a:pt x="3428688" y="6860928"/>
                      <a:pt x="3164584" y="6860928"/>
                    </a:cubicBezTo>
                    <a:close/>
                  </a:path>
                </a:pathLst>
              </a:custGeom>
              <a:solidFill>
                <a:schemeClr val="tx1"/>
              </a:solidFill>
              <a:ln w="6220" cap="flat">
                <a:noFill/>
                <a:prstDash val="solid"/>
                <a:miter/>
              </a:ln>
            </p:spPr>
            <p:txBody>
              <a:bodyPr rtlCol="0" anchor="ctr"/>
              <a:lstStyle/>
              <a:p>
                <a:pPr defTabSz="754380">
                  <a:defRPr/>
                </a:pPr>
                <a:endParaRPr lang="en-US" sz="1485">
                  <a:solidFill>
                    <a:srgbClr val="000000"/>
                  </a:solidFill>
                  <a:latin typeface="Segoe UI"/>
                </a:endParaRPr>
              </a:p>
            </p:txBody>
          </p:sp>
          <p:sp>
            <p:nvSpPr>
              <p:cNvPr id="7" name="Freeform: Shape 6">
                <a:extLst>
                  <a:ext uri="{FF2B5EF4-FFF2-40B4-BE49-F238E27FC236}">
                    <a16:creationId xmlns:a16="http://schemas.microsoft.com/office/drawing/2014/main" id="{9E568012-5D57-4595-A688-1EA62D984BC0}"/>
                  </a:ext>
                </a:extLst>
              </p:cNvPr>
              <p:cNvSpPr/>
              <p:nvPr/>
            </p:nvSpPr>
            <p:spPr>
              <a:xfrm>
                <a:off x="-9540411" y="73812"/>
                <a:ext cx="3283430" cy="6474924"/>
              </a:xfrm>
              <a:custGeom>
                <a:avLst/>
                <a:gdLst>
                  <a:gd name="connsiteX0" fmla="*/ 3283431 w 3283430"/>
                  <a:gd name="connsiteY0" fmla="*/ 355482 h 6474924"/>
                  <a:gd name="connsiteX1" fmla="*/ 3283431 w 3283430"/>
                  <a:gd name="connsiteY1" fmla="*/ 6119441 h 6474924"/>
                  <a:gd name="connsiteX2" fmla="*/ 2930502 w 3283430"/>
                  <a:gd name="connsiteY2" fmla="*/ 6474924 h 6474924"/>
                  <a:gd name="connsiteX3" fmla="*/ 352866 w 3283430"/>
                  <a:gd name="connsiteY3" fmla="*/ 6474924 h 6474924"/>
                  <a:gd name="connsiteX4" fmla="*/ 0 w 3283430"/>
                  <a:gd name="connsiteY4" fmla="*/ 6119441 h 6474924"/>
                  <a:gd name="connsiteX5" fmla="*/ 0 w 3283430"/>
                  <a:gd name="connsiteY5" fmla="*/ 355482 h 6474924"/>
                  <a:gd name="connsiteX6" fmla="*/ 352866 w 3283430"/>
                  <a:gd name="connsiteY6" fmla="*/ 0 h 6474924"/>
                  <a:gd name="connsiteX7" fmla="*/ 2930565 w 3283430"/>
                  <a:gd name="connsiteY7" fmla="*/ 0 h 6474924"/>
                  <a:gd name="connsiteX8" fmla="*/ 3283431 w 3283430"/>
                  <a:gd name="connsiteY8" fmla="*/ 355482 h 647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430" h="6474924">
                    <a:moveTo>
                      <a:pt x="3283431" y="355482"/>
                    </a:moveTo>
                    <a:lnTo>
                      <a:pt x="3283431" y="6119441"/>
                    </a:lnTo>
                    <a:cubicBezTo>
                      <a:pt x="3283431" y="6314966"/>
                      <a:pt x="3124594" y="6474924"/>
                      <a:pt x="2930502" y="6474924"/>
                    </a:cubicBezTo>
                    <a:lnTo>
                      <a:pt x="352866" y="6474924"/>
                    </a:lnTo>
                    <a:cubicBezTo>
                      <a:pt x="158837" y="6474924"/>
                      <a:pt x="0" y="6314966"/>
                      <a:pt x="0" y="6119441"/>
                    </a:cubicBezTo>
                    <a:lnTo>
                      <a:pt x="0" y="355482"/>
                    </a:lnTo>
                    <a:cubicBezTo>
                      <a:pt x="0" y="159958"/>
                      <a:pt x="158774" y="0"/>
                      <a:pt x="352866" y="0"/>
                    </a:cubicBezTo>
                    <a:lnTo>
                      <a:pt x="2930565" y="0"/>
                    </a:lnTo>
                    <a:cubicBezTo>
                      <a:pt x="3124594" y="0"/>
                      <a:pt x="3283431" y="159958"/>
                      <a:pt x="3283431" y="355482"/>
                    </a:cubicBezTo>
                    <a:close/>
                  </a:path>
                </a:pathLst>
              </a:custGeom>
              <a:solidFill>
                <a:schemeClr val="bg1"/>
              </a:solidFill>
              <a:ln w="6220" cap="flat">
                <a:noFill/>
                <a:prstDash val="solid"/>
                <a:miter/>
              </a:ln>
            </p:spPr>
            <p:txBody>
              <a:bodyPr rtlCol="0" anchor="ctr"/>
              <a:lstStyle/>
              <a:p>
                <a:pPr defTabSz="754380">
                  <a:defRPr/>
                </a:pPr>
                <a:endParaRPr lang="en-US" sz="1485">
                  <a:solidFill>
                    <a:srgbClr val="000000"/>
                  </a:solidFill>
                  <a:latin typeface="Segoe UI"/>
                </a:endParaRPr>
              </a:p>
            </p:txBody>
          </p:sp>
          <p:sp>
            <p:nvSpPr>
              <p:cNvPr id="8" name="Freeform: Shape 7">
                <a:extLst>
                  <a:ext uri="{FF2B5EF4-FFF2-40B4-BE49-F238E27FC236}">
                    <a16:creationId xmlns:a16="http://schemas.microsoft.com/office/drawing/2014/main" id="{34820790-51D7-4A50-9AA8-3F022B8E82B5}"/>
                  </a:ext>
                </a:extLst>
              </p:cNvPr>
              <p:cNvSpPr/>
              <p:nvPr/>
            </p:nvSpPr>
            <p:spPr>
              <a:xfrm>
                <a:off x="-8596922" y="-56121"/>
                <a:ext cx="1396515" cy="344270"/>
              </a:xfrm>
              <a:custGeom>
                <a:avLst/>
                <a:gdLst>
                  <a:gd name="connsiteX0" fmla="*/ 1236931 w 1396515"/>
                  <a:gd name="connsiteY0" fmla="*/ 344270 h 344270"/>
                  <a:gd name="connsiteX1" fmla="*/ 159584 w 1396515"/>
                  <a:gd name="connsiteY1" fmla="*/ 344270 h 344270"/>
                  <a:gd name="connsiteX2" fmla="*/ 0 w 1396515"/>
                  <a:gd name="connsiteY2" fmla="*/ 184686 h 344270"/>
                  <a:gd name="connsiteX3" fmla="*/ 0 w 1396515"/>
                  <a:gd name="connsiteY3" fmla="*/ 159584 h 344270"/>
                  <a:gd name="connsiteX4" fmla="*/ 159584 w 1396515"/>
                  <a:gd name="connsiteY4" fmla="*/ 0 h 344270"/>
                  <a:gd name="connsiteX5" fmla="*/ 1236931 w 1396515"/>
                  <a:gd name="connsiteY5" fmla="*/ 0 h 344270"/>
                  <a:gd name="connsiteX6" fmla="*/ 1396515 w 1396515"/>
                  <a:gd name="connsiteY6" fmla="*/ 159584 h 344270"/>
                  <a:gd name="connsiteX7" fmla="*/ 1396515 w 1396515"/>
                  <a:gd name="connsiteY7" fmla="*/ 184686 h 344270"/>
                  <a:gd name="connsiteX8" fmla="*/ 1236931 w 1396515"/>
                  <a:gd name="connsiteY8" fmla="*/ 344270 h 3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515" h="344270">
                    <a:moveTo>
                      <a:pt x="1236931" y="344270"/>
                    </a:moveTo>
                    <a:lnTo>
                      <a:pt x="159584" y="344270"/>
                    </a:lnTo>
                    <a:cubicBezTo>
                      <a:pt x="71819" y="344270"/>
                      <a:pt x="0" y="272451"/>
                      <a:pt x="0" y="184686"/>
                    </a:cubicBezTo>
                    <a:lnTo>
                      <a:pt x="0" y="159584"/>
                    </a:lnTo>
                    <a:cubicBezTo>
                      <a:pt x="0" y="71819"/>
                      <a:pt x="71819" y="0"/>
                      <a:pt x="159584" y="0"/>
                    </a:cubicBezTo>
                    <a:lnTo>
                      <a:pt x="1236931" y="0"/>
                    </a:lnTo>
                    <a:cubicBezTo>
                      <a:pt x="1324696" y="0"/>
                      <a:pt x="1396515" y="71819"/>
                      <a:pt x="1396515" y="159584"/>
                    </a:cubicBezTo>
                    <a:lnTo>
                      <a:pt x="1396515" y="184686"/>
                    </a:lnTo>
                    <a:cubicBezTo>
                      <a:pt x="1396453" y="272514"/>
                      <a:pt x="1324634" y="344270"/>
                      <a:pt x="1236931" y="344270"/>
                    </a:cubicBezTo>
                    <a:close/>
                  </a:path>
                </a:pathLst>
              </a:custGeom>
              <a:solidFill>
                <a:schemeClr val="tx1"/>
              </a:solidFill>
              <a:ln w="6220" cap="flat">
                <a:noFill/>
                <a:prstDash val="solid"/>
                <a:miter/>
              </a:ln>
            </p:spPr>
            <p:txBody>
              <a:bodyPr rtlCol="0" anchor="ctr"/>
              <a:lstStyle/>
              <a:p>
                <a:pPr defTabSz="754380">
                  <a:defRPr/>
                </a:pPr>
                <a:endParaRPr lang="en-US" sz="1485">
                  <a:solidFill>
                    <a:srgbClr val="000000"/>
                  </a:solidFill>
                  <a:latin typeface="Segoe UI"/>
                </a:endParaRPr>
              </a:p>
            </p:txBody>
          </p:sp>
        </p:grpSp>
        <p:pic>
          <p:nvPicPr>
            <p:cNvPr id="20" name="Picture 19">
              <a:extLst>
                <a:ext uri="{FF2B5EF4-FFF2-40B4-BE49-F238E27FC236}">
                  <a16:creationId xmlns:a16="http://schemas.microsoft.com/office/drawing/2014/main" id="{7A2990A8-051E-4AFE-8FC0-5E742495E54E}"/>
                </a:ext>
              </a:extLst>
            </p:cNvPr>
            <p:cNvPicPr>
              <a:picLocks noChangeAspect="1"/>
            </p:cNvPicPr>
            <p:nvPr/>
          </p:nvPicPr>
          <p:blipFill rotWithShape="1">
            <a:blip r:embed="rId6">
              <a:extLst>
                <a:ext uri="{28A0092B-C50C-407E-A947-70E740481C1C}">
                  <a14:useLocalDpi xmlns:a14="http://schemas.microsoft.com/office/drawing/2010/main" val="0"/>
                </a:ext>
              </a:extLst>
            </a:blip>
            <a:srcRect l="2919" t="1006" r="6622" b="1"/>
            <a:stretch/>
          </p:blipFill>
          <p:spPr bwMode="auto">
            <a:xfrm>
              <a:off x="5079522" y="3136257"/>
              <a:ext cx="1911828" cy="3412161"/>
            </a:xfrm>
            <a:prstGeom prst="rect">
              <a:avLst/>
            </a:prstGeom>
            <a:effectLst/>
          </p:spPr>
        </p:pic>
      </p:grpSp>
      <p:grpSp>
        <p:nvGrpSpPr>
          <p:cNvPr id="11" name="Group 10" descr="Screenshot of a 6 degrees mobile app">
            <a:extLst>
              <a:ext uri="{FF2B5EF4-FFF2-40B4-BE49-F238E27FC236}">
                <a16:creationId xmlns:a16="http://schemas.microsoft.com/office/drawing/2014/main" id="{C9929034-6E9A-4E22-8261-7C0F53174FAC}"/>
              </a:ext>
            </a:extLst>
          </p:cNvPr>
          <p:cNvGrpSpPr/>
          <p:nvPr/>
        </p:nvGrpSpPr>
        <p:grpSpPr>
          <a:xfrm>
            <a:off x="7264398" y="2842394"/>
            <a:ext cx="2124884" cy="3999888"/>
            <a:chOff x="7264398" y="2842394"/>
            <a:chExt cx="2124884" cy="3999888"/>
          </a:xfrm>
        </p:grpSpPr>
        <p:grpSp>
          <p:nvGrpSpPr>
            <p:cNvPr id="24" name="Group 23">
              <a:extLst>
                <a:ext uri="{FF2B5EF4-FFF2-40B4-BE49-F238E27FC236}">
                  <a16:creationId xmlns:a16="http://schemas.microsoft.com/office/drawing/2014/main" id="{DD0C095A-B324-43CA-B584-5E1B7DA2C885}"/>
                </a:ext>
              </a:extLst>
            </p:cNvPr>
            <p:cNvGrpSpPr/>
            <p:nvPr/>
          </p:nvGrpSpPr>
          <p:grpSpPr>
            <a:xfrm>
              <a:off x="7264398" y="2842394"/>
              <a:ext cx="2124884" cy="3999888"/>
              <a:chOff x="-9721049" y="-96236"/>
              <a:chExt cx="3644768" cy="6860927"/>
            </a:xfrm>
          </p:grpSpPr>
          <p:sp>
            <p:nvSpPr>
              <p:cNvPr id="25" name="Freeform: Shape 24">
                <a:extLst>
                  <a:ext uri="{FF2B5EF4-FFF2-40B4-BE49-F238E27FC236}">
                    <a16:creationId xmlns:a16="http://schemas.microsoft.com/office/drawing/2014/main" id="{E3BB69AD-8FC1-48AB-9E38-8393041EE8CA}"/>
                  </a:ext>
                </a:extLst>
              </p:cNvPr>
              <p:cNvSpPr/>
              <p:nvPr/>
            </p:nvSpPr>
            <p:spPr>
              <a:xfrm>
                <a:off x="-9721049" y="-96236"/>
                <a:ext cx="3644768" cy="6860927"/>
              </a:xfrm>
              <a:custGeom>
                <a:avLst/>
                <a:gdLst>
                  <a:gd name="connsiteX0" fmla="*/ 3164584 w 3644768"/>
                  <a:gd name="connsiteY0" fmla="*/ 6860928 h 6860927"/>
                  <a:gd name="connsiteX1" fmla="*/ 480122 w 3644768"/>
                  <a:gd name="connsiteY1" fmla="*/ 6860928 h 6860927"/>
                  <a:gd name="connsiteX2" fmla="*/ 0 w 3644768"/>
                  <a:gd name="connsiteY2" fmla="*/ 6380806 h 6860927"/>
                  <a:gd name="connsiteX3" fmla="*/ 0 w 3644768"/>
                  <a:gd name="connsiteY3" fmla="*/ 480122 h 6860927"/>
                  <a:gd name="connsiteX4" fmla="*/ 480122 w 3644768"/>
                  <a:gd name="connsiteY4" fmla="*/ 0 h 6860927"/>
                  <a:gd name="connsiteX5" fmla="*/ 3164646 w 3644768"/>
                  <a:gd name="connsiteY5" fmla="*/ 0 h 6860927"/>
                  <a:gd name="connsiteX6" fmla="*/ 3644768 w 3644768"/>
                  <a:gd name="connsiteY6" fmla="*/ 480122 h 6860927"/>
                  <a:gd name="connsiteX7" fmla="*/ 3644768 w 3644768"/>
                  <a:gd name="connsiteY7" fmla="*/ 6380806 h 6860927"/>
                  <a:gd name="connsiteX8" fmla="*/ 3164584 w 3644768"/>
                  <a:gd name="connsiteY8" fmla="*/ 6860928 h 686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768" h="6860927">
                    <a:moveTo>
                      <a:pt x="3164584" y="6860928"/>
                    </a:moveTo>
                    <a:lnTo>
                      <a:pt x="480122" y="6860928"/>
                    </a:lnTo>
                    <a:cubicBezTo>
                      <a:pt x="216080" y="6860928"/>
                      <a:pt x="0" y="6644910"/>
                      <a:pt x="0" y="6380806"/>
                    </a:cubicBezTo>
                    <a:lnTo>
                      <a:pt x="0" y="480122"/>
                    </a:lnTo>
                    <a:cubicBezTo>
                      <a:pt x="0" y="216018"/>
                      <a:pt x="216018" y="0"/>
                      <a:pt x="480122" y="0"/>
                    </a:cubicBezTo>
                    <a:lnTo>
                      <a:pt x="3164646" y="0"/>
                    </a:lnTo>
                    <a:cubicBezTo>
                      <a:pt x="3428688" y="0"/>
                      <a:pt x="3644768" y="216018"/>
                      <a:pt x="3644768" y="480122"/>
                    </a:cubicBezTo>
                    <a:lnTo>
                      <a:pt x="3644768" y="6380806"/>
                    </a:lnTo>
                    <a:cubicBezTo>
                      <a:pt x="3644706" y="6644848"/>
                      <a:pt x="3428688" y="6860928"/>
                      <a:pt x="3164584" y="6860928"/>
                    </a:cubicBezTo>
                    <a:close/>
                  </a:path>
                </a:pathLst>
              </a:custGeom>
              <a:solidFill>
                <a:schemeClr val="tx1"/>
              </a:solidFill>
              <a:ln w="6220" cap="flat">
                <a:noFill/>
                <a:prstDash val="solid"/>
                <a:miter/>
              </a:ln>
            </p:spPr>
            <p:txBody>
              <a:bodyPr rtlCol="0" anchor="ctr"/>
              <a:lstStyle/>
              <a:p>
                <a:pPr defTabSz="754380">
                  <a:defRPr/>
                </a:pPr>
                <a:endParaRPr lang="en-US" sz="1485">
                  <a:solidFill>
                    <a:srgbClr val="000000"/>
                  </a:solidFill>
                  <a:latin typeface="Segoe UI"/>
                </a:endParaRPr>
              </a:p>
            </p:txBody>
          </p:sp>
          <p:sp>
            <p:nvSpPr>
              <p:cNvPr id="29" name="Freeform: Shape 28">
                <a:extLst>
                  <a:ext uri="{FF2B5EF4-FFF2-40B4-BE49-F238E27FC236}">
                    <a16:creationId xmlns:a16="http://schemas.microsoft.com/office/drawing/2014/main" id="{B168FE7C-14EC-4464-9700-3C6D735E9F97}"/>
                  </a:ext>
                </a:extLst>
              </p:cNvPr>
              <p:cNvSpPr/>
              <p:nvPr/>
            </p:nvSpPr>
            <p:spPr>
              <a:xfrm>
                <a:off x="-9540411" y="73812"/>
                <a:ext cx="3283430" cy="6474924"/>
              </a:xfrm>
              <a:custGeom>
                <a:avLst/>
                <a:gdLst>
                  <a:gd name="connsiteX0" fmla="*/ 3283431 w 3283430"/>
                  <a:gd name="connsiteY0" fmla="*/ 355482 h 6474924"/>
                  <a:gd name="connsiteX1" fmla="*/ 3283431 w 3283430"/>
                  <a:gd name="connsiteY1" fmla="*/ 6119441 h 6474924"/>
                  <a:gd name="connsiteX2" fmla="*/ 2930502 w 3283430"/>
                  <a:gd name="connsiteY2" fmla="*/ 6474924 h 6474924"/>
                  <a:gd name="connsiteX3" fmla="*/ 352866 w 3283430"/>
                  <a:gd name="connsiteY3" fmla="*/ 6474924 h 6474924"/>
                  <a:gd name="connsiteX4" fmla="*/ 0 w 3283430"/>
                  <a:gd name="connsiteY4" fmla="*/ 6119441 h 6474924"/>
                  <a:gd name="connsiteX5" fmla="*/ 0 w 3283430"/>
                  <a:gd name="connsiteY5" fmla="*/ 355482 h 6474924"/>
                  <a:gd name="connsiteX6" fmla="*/ 352866 w 3283430"/>
                  <a:gd name="connsiteY6" fmla="*/ 0 h 6474924"/>
                  <a:gd name="connsiteX7" fmla="*/ 2930565 w 3283430"/>
                  <a:gd name="connsiteY7" fmla="*/ 0 h 6474924"/>
                  <a:gd name="connsiteX8" fmla="*/ 3283431 w 3283430"/>
                  <a:gd name="connsiteY8" fmla="*/ 355482 h 647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3430" h="6474924">
                    <a:moveTo>
                      <a:pt x="3283431" y="355482"/>
                    </a:moveTo>
                    <a:lnTo>
                      <a:pt x="3283431" y="6119441"/>
                    </a:lnTo>
                    <a:cubicBezTo>
                      <a:pt x="3283431" y="6314966"/>
                      <a:pt x="3124594" y="6474924"/>
                      <a:pt x="2930502" y="6474924"/>
                    </a:cubicBezTo>
                    <a:lnTo>
                      <a:pt x="352866" y="6474924"/>
                    </a:lnTo>
                    <a:cubicBezTo>
                      <a:pt x="158837" y="6474924"/>
                      <a:pt x="0" y="6314966"/>
                      <a:pt x="0" y="6119441"/>
                    </a:cubicBezTo>
                    <a:lnTo>
                      <a:pt x="0" y="355482"/>
                    </a:lnTo>
                    <a:cubicBezTo>
                      <a:pt x="0" y="159958"/>
                      <a:pt x="158774" y="0"/>
                      <a:pt x="352866" y="0"/>
                    </a:cubicBezTo>
                    <a:lnTo>
                      <a:pt x="2930565" y="0"/>
                    </a:lnTo>
                    <a:cubicBezTo>
                      <a:pt x="3124594" y="0"/>
                      <a:pt x="3283431" y="159958"/>
                      <a:pt x="3283431" y="355482"/>
                    </a:cubicBezTo>
                    <a:close/>
                  </a:path>
                </a:pathLst>
              </a:custGeom>
              <a:solidFill>
                <a:schemeClr val="bg1"/>
              </a:solidFill>
              <a:ln w="6220" cap="flat">
                <a:noFill/>
                <a:prstDash val="solid"/>
                <a:miter/>
              </a:ln>
            </p:spPr>
            <p:txBody>
              <a:bodyPr rtlCol="0" anchor="ctr"/>
              <a:lstStyle/>
              <a:p>
                <a:pPr defTabSz="754380">
                  <a:defRPr/>
                </a:pPr>
                <a:endParaRPr lang="en-US" sz="1485">
                  <a:solidFill>
                    <a:srgbClr val="000000"/>
                  </a:solidFill>
                  <a:latin typeface="Segoe UI"/>
                </a:endParaRPr>
              </a:p>
            </p:txBody>
          </p:sp>
          <p:sp>
            <p:nvSpPr>
              <p:cNvPr id="30" name="Freeform: Shape 29">
                <a:extLst>
                  <a:ext uri="{FF2B5EF4-FFF2-40B4-BE49-F238E27FC236}">
                    <a16:creationId xmlns:a16="http://schemas.microsoft.com/office/drawing/2014/main" id="{42FA0EEB-9FF9-49E6-A79C-11F7C3C189FD}"/>
                  </a:ext>
                </a:extLst>
              </p:cNvPr>
              <p:cNvSpPr/>
              <p:nvPr/>
            </p:nvSpPr>
            <p:spPr>
              <a:xfrm>
                <a:off x="-8596922" y="-56121"/>
                <a:ext cx="1396515" cy="344270"/>
              </a:xfrm>
              <a:custGeom>
                <a:avLst/>
                <a:gdLst>
                  <a:gd name="connsiteX0" fmla="*/ 1236931 w 1396515"/>
                  <a:gd name="connsiteY0" fmla="*/ 344270 h 344270"/>
                  <a:gd name="connsiteX1" fmla="*/ 159584 w 1396515"/>
                  <a:gd name="connsiteY1" fmla="*/ 344270 h 344270"/>
                  <a:gd name="connsiteX2" fmla="*/ 0 w 1396515"/>
                  <a:gd name="connsiteY2" fmla="*/ 184686 h 344270"/>
                  <a:gd name="connsiteX3" fmla="*/ 0 w 1396515"/>
                  <a:gd name="connsiteY3" fmla="*/ 159584 h 344270"/>
                  <a:gd name="connsiteX4" fmla="*/ 159584 w 1396515"/>
                  <a:gd name="connsiteY4" fmla="*/ 0 h 344270"/>
                  <a:gd name="connsiteX5" fmla="*/ 1236931 w 1396515"/>
                  <a:gd name="connsiteY5" fmla="*/ 0 h 344270"/>
                  <a:gd name="connsiteX6" fmla="*/ 1396515 w 1396515"/>
                  <a:gd name="connsiteY6" fmla="*/ 159584 h 344270"/>
                  <a:gd name="connsiteX7" fmla="*/ 1396515 w 1396515"/>
                  <a:gd name="connsiteY7" fmla="*/ 184686 h 344270"/>
                  <a:gd name="connsiteX8" fmla="*/ 1236931 w 1396515"/>
                  <a:gd name="connsiteY8" fmla="*/ 344270 h 34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515" h="344270">
                    <a:moveTo>
                      <a:pt x="1236931" y="344270"/>
                    </a:moveTo>
                    <a:lnTo>
                      <a:pt x="159584" y="344270"/>
                    </a:lnTo>
                    <a:cubicBezTo>
                      <a:pt x="71819" y="344270"/>
                      <a:pt x="0" y="272451"/>
                      <a:pt x="0" y="184686"/>
                    </a:cubicBezTo>
                    <a:lnTo>
                      <a:pt x="0" y="159584"/>
                    </a:lnTo>
                    <a:cubicBezTo>
                      <a:pt x="0" y="71819"/>
                      <a:pt x="71819" y="0"/>
                      <a:pt x="159584" y="0"/>
                    </a:cubicBezTo>
                    <a:lnTo>
                      <a:pt x="1236931" y="0"/>
                    </a:lnTo>
                    <a:cubicBezTo>
                      <a:pt x="1324696" y="0"/>
                      <a:pt x="1396515" y="71819"/>
                      <a:pt x="1396515" y="159584"/>
                    </a:cubicBezTo>
                    <a:lnTo>
                      <a:pt x="1396515" y="184686"/>
                    </a:lnTo>
                    <a:cubicBezTo>
                      <a:pt x="1396453" y="272514"/>
                      <a:pt x="1324634" y="344270"/>
                      <a:pt x="1236931" y="344270"/>
                    </a:cubicBezTo>
                    <a:close/>
                  </a:path>
                </a:pathLst>
              </a:custGeom>
              <a:solidFill>
                <a:schemeClr val="tx1"/>
              </a:solidFill>
              <a:ln w="6220" cap="flat">
                <a:noFill/>
                <a:prstDash val="solid"/>
                <a:miter/>
              </a:ln>
            </p:spPr>
            <p:txBody>
              <a:bodyPr rtlCol="0" anchor="ctr"/>
              <a:lstStyle/>
              <a:p>
                <a:pPr defTabSz="754380">
                  <a:defRPr/>
                </a:pPr>
                <a:endParaRPr lang="en-US" sz="1485">
                  <a:solidFill>
                    <a:srgbClr val="000000"/>
                  </a:solidFill>
                  <a:latin typeface="Segoe UI"/>
                </a:endParaRPr>
              </a:p>
            </p:txBody>
          </p:sp>
        </p:grpSp>
        <p:pic>
          <p:nvPicPr>
            <p:cNvPr id="21" name="Picture 20">
              <a:extLst>
                <a:ext uri="{FF2B5EF4-FFF2-40B4-BE49-F238E27FC236}">
                  <a16:creationId xmlns:a16="http://schemas.microsoft.com/office/drawing/2014/main" id="{1A5BBA61-331F-42FD-94FF-1475A7FC2E7F}"/>
                </a:ext>
              </a:extLst>
            </p:cNvPr>
            <p:cNvPicPr>
              <a:picLocks noChangeAspect="1"/>
            </p:cNvPicPr>
            <p:nvPr/>
          </p:nvPicPr>
          <p:blipFill rotWithShape="1">
            <a:blip r:embed="rId7">
              <a:extLst>
                <a:ext uri="{28A0092B-C50C-407E-A947-70E740481C1C}">
                  <a14:useLocalDpi xmlns:a14="http://schemas.microsoft.com/office/drawing/2010/main" val="0"/>
                </a:ext>
              </a:extLst>
            </a:blip>
            <a:srcRect l="546" t="1006" r="1267"/>
            <a:stretch/>
          </p:blipFill>
          <p:spPr bwMode="auto">
            <a:xfrm>
              <a:off x="7370087" y="3136257"/>
              <a:ext cx="1913506" cy="3412161"/>
            </a:xfrm>
            <a:prstGeom prst="rect">
              <a:avLst/>
            </a:prstGeom>
            <a:effectLst/>
          </p:spPr>
        </p:pic>
      </p:grpSp>
      <p:sp>
        <p:nvSpPr>
          <p:cNvPr id="38" name="Arrow: Bent 37">
            <a:extLst>
              <a:ext uri="{FF2B5EF4-FFF2-40B4-BE49-F238E27FC236}">
                <a16:creationId xmlns:a16="http://schemas.microsoft.com/office/drawing/2014/main" id="{031FFC26-31EF-4379-AEF6-2B074F2B81A7}"/>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6" name="Text Placeholder 3">
            <a:extLst>
              <a:ext uri="{FF2B5EF4-FFF2-40B4-BE49-F238E27FC236}">
                <a16:creationId xmlns:a16="http://schemas.microsoft.com/office/drawing/2014/main" id="{11FF9430-C14A-4570-AE4B-140E6DC912AF}"/>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25</a:t>
            </a:fld>
            <a:endParaRPr lang="en-US"/>
          </a:p>
        </p:txBody>
      </p:sp>
      <p:sp>
        <p:nvSpPr>
          <p:cNvPr id="32" name="Arrow: Bent 31">
            <a:extLst>
              <a:ext uri="{FF2B5EF4-FFF2-40B4-BE49-F238E27FC236}">
                <a16:creationId xmlns:a16="http://schemas.microsoft.com/office/drawing/2014/main" id="{9BF02952-016A-4890-A766-53E07CEC485A}"/>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34" name="Straight Connector 33">
            <a:extLst>
              <a:ext uri="{FF2B5EF4-FFF2-40B4-BE49-F238E27FC236}">
                <a16:creationId xmlns:a16="http://schemas.microsoft.com/office/drawing/2014/main" id="{68D8E25E-8BB6-4540-9F05-3E722B8AEBC7}"/>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2459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Johns Hopkins COVID-19 dashboards</a:t>
            </a:r>
          </a:p>
        </p:txBody>
      </p:sp>
      <p:sp>
        <p:nvSpPr>
          <p:cNvPr id="24" name="Arrow: Bent 23">
            <a:extLst>
              <a:ext uri="{FF2B5EF4-FFF2-40B4-BE49-F238E27FC236}">
                <a16:creationId xmlns:a16="http://schemas.microsoft.com/office/drawing/2014/main" id="{EE009197-A9D4-4548-9E48-A63A000A1777}"/>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44" name="Straight Connector 43">
            <a:extLst>
              <a:ext uri="{FF2B5EF4-FFF2-40B4-BE49-F238E27FC236}">
                <a16:creationId xmlns:a16="http://schemas.microsoft.com/office/drawing/2014/main" id="{1C0A5D15-196E-40FC-B087-E39FFC8A8A1A}"/>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Rectangle: Top Corners Rounded 51">
            <a:extLst>
              <a:ext uri="{FF2B5EF4-FFF2-40B4-BE49-F238E27FC236}">
                <a16:creationId xmlns:a16="http://schemas.microsoft.com/office/drawing/2014/main" id="{5983D5FC-5B7D-44AB-8331-BF6069032923}"/>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68" name="Picture 67" descr="Johns Hopkins University logo">
            <a:extLst>
              <a:ext uri="{FF2B5EF4-FFF2-40B4-BE49-F238E27FC236}">
                <a16:creationId xmlns:a16="http://schemas.microsoft.com/office/drawing/2014/main" id="{AAE515A9-72F9-4344-B8BD-F22415E56726}"/>
              </a:ext>
            </a:extLst>
          </p:cNvPr>
          <p:cNvPicPr>
            <a:picLocks noChangeAspect="1"/>
          </p:cNvPicPr>
          <p:nvPr/>
        </p:nvPicPr>
        <p:blipFill>
          <a:blip r:embed="rId3"/>
          <a:stretch>
            <a:fillRect/>
          </a:stretch>
        </p:blipFill>
        <p:spPr>
          <a:xfrm>
            <a:off x="630606" y="2141799"/>
            <a:ext cx="3103114" cy="646041"/>
          </a:xfrm>
          <a:prstGeom prst="rect">
            <a:avLst/>
          </a:prstGeom>
        </p:spPr>
      </p:pic>
      <p:sp>
        <p:nvSpPr>
          <p:cNvPr id="72" name="TextBox 71">
            <a:extLst>
              <a:ext uri="{FF2B5EF4-FFF2-40B4-BE49-F238E27FC236}">
                <a16:creationId xmlns:a16="http://schemas.microsoft.com/office/drawing/2014/main" id="{CF7BD1E3-6757-47AA-8361-A6EFFEB79E5B}"/>
              </a:ext>
            </a:extLst>
          </p:cNvPr>
          <p:cNvSpPr txBox="1"/>
          <p:nvPr/>
        </p:nvSpPr>
        <p:spPr>
          <a:xfrm>
            <a:off x="630606" y="3267455"/>
            <a:ext cx="3145536"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dirty="0">
                <a:latin typeface="+mn-lt"/>
              </a:rPr>
              <a:t>Johns Hopkins University is tracking and sharing real-time updates of new COVID cases and testing efforts for students, faculty, and staff</a:t>
            </a:r>
          </a:p>
        </p:txBody>
      </p:sp>
      <p:sp>
        <p:nvSpPr>
          <p:cNvPr id="79" name="Rectangle 78">
            <a:extLst>
              <a:ext uri="{FF2B5EF4-FFF2-40B4-BE49-F238E27FC236}">
                <a16:creationId xmlns:a16="http://schemas.microsoft.com/office/drawing/2014/main" id="{CB47AD5A-4C31-44BD-A3D0-0AFD9F5E2DAA}"/>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6" name="Oval 85">
            <a:extLst>
              <a:ext uri="{FF2B5EF4-FFF2-40B4-BE49-F238E27FC236}">
                <a16:creationId xmlns:a16="http://schemas.microsoft.com/office/drawing/2014/main" id="{7617C224-DCCB-4B0B-A578-1B1B08D0E3F5}"/>
              </a:ext>
              <a:ext uri="{C183D7F6-B498-43B3-948B-1728B52AA6E4}">
                <adec:decorative xmlns:adec="http://schemas.microsoft.com/office/drawing/2017/decorative" val="1"/>
              </a:ext>
            </a:extLst>
          </p:cNvPr>
          <p:cNvSpPr/>
          <p:nvPr/>
        </p:nvSpPr>
        <p:spPr bwMode="auto">
          <a:xfrm>
            <a:off x="6797282"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92" name="Graphic 91" descr="Power BI logo">
            <a:extLst>
              <a:ext uri="{FF2B5EF4-FFF2-40B4-BE49-F238E27FC236}">
                <a16:creationId xmlns:a16="http://schemas.microsoft.com/office/drawing/2014/main" id="{C63F1488-1306-4F45-A0CF-048459D3C6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0332" y="1903491"/>
            <a:ext cx="368279" cy="368277"/>
          </a:xfrm>
          <a:prstGeom prst="rect">
            <a:avLst/>
          </a:prstGeom>
        </p:spPr>
      </p:pic>
      <p:sp>
        <p:nvSpPr>
          <p:cNvPr id="97" name="Arrow: Bent 96">
            <a:extLst>
              <a:ext uri="{FF2B5EF4-FFF2-40B4-BE49-F238E27FC236}">
                <a16:creationId xmlns:a16="http://schemas.microsoft.com/office/drawing/2014/main" id="{B8DE6D8F-944A-4E05-8D6F-844033C0867F}"/>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99" name="Rectangle: Top Corners Rounded 98">
            <a:extLst>
              <a:ext uri="{FF2B5EF4-FFF2-40B4-BE49-F238E27FC236}">
                <a16:creationId xmlns:a16="http://schemas.microsoft.com/office/drawing/2014/main" id="{46240631-B07E-45A3-8F34-39E26153661E}"/>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sp>
        <p:nvSpPr>
          <p:cNvPr id="102" name="Rectangle: Top Corners Rounded 101">
            <a:extLst>
              <a:ext uri="{FF2B5EF4-FFF2-40B4-BE49-F238E27FC236}">
                <a16:creationId xmlns:a16="http://schemas.microsoft.com/office/drawing/2014/main" id="{ACCFCF68-4550-4BCB-A918-7AA484B45D41}"/>
              </a:ext>
              <a:ext uri="{C183D7F6-B498-43B3-948B-1728B52AA6E4}">
                <adec:decorative xmlns:adec="http://schemas.microsoft.com/office/drawing/2017/decorative" val="1"/>
              </a:ext>
            </a:extLst>
          </p:cNvPr>
          <p:cNvSpPr/>
          <p:nvPr/>
        </p:nvSpPr>
        <p:spPr bwMode="auto">
          <a:xfrm rot="16200000">
            <a:off x="5334840" y="2081424"/>
            <a:ext cx="3993594" cy="5453543"/>
          </a:xfrm>
          <a:prstGeom prst="round2SameRect">
            <a:avLst>
              <a:gd name="adj1" fmla="val 242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100584" rIns="0" bIns="50292" numCol="1" spcCol="0" rtlCol="0" fromWordArt="0" anchor="ctr" anchorCtr="0" forceAA="0" compatLnSpc="1">
            <a:prstTxWarp prst="textNoShape">
              <a:avLst/>
            </a:prstTxWarp>
            <a:noAutofit/>
          </a:bodyPr>
          <a:lstStyle/>
          <a:p>
            <a:pPr algn="ctr" defTabSz="754342"/>
            <a:endParaRPr lang="en-US" sz="1980">
              <a:solidFill>
                <a:srgbClr val="000000"/>
              </a:solidFill>
              <a:latin typeface="Segoe UI"/>
              <a:ea typeface="Intel Clear" panose="020B0604020203020204" pitchFamily="34" charset="0"/>
              <a:cs typeface="Intel Clear" panose="020B0604020203020204" pitchFamily="34" charset="0"/>
              <a:sym typeface="Helvetica Neue"/>
            </a:endParaRPr>
          </a:p>
        </p:txBody>
      </p:sp>
      <p:pic>
        <p:nvPicPr>
          <p:cNvPr id="104" name="Picture 103" descr="Screenshot of Johns Hopkins University  dashboard of students activities">
            <a:extLst>
              <a:ext uri="{FF2B5EF4-FFF2-40B4-BE49-F238E27FC236}">
                <a16:creationId xmlns:a16="http://schemas.microsoft.com/office/drawing/2014/main" id="{4EBF2C26-B6E8-406E-B7C5-01926B63CD1E}"/>
              </a:ext>
            </a:extLst>
          </p:cNvPr>
          <p:cNvPicPr>
            <a:picLocks noChangeAspect="1"/>
          </p:cNvPicPr>
          <p:nvPr/>
        </p:nvPicPr>
        <p:blipFill rotWithShape="1">
          <a:blip r:embed="rId6"/>
          <a:srcRect l="1615" r="1799"/>
          <a:stretch/>
        </p:blipFill>
        <p:spPr>
          <a:xfrm>
            <a:off x="4629150" y="3424423"/>
            <a:ext cx="5427818" cy="2984333"/>
          </a:xfrm>
          <a:prstGeom prst="rect">
            <a:avLst/>
          </a:prstGeom>
          <a:effectLst/>
        </p:spPr>
      </p:pic>
      <p:sp>
        <p:nvSpPr>
          <p:cNvPr id="16" name="Text Placeholder 3">
            <a:extLst>
              <a:ext uri="{FF2B5EF4-FFF2-40B4-BE49-F238E27FC236}">
                <a16:creationId xmlns:a16="http://schemas.microsoft.com/office/drawing/2014/main" id="{CCF97FA4-E6C2-4369-BBE5-DC0B4411EB8E}"/>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26</a:t>
            </a:fld>
            <a:endParaRPr lang="en-US"/>
          </a:p>
        </p:txBody>
      </p:sp>
    </p:spTree>
    <p:extLst>
      <p:ext uri="{BB962C8B-B14F-4D97-AF65-F5344CB8AC3E}">
        <p14:creationId xmlns:p14="http://schemas.microsoft.com/office/powerpoint/2010/main" val="133569338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On-campus activity tracker</a:t>
            </a:r>
          </a:p>
        </p:txBody>
      </p:sp>
      <p:sp>
        <p:nvSpPr>
          <p:cNvPr id="52" name="Rectangle: Top Corners Rounded 51">
            <a:extLst>
              <a:ext uri="{FF2B5EF4-FFF2-40B4-BE49-F238E27FC236}">
                <a16:creationId xmlns:a16="http://schemas.microsoft.com/office/drawing/2014/main" id="{BD9E3786-2FF7-4AD9-A748-46A9E217895A}"/>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66" name="Picture 65" descr="University Waterloo logo">
            <a:extLst>
              <a:ext uri="{FF2B5EF4-FFF2-40B4-BE49-F238E27FC236}">
                <a16:creationId xmlns:a16="http://schemas.microsoft.com/office/drawing/2014/main" id="{FB330FFD-19EB-4400-A44E-D2A47310ACB5}"/>
              </a:ext>
            </a:extLst>
          </p:cNvPr>
          <p:cNvPicPr>
            <a:picLocks noChangeAspect="1"/>
          </p:cNvPicPr>
          <p:nvPr/>
        </p:nvPicPr>
        <p:blipFill>
          <a:blip r:embed="rId3"/>
          <a:stretch>
            <a:fillRect/>
          </a:stretch>
        </p:blipFill>
        <p:spPr>
          <a:xfrm>
            <a:off x="588454" y="1754830"/>
            <a:ext cx="2748828" cy="1374414"/>
          </a:xfrm>
          <a:prstGeom prst="rect">
            <a:avLst/>
          </a:prstGeom>
        </p:spPr>
      </p:pic>
      <p:sp>
        <p:nvSpPr>
          <p:cNvPr id="75" name="TextBox 74">
            <a:extLst>
              <a:ext uri="{FF2B5EF4-FFF2-40B4-BE49-F238E27FC236}">
                <a16:creationId xmlns:a16="http://schemas.microsoft.com/office/drawing/2014/main" id="{06ACDCF4-202E-4B2C-B838-07E9B43E7066}"/>
              </a:ext>
            </a:extLst>
          </p:cNvPr>
          <p:cNvSpPr txBox="1"/>
          <p:nvPr/>
        </p:nvSpPr>
        <p:spPr>
          <a:xfrm>
            <a:off x="630606" y="3267455"/>
            <a:ext cx="3145536"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dirty="0">
                <a:latin typeface="+mn-lt"/>
              </a:rPr>
              <a:t>University Waterloo used </a:t>
            </a:r>
            <a:r>
              <a:rPr lang="en-US" sz="2200" dirty="0" err="1">
                <a:latin typeface="+mn-lt"/>
              </a:rPr>
              <a:t>PowerBI</a:t>
            </a:r>
            <a:r>
              <a:rPr lang="en-US" sz="2200" dirty="0">
                <a:latin typeface="+mn-lt"/>
              </a:rPr>
              <a:t> to visualize how many people were on campus in a given building at all times of </a:t>
            </a:r>
            <a:br>
              <a:rPr lang="en-US" sz="2200" dirty="0">
                <a:latin typeface="+mn-lt"/>
              </a:rPr>
            </a:br>
            <a:r>
              <a:rPr lang="en-US" sz="2200" dirty="0">
                <a:latin typeface="+mn-lt"/>
              </a:rPr>
              <a:t>the day</a:t>
            </a:r>
          </a:p>
        </p:txBody>
      </p:sp>
      <p:sp>
        <p:nvSpPr>
          <p:cNvPr id="79" name="Rectangle 78">
            <a:extLst>
              <a:ext uri="{FF2B5EF4-FFF2-40B4-BE49-F238E27FC236}">
                <a16:creationId xmlns:a16="http://schemas.microsoft.com/office/drawing/2014/main" id="{618567A7-EE0C-4823-B85E-E3D4655D8457}"/>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6" name="Oval 85">
            <a:extLst>
              <a:ext uri="{FF2B5EF4-FFF2-40B4-BE49-F238E27FC236}">
                <a16:creationId xmlns:a16="http://schemas.microsoft.com/office/drawing/2014/main" id="{1D5D2FD4-B949-4CA8-A9CB-EFCF3CFBBCB6}"/>
              </a:ext>
              <a:ext uri="{C183D7F6-B498-43B3-948B-1728B52AA6E4}">
                <adec:decorative xmlns:adec="http://schemas.microsoft.com/office/drawing/2017/decorative" val="1"/>
              </a:ext>
            </a:extLst>
          </p:cNvPr>
          <p:cNvSpPr/>
          <p:nvPr/>
        </p:nvSpPr>
        <p:spPr bwMode="auto">
          <a:xfrm>
            <a:off x="6797282"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97" name="Graphic 96" descr="Power BI logo">
            <a:extLst>
              <a:ext uri="{FF2B5EF4-FFF2-40B4-BE49-F238E27FC236}">
                <a16:creationId xmlns:a16="http://schemas.microsoft.com/office/drawing/2014/main" id="{818B6F4E-DC7B-45BA-997B-2FD4017F7F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0332" y="1903491"/>
            <a:ext cx="368279" cy="368277"/>
          </a:xfrm>
          <a:prstGeom prst="rect">
            <a:avLst/>
          </a:prstGeom>
        </p:spPr>
      </p:pic>
      <p:sp>
        <p:nvSpPr>
          <p:cNvPr id="102" name="Arrow: Bent 101">
            <a:extLst>
              <a:ext uri="{FF2B5EF4-FFF2-40B4-BE49-F238E27FC236}">
                <a16:creationId xmlns:a16="http://schemas.microsoft.com/office/drawing/2014/main" id="{B93B2789-3168-4766-867F-40EF7398275C}"/>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03" name="Rectangle: Top Corners Rounded 102">
            <a:extLst>
              <a:ext uri="{FF2B5EF4-FFF2-40B4-BE49-F238E27FC236}">
                <a16:creationId xmlns:a16="http://schemas.microsoft.com/office/drawing/2014/main" id="{9E1C68EA-C073-4860-B69E-B7DC99402F12}"/>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sp>
        <p:nvSpPr>
          <p:cNvPr id="106" name="Rectangle: Top Corners Rounded 105">
            <a:extLst>
              <a:ext uri="{FF2B5EF4-FFF2-40B4-BE49-F238E27FC236}">
                <a16:creationId xmlns:a16="http://schemas.microsoft.com/office/drawing/2014/main" id="{1B895FC4-E3F1-4E34-A0E5-A29F66BA7AF6}"/>
              </a:ext>
              <a:ext uri="{C183D7F6-B498-43B3-948B-1728B52AA6E4}">
                <adec:decorative xmlns:adec="http://schemas.microsoft.com/office/drawing/2017/decorative" val="1"/>
              </a:ext>
            </a:extLst>
          </p:cNvPr>
          <p:cNvSpPr/>
          <p:nvPr/>
        </p:nvSpPr>
        <p:spPr bwMode="auto">
          <a:xfrm rot="16200000">
            <a:off x="5334840" y="2081424"/>
            <a:ext cx="3993594" cy="5453543"/>
          </a:xfrm>
          <a:prstGeom prst="round2SameRect">
            <a:avLst>
              <a:gd name="adj1" fmla="val 242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100584" rIns="0" bIns="50292" numCol="1" spcCol="0" rtlCol="0" fromWordArt="0" anchor="ctr" anchorCtr="0" forceAA="0" compatLnSpc="1">
            <a:prstTxWarp prst="textNoShape">
              <a:avLst/>
            </a:prstTxWarp>
            <a:noAutofit/>
          </a:bodyPr>
          <a:lstStyle/>
          <a:p>
            <a:pPr algn="ctr" defTabSz="754342"/>
            <a:endParaRPr lang="en-US" sz="1980">
              <a:solidFill>
                <a:srgbClr val="000000"/>
              </a:solidFill>
              <a:latin typeface="Segoe UI"/>
              <a:ea typeface="Intel Clear" panose="020B0604020203020204" pitchFamily="34" charset="0"/>
              <a:cs typeface="Intel Clear" panose="020B0604020203020204" pitchFamily="34" charset="0"/>
              <a:sym typeface="Helvetica Neue"/>
            </a:endParaRPr>
          </a:p>
        </p:txBody>
      </p:sp>
      <p:pic>
        <p:nvPicPr>
          <p:cNvPr id="108" name="Picture 107" descr="Screenshot of University Waterloo Power Bi dashboard">
            <a:extLst>
              <a:ext uri="{FF2B5EF4-FFF2-40B4-BE49-F238E27FC236}">
                <a16:creationId xmlns:a16="http://schemas.microsoft.com/office/drawing/2014/main" id="{4AFA0D54-D875-406B-A5D8-782C42DC4663}"/>
              </a:ext>
            </a:extLst>
          </p:cNvPr>
          <p:cNvPicPr>
            <a:picLocks noChangeAspect="1"/>
          </p:cNvPicPr>
          <p:nvPr/>
        </p:nvPicPr>
        <p:blipFill rotWithShape="1">
          <a:blip r:embed="rId6"/>
          <a:srcRect l="4863" t="6231" r="9101" b="10315"/>
          <a:stretch/>
        </p:blipFill>
        <p:spPr>
          <a:xfrm>
            <a:off x="4650363" y="3277263"/>
            <a:ext cx="5406606" cy="2871164"/>
          </a:xfrm>
          <a:prstGeom prst="rect">
            <a:avLst/>
          </a:prstGeom>
          <a:effectLst/>
        </p:spPr>
      </p:pic>
      <p:sp>
        <p:nvSpPr>
          <p:cNvPr id="17" name="Text Placeholder 3">
            <a:extLst>
              <a:ext uri="{FF2B5EF4-FFF2-40B4-BE49-F238E27FC236}">
                <a16:creationId xmlns:a16="http://schemas.microsoft.com/office/drawing/2014/main" id="{0155319D-F77F-4D12-A095-0AF6AF8A07DE}"/>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27</a:t>
            </a:fld>
            <a:endParaRPr lang="en-US"/>
          </a:p>
        </p:txBody>
      </p:sp>
      <p:sp>
        <p:nvSpPr>
          <p:cNvPr id="43" name="Arrow: Bent 42">
            <a:extLst>
              <a:ext uri="{FF2B5EF4-FFF2-40B4-BE49-F238E27FC236}">
                <a16:creationId xmlns:a16="http://schemas.microsoft.com/office/drawing/2014/main" id="{C6983474-87C4-42DF-AB27-E1F881D55244}"/>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BC80A955-CBB8-48D9-BF7F-A7C159D96F4F}"/>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10061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Reading assessment app and dashboard</a:t>
            </a:r>
          </a:p>
        </p:txBody>
      </p:sp>
      <p:sp>
        <p:nvSpPr>
          <p:cNvPr id="71" name="Rectangle: Top Corners Rounded 70">
            <a:extLst>
              <a:ext uri="{FF2B5EF4-FFF2-40B4-BE49-F238E27FC236}">
                <a16:creationId xmlns:a16="http://schemas.microsoft.com/office/drawing/2014/main" id="{A61FB0D4-1A97-4500-A53F-7F0D4E35C607}"/>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89" name="Picture 88" descr="Tacoma Public Schools logo">
            <a:extLst>
              <a:ext uri="{FF2B5EF4-FFF2-40B4-BE49-F238E27FC236}">
                <a16:creationId xmlns:a16="http://schemas.microsoft.com/office/drawing/2014/main" id="{73E5334E-170C-417A-B6F9-D815881801D8}"/>
              </a:ext>
            </a:extLst>
          </p:cNvPr>
          <p:cNvPicPr>
            <a:picLocks noChangeAspect="1"/>
          </p:cNvPicPr>
          <p:nvPr/>
        </p:nvPicPr>
        <p:blipFill>
          <a:blip r:embed="rId3"/>
          <a:stretch>
            <a:fillRect/>
          </a:stretch>
        </p:blipFill>
        <p:spPr>
          <a:xfrm>
            <a:off x="320159" y="1542321"/>
            <a:ext cx="2637510" cy="2038076"/>
          </a:xfrm>
          <a:prstGeom prst="rect">
            <a:avLst/>
          </a:prstGeom>
        </p:spPr>
      </p:pic>
      <p:sp>
        <p:nvSpPr>
          <p:cNvPr id="102" name="TextBox 101">
            <a:extLst>
              <a:ext uri="{FF2B5EF4-FFF2-40B4-BE49-F238E27FC236}">
                <a16:creationId xmlns:a16="http://schemas.microsoft.com/office/drawing/2014/main" id="{62E0C8A8-7AFA-475B-9C10-818A94CA7DDC}"/>
              </a:ext>
            </a:extLst>
          </p:cNvPr>
          <p:cNvSpPr txBox="1"/>
          <p:nvPr/>
        </p:nvSpPr>
        <p:spPr>
          <a:xfrm>
            <a:off x="630606" y="3267455"/>
            <a:ext cx="3145536"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dirty="0">
                <a:latin typeface="+mn-lt"/>
              </a:rPr>
              <a:t>Tacoma Public Schools used Power Apps, Power Automate, and Power BI to better record, understand, and act on student reading assessment data </a:t>
            </a:r>
          </a:p>
        </p:txBody>
      </p:sp>
      <p:sp>
        <p:nvSpPr>
          <p:cNvPr id="103" name="Rectangle 102">
            <a:extLst>
              <a:ext uri="{FF2B5EF4-FFF2-40B4-BE49-F238E27FC236}">
                <a16:creationId xmlns:a16="http://schemas.microsoft.com/office/drawing/2014/main" id="{D563ADD9-D4EA-4311-AEE7-DC910B1C429C}"/>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18" name="Oval 117">
            <a:extLst>
              <a:ext uri="{FF2B5EF4-FFF2-40B4-BE49-F238E27FC236}">
                <a16:creationId xmlns:a16="http://schemas.microsoft.com/office/drawing/2014/main" id="{B071FDA2-AC92-42A9-9F8A-E5608063D37A}"/>
              </a:ext>
              <a:ext uri="{C183D7F6-B498-43B3-948B-1728B52AA6E4}">
                <adec:decorative xmlns:adec="http://schemas.microsoft.com/office/drawing/2017/decorative" val="1"/>
              </a:ext>
            </a:extLst>
          </p:cNvPr>
          <p:cNvSpPr/>
          <p:nvPr/>
        </p:nvSpPr>
        <p:spPr bwMode="auto">
          <a:xfrm>
            <a:off x="5762024"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128" name="Graphic 127" descr="Power Automate logo">
            <a:extLst>
              <a:ext uri="{FF2B5EF4-FFF2-40B4-BE49-F238E27FC236}">
                <a16:creationId xmlns:a16="http://schemas.microsoft.com/office/drawing/2014/main" id="{A406403F-F835-4614-81DB-5675C05A5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4041" y="1842457"/>
            <a:ext cx="490347" cy="490347"/>
          </a:xfrm>
          <a:prstGeom prst="rect">
            <a:avLst/>
          </a:prstGeom>
        </p:spPr>
      </p:pic>
      <p:sp>
        <p:nvSpPr>
          <p:cNvPr id="135" name="Oval 134">
            <a:extLst>
              <a:ext uri="{FF2B5EF4-FFF2-40B4-BE49-F238E27FC236}">
                <a16:creationId xmlns:a16="http://schemas.microsoft.com/office/drawing/2014/main" id="{7E043F81-E1FE-4791-8254-BC4F92A54C1F}"/>
              </a:ext>
              <a:ext uri="{C183D7F6-B498-43B3-948B-1728B52AA6E4}">
                <adec:decorative xmlns:adec="http://schemas.microsoft.com/office/drawing/2017/decorative" val="1"/>
              </a:ext>
            </a:extLst>
          </p:cNvPr>
          <p:cNvSpPr/>
          <p:nvPr/>
        </p:nvSpPr>
        <p:spPr bwMode="auto">
          <a:xfrm>
            <a:off x="6797282"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143" name="Graphic 142" descr="Power Apps logo">
            <a:extLst>
              <a:ext uri="{FF2B5EF4-FFF2-40B4-BE49-F238E27FC236}">
                <a16:creationId xmlns:a16="http://schemas.microsoft.com/office/drawing/2014/main" id="{EE58C93E-FF67-40E7-92C8-CBE1198460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29594" y="1842753"/>
            <a:ext cx="489756" cy="489755"/>
          </a:xfrm>
          <a:prstGeom prst="rect">
            <a:avLst/>
          </a:prstGeom>
          <a:effectLst>
            <a:outerShdw blurRad="50800" sx="101000" sy="101000" algn="ctr" rotWithShape="0">
              <a:prstClr val="black">
                <a:alpha val="20000"/>
              </a:prstClr>
            </a:outerShdw>
          </a:effectLst>
        </p:spPr>
      </p:pic>
      <p:sp>
        <p:nvSpPr>
          <p:cNvPr id="148" name="Oval 147">
            <a:extLst>
              <a:ext uri="{FF2B5EF4-FFF2-40B4-BE49-F238E27FC236}">
                <a16:creationId xmlns:a16="http://schemas.microsoft.com/office/drawing/2014/main" id="{6E0835D7-A887-4D41-A92D-8680E0718733}"/>
              </a:ext>
              <a:ext uri="{C183D7F6-B498-43B3-948B-1728B52AA6E4}">
                <adec:decorative xmlns:adec="http://schemas.microsoft.com/office/drawing/2017/decorative" val="1"/>
              </a:ext>
            </a:extLst>
          </p:cNvPr>
          <p:cNvSpPr/>
          <p:nvPr/>
        </p:nvSpPr>
        <p:spPr bwMode="auto">
          <a:xfrm>
            <a:off x="7832541"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154" name="Graphic 153" descr="Power BI logo">
            <a:extLst>
              <a:ext uri="{FF2B5EF4-FFF2-40B4-BE49-F238E27FC236}">
                <a16:creationId xmlns:a16="http://schemas.microsoft.com/office/drawing/2014/main" id="{2A654D59-6DBC-4F8B-AA51-23613D1C39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25591" y="1903491"/>
            <a:ext cx="368279" cy="368277"/>
          </a:xfrm>
          <a:prstGeom prst="rect">
            <a:avLst/>
          </a:prstGeom>
        </p:spPr>
      </p:pic>
      <p:sp>
        <p:nvSpPr>
          <p:cNvPr id="161" name="Arrow: Bent 160">
            <a:extLst>
              <a:ext uri="{FF2B5EF4-FFF2-40B4-BE49-F238E27FC236}">
                <a16:creationId xmlns:a16="http://schemas.microsoft.com/office/drawing/2014/main" id="{7C4C01F9-E186-467F-B095-A4FCD34DB8FB}"/>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63" name="Rectangle: Top Corners Rounded 162">
            <a:extLst>
              <a:ext uri="{FF2B5EF4-FFF2-40B4-BE49-F238E27FC236}">
                <a16:creationId xmlns:a16="http://schemas.microsoft.com/office/drawing/2014/main" id="{8B784BB5-9EEC-4CC8-9366-FF2969F89350}"/>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sp>
        <p:nvSpPr>
          <p:cNvPr id="166" name="Rectangle: Top Corners Rounded 165">
            <a:extLst>
              <a:ext uri="{FF2B5EF4-FFF2-40B4-BE49-F238E27FC236}">
                <a16:creationId xmlns:a16="http://schemas.microsoft.com/office/drawing/2014/main" id="{19035DD4-D286-4D72-99D5-417ACC7CEBCA}"/>
              </a:ext>
              <a:ext uri="{C183D7F6-B498-43B3-948B-1728B52AA6E4}">
                <adec:decorative xmlns:adec="http://schemas.microsoft.com/office/drawing/2017/decorative" val="1"/>
              </a:ext>
            </a:extLst>
          </p:cNvPr>
          <p:cNvSpPr/>
          <p:nvPr/>
        </p:nvSpPr>
        <p:spPr bwMode="auto">
          <a:xfrm rot="16200000">
            <a:off x="5334840" y="2081424"/>
            <a:ext cx="3993594" cy="5453543"/>
          </a:xfrm>
          <a:prstGeom prst="round2SameRect">
            <a:avLst>
              <a:gd name="adj1" fmla="val 242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100584" rIns="0" bIns="50292" numCol="1" spcCol="0" rtlCol="0" fromWordArt="0" anchor="ctr" anchorCtr="0" forceAA="0" compatLnSpc="1">
            <a:prstTxWarp prst="textNoShape">
              <a:avLst/>
            </a:prstTxWarp>
            <a:noAutofit/>
          </a:bodyPr>
          <a:lstStyle/>
          <a:p>
            <a:pPr algn="ctr" defTabSz="754342"/>
            <a:r>
              <a:rPr lang="en-US" sz="1980">
                <a:solidFill>
                  <a:srgbClr val="000000"/>
                </a:solidFill>
                <a:latin typeface="Segoe UI"/>
                <a:ea typeface="Intel Clear" panose="020B0604020203020204" pitchFamily="34" charset="0"/>
                <a:cs typeface="Intel Clear" panose="020B0604020203020204" pitchFamily="34" charset="0"/>
                <a:sym typeface="Helvetica Neue"/>
              </a:rPr>
              <a:t>I</a:t>
            </a:r>
            <a:r>
              <a:rPr lang="en-IN" sz="1980">
                <a:solidFill>
                  <a:srgbClr val="000000"/>
                </a:solidFill>
                <a:latin typeface="Segoe UI"/>
                <a:ea typeface="Intel Clear" panose="020B0604020203020204" pitchFamily="34" charset="0"/>
                <a:cs typeface="Intel Clear" panose="020B0604020203020204" pitchFamily="34" charset="0"/>
                <a:sym typeface="Helvetica Neue"/>
              </a:rPr>
              <a:t>mage placeholder</a:t>
            </a:r>
            <a:endParaRPr lang="en-US" sz="1980">
              <a:solidFill>
                <a:srgbClr val="000000"/>
              </a:solidFill>
              <a:latin typeface="Segoe UI"/>
              <a:ea typeface="Intel Clear" panose="020B0604020203020204" pitchFamily="34" charset="0"/>
              <a:cs typeface="Intel Clear" panose="020B0604020203020204" pitchFamily="34" charset="0"/>
              <a:sym typeface="Helvetica Neue"/>
            </a:endParaRPr>
          </a:p>
        </p:txBody>
      </p:sp>
      <p:pic>
        <p:nvPicPr>
          <p:cNvPr id="167" name="Picture 2" descr="Screenshot of Tacoma Public Schools Microsoft Teams dashboard using Power Apps, Power Automate, and Power BI ">
            <a:extLst>
              <a:ext uri="{FF2B5EF4-FFF2-40B4-BE49-F238E27FC236}">
                <a16:creationId xmlns:a16="http://schemas.microsoft.com/office/drawing/2014/main" id="{587429DE-C404-4193-8A8E-7FA8EC7E018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6119"/>
          <a:stretch/>
        </p:blipFill>
        <p:spPr bwMode="auto">
          <a:xfrm>
            <a:off x="4604247" y="2801058"/>
            <a:ext cx="5452722" cy="4045870"/>
          </a:xfrm>
          <a:prstGeom prst="rect">
            <a:avLst/>
          </a:prstGeom>
          <a:extLst>
            <a:ext uri="{909E8E84-426E-40DD-AFC4-6F175D3DCCD1}">
              <a14:hiddenFill xmlns:a14="http://schemas.microsoft.com/office/drawing/2010/main">
                <a:solidFill>
                  <a:srgbClr val="FFFFFF"/>
                </a:solidFill>
              </a14:hiddenFill>
            </a:ext>
          </a:extLst>
        </p:spPr>
      </p:pic>
      <p:sp>
        <p:nvSpPr>
          <p:cNvPr id="25" name="Text Placeholder 3">
            <a:extLst>
              <a:ext uri="{FF2B5EF4-FFF2-40B4-BE49-F238E27FC236}">
                <a16:creationId xmlns:a16="http://schemas.microsoft.com/office/drawing/2014/main" id="{4E0B54B5-8D88-4EE9-8DD2-913BA1AA6655}"/>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28</a:t>
            </a:fld>
            <a:endParaRPr lang="en-US"/>
          </a:p>
        </p:txBody>
      </p:sp>
      <p:sp>
        <p:nvSpPr>
          <p:cNvPr id="57" name="Arrow: Bent 56">
            <a:extLst>
              <a:ext uri="{FF2B5EF4-FFF2-40B4-BE49-F238E27FC236}">
                <a16:creationId xmlns:a16="http://schemas.microsoft.com/office/drawing/2014/main" id="{B07CED1B-69D7-4B4B-A014-250D2E1BAC4F}"/>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42" name="Straight Connector 41">
            <a:extLst>
              <a:ext uri="{FF2B5EF4-FFF2-40B4-BE49-F238E27FC236}">
                <a16:creationId xmlns:a16="http://schemas.microsoft.com/office/drawing/2014/main" id="{3B1FD323-0871-46A7-8253-7518F9C22CA9}"/>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34156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System center configuration manager</a:t>
            </a:r>
          </a:p>
        </p:txBody>
      </p:sp>
      <p:sp>
        <p:nvSpPr>
          <p:cNvPr id="51" name="Rectangle: Top Corners Rounded 50">
            <a:extLst>
              <a:ext uri="{FF2B5EF4-FFF2-40B4-BE49-F238E27FC236}">
                <a16:creationId xmlns:a16="http://schemas.microsoft.com/office/drawing/2014/main" id="{2EE6EC66-761B-45A6-9831-B0D8076EB2C5}"/>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67" name="Picture 66" descr="Gonzaga University Logo">
            <a:extLst>
              <a:ext uri="{FF2B5EF4-FFF2-40B4-BE49-F238E27FC236}">
                <a16:creationId xmlns:a16="http://schemas.microsoft.com/office/drawing/2014/main" id="{31F7BE81-B033-44FB-8A46-B446250255AF}"/>
              </a:ext>
            </a:extLst>
          </p:cNvPr>
          <p:cNvPicPr>
            <a:picLocks noChangeAspect="1"/>
          </p:cNvPicPr>
          <p:nvPr/>
        </p:nvPicPr>
        <p:blipFill>
          <a:blip r:embed="rId3"/>
          <a:stretch>
            <a:fillRect/>
          </a:stretch>
        </p:blipFill>
        <p:spPr>
          <a:xfrm>
            <a:off x="400516" y="1710440"/>
            <a:ext cx="2350423" cy="1322113"/>
          </a:xfrm>
          <a:prstGeom prst="rect">
            <a:avLst/>
          </a:prstGeom>
        </p:spPr>
      </p:pic>
      <p:sp>
        <p:nvSpPr>
          <p:cNvPr id="76" name="TextBox 75">
            <a:extLst>
              <a:ext uri="{FF2B5EF4-FFF2-40B4-BE49-F238E27FC236}">
                <a16:creationId xmlns:a16="http://schemas.microsoft.com/office/drawing/2014/main" id="{40C86D63-B061-4D41-96ED-C89DF3A30650}"/>
              </a:ext>
            </a:extLst>
          </p:cNvPr>
          <p:cNvSpPr txBox="1"/>
          <p:nvPr/>
        </p:nvSpPr>
        <p:spPr>
          <a:xfrm>
            <a:off x="630606" y="3267455"/>
            <a:ext cx="3143108"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dirty="0">
                <a:latin typeface="+mn-lt"/>
              </a:rPr>
              <a:t>Gonzaga University quickly created interactive reports and dashboards based on pre-existing templates to help surface key system information, including server health, update statues, and software inventory across the institution</a:t>
            </a:r>
          </a:p>
        </p:txBody>
      </p:sp>
      <p:sp>
        <p:nvSpPr>
          <p:cNvPr id="78" name="Rectangle 77">
            <a:extLst>
              <a:ext uri="{FF2B5EF4-FFF2-40B4-BE49-F238E27FC236}">
                <a16:creationId xmlns:a16="http://schemas.microsoft.com/office/drawing/2014/main" id="{9F80612E-1BBB-42EE-88A3-9F7DDBA0ADB3}"/>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7" name="Oval 86">
            <a:extLst>
              <a:ext uri="{FF2B5EF4-FFF2-40B4-BE49-F238E27FC236}">
                <a16:creationId xmlns:a16="http://schemas.microsoft.com/office/drawing/2014/main" id="{3A855D9D-519D-42C9-AF4E-E0F55B6C325A}"/>
              </a:ext>
              <a:ext uri="{C183D7F6-B498-43B3-948B-1728B52AA6E4}">
                <adec:decorative xmlns:adec="http://schemas.microsoft.com/office/drawing/2017/decorative" val="1"/>
              </a:ext>
            </a:extLst>
          </p:cNvPr>
          <p:cNvSpPr/>
          <p:nvPr/>
        </p:nvSpPr>
        <p:spPr bwMode="auto">
          <a:xfrm>
            <a:off x="6797282"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93" name="Graphic 92" descr="Power BI logo">
            <a:extLst>
              <a:ext uri="{FF2B5EF4-FFF2-40B4-BE49-F238E27FC236}">
                <a16:creationId xmlns:a16="http://schemas.microsoft.com/office/drawing/2014/main" id="{EBF428E4-7612-4190-964E-FBE6FFEB33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0332" y="1903491"/>
            <a:ext cx="368279" cy="368277"/>
          </a:xfrm>
          <a:prstGeom prst="rect">
            <a:avLst/>
          </a:prstGeom>
        </p:spPr>
      </p:pic>
      <p:sp>
        <p:nvSpPr>
          <p:cNvPr id="98" name="Arrow: Bent 97">
            <a:extLst>
              <a:ext uri="{FF2B5EF4-FFF2-40B4-BE49-F238E27FC236}">
                <a16:creationId xmlns:a16="http://schemas.microsoft.com/office/drawing/2014/main" id="{9FA3E067-F8CF-4DE8-B751-041A8C50F45D}"/>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00" name="Rectangle: Top Corners Rounded 99">
            <a:extLst>
              <a:ext uri="{FF2B5EF4-FFF2-40B4-BE49-F238E27FC236}">
                <a16:creationId xmlns:a16="http://schemas.microsoft.com/office/drawing/2014/main" id="{352868F4-EC8A-4EB8-9E91-2359817D55CA}"/>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sp>
        <p:nvSpPr>
          <p:cNvPr id="103" name="Rectangle: Top Corners Rounded 102">
            <a:extLst>
              <a:ext uri="{FF2B5EF4-FFF2-40B4-BE49-F238E27FC236}">
                <a16:creationId xmlns:a16="http://schemas.microsoft.com/office/drawing/2014/main" id="{6F2490EE-7DC9-43DC-B4CA-39F20724EA9F}"/>
              </a:ext>
              <a:ext uri="{C183D7F6-B498-43B3-948B-1728B52AA6E4}">
                <adec:decorative xmlns:adec="http://schemas.microsoft.com/office/drawing/2017/decorative" val="1"/>
              </a:ext>
            </a:extLst>
          </p:cNvPr>
          <p:cNvSpPr/>
          <p:nvPr/>
        </p:nvSpPr>
        <p:spPr bwMode="auto">
          <a:xfrm rot="16200000">
            <a:off x="5334840" y="2081424"/>
            <a:ext cx="3993594" cy="5453543"/>
          </a:xfrm>
          <a:prstGeom prst="round2SameRect">
            <a:avLst>
              <a:gd name="adj1" fmla="val 242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100584" rIns="0" bIns="50292" numCol="1" spcCol="0" rtlCol="0" fromWordArt="0" anchor="ctr" anchorCtr="0" forceAA="0" compatLnSpc="1">
            <a:prstTxWarp prst="textNoShape">
              <a:avLst/>
            </a:prstTxWarp>
            <a:noAutofit/>
          </a:bodyPr>
          <a:lstStyle/>
          <a:p>
            <a:pPr algn="ctr" defTabSz="754342"/>
            <a:r>
              <a:rPr lang="en-US" sz="1980">
                <a:solidFill>
                  <a:srgbClr val="000000"/>
                </a:solidFill>
                <a:latin typeface="Segoe UI"/>
                <a:ea typeface="Intel Clear" panose="020B0604020203020204" pitchFamily="34" charset="0"/>
                <a:cs typeface="Intel Clear" panose="020B0604020203020204" pitchFamily="34" charset="0"/>
                <a:sym typeface="Helvetica Neue"/>
              </a:rPr>
              <a:t>I</a:t>
            </a:r>
            <a:r>
              <a:rPr lang="en-IN" sz="1980">
                <a:solidFill>
                  <a:srgbClr val="000000"/>
                </a:solidFill>
                <a:latin typeface="Segoe UI"/>
                <a:ea typeface="Intel Clear" panose="020B0604020203020204" pitchFamily="34" charset="0"/>
                <a:cs typeface="Intel Clear" panose="020B0604020203020204" pitchFamily="34" charset="0"/>
                <a:sym typeface="Helvetica Neue"/>
              </a:rPr>
              <a:t>mage placeholder</a:t>
            </a:r>
            <a:endParaRPr lang="en-US" sz="1980">
              <a:solidFill>
                <a:srgbClr val="000000"/>
              </a:solidFill>
              <a:latin typeface="Segoe UI"/>
              <a:ea typeface="Intel Clear" panose="020B0604020203020204" pitchFamily="34" charset="0"/>
              <a:cs typeface="Intel Clear" panose="020B0604020203020204" pitchFamily="34" charset="0"/>
              <a:sym typeface="Helvetica Neue"/>
            </a:endParaRPr>
          </a:p>
        </p:txBody>
      </p:sp>
      <p:pic>
        <p:nvPicPr>
          <p:cNvPr id="104" name="Picture 103" descr="Gonzaga University campus ">
            <a:extLst>
              <a:ext uri="{FF2B5EF4-FFF2-40B4-BE49-F238E27FC236}">
                <a16:creationId xmlns:a16="http://schemas.microsoft.com/office/drawing/2014/main" id="{007428E1-B5BD-4A91-846A-28F856B04147}"/>
              </a:ext>
            </a:extLst>
          </p:cNvPr>
          <p:cNvPicPr>
            <a:picLocks noChangeAspect="1"/>
          </p:cNvPicPr>
          <p:nvPr/>
        </p:nvPicPr>
        <p:blipFill rotWithShape="1">
          <a:blip r:embed="rId6"/>
          <a:srcRect r="11235"/>
          <a:stretch/>
        </p:blipFill>
        <p:spPr>
          <a:xfrm>
            <a:off x="4588730" y="2810797"/>
            <a:ext cx="5580018" cy="4026960"/>
          </a:xfrm>
          <a:prstGeom prst="roundRect">
            <a:avLst>
              <a:gd name="adj" fmla="val 3263"/>
            </a:avLst>
          </a:prstGeom>
        </p:spPr>
      </p:pic>
      <p:sp>
        <p:nvSpPr>
          <p:cNvPr id="17" name="Text Placeholder 3">
            <a:extLst>
              <a:ext uri="{FF2B5EF4-FFF2-40B4-BE49-F238E27FC236}">
                <a16:creationId xmlns:a16="http://schemas.microsoft.com/office/drawing/2014/main" id="{924761F8-9C57-43EE-A13A-12A529AF3DAC}"/>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29</a:t>
            </a:fld>
            <a:endParaRPr lang="en-US"/>
          </a:p>
        </p:txBody>
      </p:sp>
      <p:sp>
        <p:nvSpPr>
          <p:cNvPr id="42" name="Arrow: Bent 41">
            <a:extLst>
              <a:ext uri="{FF2B5EF4-FFF2-40B4-BE49-F238E27FC236}">
                <a16:creationId xmlns:a16="http://schemas.microsoft.com/office/drawing/2014/main" id="{A382D775-A54C-4990-B200-6A7DC9738509}"/>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24" name="Straight Connector 23">
            <a:extLst>
              <a:ext uri="{FF2B5EF4-FFF2-40B4-BE49-F238E27FC236}">
                <a16:creationId xmlns:a16="http://schemas.microsoft.com/office/drawing/2014/main" id="{E61776B9-8E62-4061-AE72-C083A00A2F7F}"/>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33584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tudent using a touchscreen laptop">
            <a:extLst>
              <a:ext uri="{FF2B5EF4-FFF2-40B4-BE49-F238E27FC236}">
                <a16:creationId xmlns:a16="http://schemas.microsoft.com/office/drawing/2014/main" id="{A7DE1F67-5D68-458F-975D-16E3682B30CD}"/>
              </a:ext>
            </a:extLst>
          </p:cNvPr>
          <p:cNvPicPr>
            <a:picLocks noChangeAspect="1"/>
          </p:cNvPicPr>
          <p:nvPr/>
        </p:nvPicPr>
        <p:blipFill rotWithShape="1">
          <a:blip r:embed="rId3"/>
          <a:srcRect l="1972" t="16920" r="16131" b="9058"/>
          <a:stretch/>
        </p:blipFill>
        <p:spPr>
          <a:xfrm>
            <a:off x="5029033" y="359720"/>
            <a:ext cx="5029367" cy="3048000"/>
          </a:xfrm>
          <a:prstGeom prst="rect">
            <a:avLst/>
          </a:prstGeom>
          <a:solidFill>
            <a:schemeClr val="bg1">
              <a:lumMod val="10000"/>
            </a:schemeClr>
          </a:solidFill>
        </p:spPr>
      </p:pic>
      <p:sp>
        <p:nvSpPr>
          <p:cNvPr id="25" name="Rectangle 24">
            <a:extLst>
              <a:ext uri="{FF2B5EF4-FFF2-40B4-BE49-F238E27FC236}">
                <a16:creationId xmlns:a16="http://schemas.microsoft.com/office/drawing/2014/main" id="{D89A2A00-7E7B-4012-9F4B-967A0F09D0BD}"/>
              </a:ext>
              <a:ext uri="{C183D7F6-B498-43B3-948B-1728B52AA6E4}">
                <adec:decorative xmlns:adec="http://schemas.microsoft.com/office/drawing/2017/decorative" val="1"/>
              </a:ext>
            </a:extLst>
          </p:cNvPr>
          <p:cNvSpPr/>
          <p:nvPr/>
        </p:nvSpPr>
        <p:spPr bwMode="auto">
          <a:xfrm flipH="1">
            <a:off x="5029032" y="2207466"/>
            <a:ext cx="5029368" cy="5564935"/>
          </a:xfrm>
          <a:prstGeom prst="rect">
            <a:avLst/>
          </a:prstGeom>
          <a:solidFill>
            <a:schemeClr val="bg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0876" tIns="120701" rIns="150876" bIns="120701" numCol="1" spcCol="0" rtlCol="0" fromWordArt="0" anchor="t" anchorCtr="0" forceAA="0" compatLnSpc="1">
            <a:prstTxWarp prst="textNoShape">
              <a:avLst/>
            </a:prstTxWarp>
            <a:noAutofit/>
          </a:bodyPr>
          <a:lstStyle/>
          <a:p>
            <a:pPr marL="0" marR="0" lvl="0" indent="0" algn="l" defTabSz="769289" rtl="0" eaLnBrk="1" fontAlgn="base" latinLnBrk="0" hangingPunct="1">
              <a:lnSpc>
                <a:spcPct val="100000"/>
              </a:lnSpc>
              <a:spcBef>
                <a:spcPct val="0"/>
              </a:spcBef>
              <a:spcAft>
                <a:spcPct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pic>
        <p:nvPicPr>
          <p:cNvPr id="217" name="Picture 216">
            <a:extLst>
              <a:ext uri="{FF2B5EF4-FFF2-40B4-BE49-F238E27FC236}">
                <a16:creationId xmlns:a16="http://schemas.microsoft.com/office/drawing/2014/main" id="{14EFC6A0-1E04-4166-B43F-320B464DFC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14246" y="6044932"/>
            <a:ext cx="1025652" cy="1025652"/>
          </a:xfrm>
          <a:prstGeom prst="rect">
            <a:avLst/>
          </a:prstGeom>
        </p:spPr>
      </p:pic>
      <p:pic>
        <p:nvPicPr>
          <p:cNvPr id="216" name="Picture 215">
            <a:extLst>
              <a:ext uri="{FF2B5EF4-FFF2-40B4-BE49-F238E27FC236}">
                <a16:creationId xmlns:a16="http://schemas.microsoft.com/office/drawing/2014/main" id="{E4FED6CE-897F-4285-A443-6409E622E2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14246" y="4651287"/>
            <a:ext cx="1025652" cy="1025652"/>
          </a:xfrm>
          <a:prstGeom prst="rect">
            <a:avLst/>
          </a:prstGeom>
        </p:spPr>
      </p:pic>
      <p:pic>
        <p:nvPicPr>
          <p:cNvPr id="16" name="Picture 15">
            <a:extLst>
              <a:ext uri="{FF2B5EF4-FFF2-40B4-BE49-F238E27FC236}">
                <a16:creationId xmlns:a16="http://schemas.microsoft.com/office/drawing/2014/main" id="{8C428F1D-F941-4CFE-A6E1-6A57CAB3E4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14246" y="2803541"/>
            <a:ext cx="1025652" cy="1025652"/>
          </a:xfrm>
          <a:prstGeom prst="rect">
            <a:avLst/>
          </a:prstGeom>
        </p:spPr>
      </p:pic>
      <p:sp>
        <p:nvSpPr>
          <p:cNvPr id="2" name="Title 1">
            <a:extLst>
              <a:ext uri="{FF2B5EF4-FFF2-40B4-BE49-F238E27FC236}">
                <a16:creationId xmlns:a16="http://schemas.microsoft.com/office/drawing/2014/main" id="{5E6EE7F3-7BE3-495B-A282-47C820E55F80}"/>
              </a:ext>
            </a:extLst>
          </p:cNvPr>
          <p:cNvSpPr>
            <a:spLocks noGrp="1"/>
          </p:cNvSpPr>
          <p:nvPr>
            <p:ph type="title"/>
          </p:nvPr>
        </p:nvSpPr>
        <p:spPr>
          <a:xfrm>
            <a:off x="457200" y="307794"/>
            <a:ext cx="9144000" cy="1019620"/>
          </a:xfrm>
        </p:spPr>
        <p:txBody>
          <a:bodyPr/>
          <a:lstStyle/>
          <a:p>
            <a:r>
              <a:rPr lang="en-US" dirty="0"/>
              <a:t>The COVID pandemic </a:t>
            </a:r>
            <a:br>
              <a:rPr lang="en-US" dirty="0"/>
            </a:br>
            <a:r>
              <a:rPr lang="en-US" dirty="0"/>
              <a:t>accelerated transformation </a:t>
            </a:r>
            <a:br>
              <a:rPr lang="en-US" dirty="0"/>
            </a:br>
            <a:r>
              <a:rPr lang="en-US" dirty="0"/>
              <a:t>in higher education</a:t>
            </a:r>
          </a:p>
        </p:txBody>
      </p:sp>
      <p:sp>
        <p:nvSpPr>
          <p:cNvPr id="49" name="Rectangle 48">
            <a:extLst>
              <a:ext uri="{FF2B5EF4-FFF2-40B4-BE49-F238E27FC236}">
                <a16:creationId xmlns:a16="http://schemas.microsoft.com/office/drawing/2014/main" id="{28D8BEB8-C071-43FB-81B7-3BBA3BEAAC71}"/>
              </a:ext>
            </a:extLst>
          </p:cNvPr>
          <p:cNvSpPr/>
          <p:nvPr/>
        </p:nvSpPr>
        <p:spPr bwMode="auto">
          <a:xfrm>
            <a:off x="471893" y="1657673"/>
            <a:ext cx="4374746" cy="55049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769319" rtl="0" eaLnBrk="1" fontAlgn="base" latinLnBrk="0" hangingPunct="1">
              <a:lnSpc>
                <a:spcPct val="100000"/>
              </a:lnSpc>
              <a:spcBef>
                <a:spcPts val="1200"/>
              </a:spcBef>
              <a:spcAft>
                <a:spcPts val="600"/>
              </a:spcAft>
              <a:buClrTx/>
              <a:buSzTx/>
              <a:buFontTx/>
              <a:buNone/>
              <a:tabLst/>
              <a:defRPr/>
            </a:pPr>
            <a:r>
              <a:rPr kumimoji="0" lang="en-US" sz="1600" b="0" i="0" u="non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The pandemic has accelerated the pace and expanded the scale of change across higher education. Coupled with budget uncertainties, institutions are now exploring new business models, embracing new ways of teaching, learning and working, and reimagining the campus experience. Higher Education leaders are leading transformation across teaching and learning, student engagement, remote operations, and a secure and connected campus experience.  </a:t>
            </a:r>
          </a:p>
          <a:p>
            <a:pPr marL="0" marR="0" lvl="0" indent="0" algn="l" defTabSz="769319" rtl="0" eaLnBrk="1" fontAlgn="base" latinLnBrk="0" hangingPunct="1">
              <a:lnSpc>
                <a:spcPct val="100000"/>
              </a:lnSpc>
              <a:spcBef>
                <a:spcPts val="1200"/>
              </a:spcBef>
              <a:spcAft>
                <a:spcPts val="600"/>
              </a:spcAft>
              <a:buClrTx/>
              <a:buSzTx/>
              <a:buFontTx/>
              <a:buNone/>
              <a:tabLst/>
              <a:defRPr/>
            </a:pPr>
            <a:r>
              <a:rPr kumimoji="0" lang="en-US" sz="1600" b="0" i="0" u="non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Technology has a critical role in driving this transformation.  Many are now using technology to rethink and redefine traditional teaching and learning approaches and undergo broader institutional innovation</a:t>
            </a:r>
          </a:p>
          <a:p>
            <a:pPr marL="0" marR="0" lvl="0" indent="0" algn="l" defTabSz="769319" rtl="0" eaLnBrk="1" fontAlgn="base" latinLnBrk="0" hangingPunct="1">
              <a:lnSpc>
                <a:spcPct val="100000"/>
              </a:lnSpc>
              <a:spcBef>
                <a:spcPts val="1200"/>
              </a:spcBef>
              <a:spcAft>
                <a:spcPts val="60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While this effort is still underway for many, its effects are already being felt, as </a:t>
            </a:r>
            <a:r>
              <a:rPr kumimoji="0" lang="en-US" sz="16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85% of faculty are convinced the pandemic accelerated the future of the online learning revolution by a decade</a:t>
            </a:r>
            <a:r>
              <a:rPr kumimoji="0" lang="en-US" sz="1600" b="1"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a:t>
            </a:r>
            <a:r>
              <a:rPr kumimoji="0" lang="en-US" sz="1600" b="0" i="0" u="none" strike="noStrike" kern="1200" cap="none" spc="0" normalizeH="0" baseline="30000" noProof="0" dirty="0">
                <a:ln>
                  <a:noFill/>
                </a:ln>
                <a:solidFill>
                  <a:schemeClr val="tx1"/>
                </a:solidFill>
                <a:effectLst/>
                <a:uLnTx/>
                <a:uFillTx/>
                <a:latin typeface="Segoe UI Semilight"/>
                <a:ea typeface="+mn-ea"/>
                <a:cs typeface="Segoe UI Semilight" panose="020B0402040204020203" pitchFamily="34" charset="0"/>
              </a:rPr>
              <a:t>1</a:t>
            </a:r>
          </a:p>
        </p:txBody>
      </p:sp>
      <p:sp>
        <p:nvSpPr>
          <p:cNvPr id="181" name="binary" descr="Icon of binary code">
            <a:extLst>
              <a:ext uri="{FF2B5EF4-FFF2-40B4-BE49-F238E27FC236}">
                <a16:creationId xmlns:a16="http://schemas.microsoft.com/office/drawing/2014/main" id="{CAD33137-574F-4BFD-8F9D-DDFE1FCB07EC}"/>
              </a:ext>
            </a:extLst>
          </p:cNvPr>
          <p:cNvSpPr>
            <a:spLocks noChangeAspect="1" noEditPoints="1"/>
          </p:cNvSpPr>
          <p:nvPr/>
        </p:nvSpPr>
        <p:spPr bwMode="auto">
          <a:xfrm>
            <a:off x="5433259" y="3145447"/>
            <a:ext cx="395880" cy="34184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2700" cap="sq">
            <a:solidFill>
              <a:schemeClr val="tx2"/>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68" name="Rectangle 167">
            <a:extLst>
              <a:ext uri="{FF2B5EF4-FFF2-40B4-BE49-F238E27FC236}">
                <a16:creationId xmlns:a16="http://schemas.microsoft.com/office/drawing/2014/main" id="{44F7F6EB-71DD-40ED-B694-E634C131AF21}"/>
              </a:ext>
            </a:extLst>
          </p:cNvPr>
          <p:cNvSpPr/>
          <p:nvPr/>
        </p:nvSpPr>
        <p:spPr bwMode="auto">
          <a:xfrm>
            <a:off x="6351869" y="2414174"/>
            <a:ext cx="3226237" cy="1804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69319" fontAlgn="base">
              <a:spcBef>
                <a:spcPct val="0"/>
              </a:spcBef>
              <a:spcAft>
                <a:spcPct val="0"/>
              </a:spcAft>
              <a:defRPr/>
            </a:pPr>
            <a:r>
              <a:rPr kumimoji="0" lang="en-US" sz="14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Prior to the pandemic, </a:t>
            </a:r>
            <a:r>
              <a:rPr lang="en-US" sz="2800" dirty="0">
                <a:solidFill>
                  <a:schemeClr val="tx2"/>
                </a:solidFill>
                <a:latin typeface="Segoe UI Semibold" panose="020B0702040204020203" pitchFamily="34" charset="0"/>
                <a:cs typeface="Segoe UI Semibold" panose="020B0702040204020203" pitchFamily="34" charset="0"/>
              </a:rPr>
              <a:t>85%</a:t>
            </a:r>
            <a:r>
              <a:rPr lang="en-US" sz="1400" dirty="0">
                <a:solidFill>
                  <a:schemeClr val="tx2"/>
                </a:solidFill>
                <a:latin typeface="Segoe UI Semibold" panose="020B0702040204020203" pitchFamily="34" charset="0"/>
                <a:cs typeface="Segoe UI Semibold" panose="020B0702040204020203" pitchFamily="34" charset="0"/>
              </a:rPr>
              <a:t> </a:t>
            </a:r>
            <a:r>
              <a:rPr kumimoji="0" lang="en-US" sz="14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of higher education institutions did not systematically collect, integrate, and use data from across systems and sources and</a:t>
            </a:r>
            <a:br>
              <a:rPr kumimoji="0" lang="en-US" sz="14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br>
            <a:r>
              <a:rPr lang="en-US" sz="2800" dirty="0">
                <a:solidFill>
                  <a:schemeClr val="tx2"/>
                </a:solidFill>
                <a:latin typeface="Segoe UI Semibold" panose="020B0702040204020203" pitchFamily="34" charset="0"/>
                <a:cs typeface="Segoe UI Semibold" panose="020B0702040204020203" pitchFamily="34" charset="0"/>
              </a:rPr>
              <a:t>83%</a:t>
            </a:r>
            <a:r>
              <a:rPr lang="en-US" sz="1400" dirty="0">
                <a:solidFill>
                  <a:schemeClr val="tx2"/>
                </a:solidFill>
                <a:latin typeface="Segoe UI Semibold" panose="020B0702040204020203" pitchFamily="34" charset="0"/>
                <a:cs typeface="Segoe UI Semibold" panose="020B0702040204020203" pitchFamily="34" charset="0"/>
              </a:rPr>
              <a:t> </a:t>
            </a:r>
            <a:r>
              <a:rPr kumimoji="0" lang="en-US" sz="14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of institutions largely relied on manual processes.</a:t>
            </a:r>
            <a:endParaRPr kumimoji="0" lang="en-US" sz="12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endParaRPr>
          </a:p>
          <a:p>
            <a:pPr marL="0" marR="0" lvl="0" indent="0" algn="l" defTabSz="769319" rtl="0" eaLnBrk="1" fontAlgn="base" latinLnBrk="0" hangingPunct="1">
              <a:lnSpc>
                <a:spcPct val="100000"/>
              </a:lnSpc>
              <a:spcBef>
                <a:spcPct val="0"/>
              </a:spcBef>
              <a:spcAft>
                <a:spcPct val="0"/>
              </a:spcAft>
              <a:buClrTx/>
              <a:buSzTx/>
              <a:buFontTx/>
              <a:buNone/>
              <a:tabLst/>
              <a:defRPr/>
            </a:pPr>
            <a:endParaRPr kumimoji="0" lang="en-US" sz="1485" b="0" i="0" u="none" strike="noStrike" kern="1200" cap="none" spc="0" normalizeH="0" baseline="30000" noProof="0" dirty="0">
              <a:ln>
                <a:noFill/>
              </a:ln>
              <a:solidFill>
                <a:schemeClr val="tx1"/>
              </a:solidFill>
              <a:effectLst/>
              <a:uLnTx/>
              <a:uFillTx/>
              <a:latin typeface="Segoe UI Semilight"/>
              <a:ea typeface="+mn-ea"/>
              <a:cs typeface="Segoe UI Semilight" panose="020B0402040204020203" pitchFamily="34" charset="0"/>
            </a:endParaRPr>
          </a:p>
        </p:txBody>
      </p:sp>
      <p:grpSp>
        <p:nvGrpSpPr>
          <p:cNvPr id="194" name="Group 193" descr="Cash icon">
            <a:extLst>
              <a:ext uri="{FF2B5EF4-FFF2-40B4-BE49-F238E27FC236}">
                <a16:creationId xmlns:a16="http://schemas.microsoft.com/office/drawing/2014/main" id="{D8FFC405-5ADA-42BA-9E9F-12CCED1A1057}"/>
              </a:ext>
            </a:extLst>
          </p:cNvPr>
          <p:cNvGrpSpPr/>
          <p:nvPr/>
        </p:nvGrpSpPr>
        <p:grpSpPr>
          <a:xfrm>
            <a:off x="5431310" y="4970741"/>
            <a:ext cx="391524" cy="286972"/>
            <a:chOff x="1680453" y="3145261"/>
            <a:chExt cx="483130" cy="354116"/>
          </a:xfrm>
        </p:grpSpPr>
        <p:sp>
          <p:nvSpPr>
            <p:cNvPr id="195" name="Freeform: Shape 194">
              <a:extLst>
                <a:ext uri="{FF2B5EF4-FFF2-40B4-BE49-F238E27FC236}">
                  <a16:creationId xmlns:a16="http://schemas.microsoft.com/office/drawing/2014/main" id="{3FD9758F-4AEF-48A5-B9B8-0D46A02CA73F}"/>
                </a:ext>
              </a:extLst>
            </p:cNvPr>
            <p:cNvSpPr/>
            <p:nvPr/>
          </p:nvSpPr>
          <p:spPr>
            <a:xfrm>
              <a:off x="1822952" y="3206385"/>
              <a:ext cx="297408" cy="56957"/>
            </a:xfrm>
            <a:custGeom>
              <a:avLst/>
              <a:gdLst>
                <a:gd name="connsiteX0" fmla="*/ 226677 w 242887"/>
                <a:gd name="connsiteY0" fmla="*/ 10544 h 46516"/>
                <a:gd name="connsiteX1" fmla="*/ 233751 w 242887"/>
                <a:gd name="connsiteY1" fmla="*/ 46512 h 46516"/>
                <a:gd name="connsiteX2" fmla="*/ 242887 w 242887"/>
                <a:gd name="connsiteY2" fmla="*/ 46512 h 46516"/>
                <a:gd name="connsiteX3" fmla="*/ 233751 w 242887"/>
                <a:gd name="connsiteY3" fmla="*/ 0 h 46516"/>
                <a:gd name="connsiteX4" fmla="*/ 183 w 242887"/>
                <a:gd name="connsiteY4" fmla="*/ 46431 h 46516"/>
                <a:gd name="connsiteX5" fmla="*/ 183 w 242887"/>
                <a:gd name="connsiteY5" fmla="*/ 46516 h 46516"/>
                <a:gd name="connsiteX6" fmla="*/ 45736 w 242887"/>
                <a:gd name="connsiteY6" fmla="*/ 46516 h 4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887" h="46516">
                  <a:moveTo>
                    <a:pt x="226677" y="10544"/>
                  </a:moveTo>
                  <a:lnTo>
                    <a:pt x="233751" y="46512"/>
                  </a:lnTo>
                  <a:lnTo>
                    <a:pt x="242887" y="46512"/>
                  </a:lnTo>
                  <a:lnTo>
                    <a:pt x="233751" y="0"/>
                  </a:lnTo>
                  <a:lnTo>
                    <a:pt x="183" y="46431"/>
                  </a:lnTo>
                  <a:cubicBezTo>
                    <a:pt x="-63" y="46480"/>
                    <a:pt x="-59" y="46516"/>
                    <a:pt x="183" y="46516"/>
                  </a:cubicBezTo>
                  <a:lnTo>
                    <a:pt x="45736" y="46516"/>
                  </a:lnTo>
                  <a:close/>
                </a:path>
              </a:pathLst>
            </a:custGeom>
            <a:solidFill>
              <a:srgbClr val="0078D4"/>
            </a:solidFill>
            <a:ln w="4465" cap="flat">
              <a:noFill/>
              <a:prstDash val="solid"/>
              <a:miter/>
            </a:ln>
          </p:spPr>
          <p:txBody>
            <a:bodyPr rtlCol="0" anchor="ctr"/>
            <a:lstStyle/>
            <a:p>
              <a:pPr marL="0" marR="0" lvl="0" indent="0" algn="l" defTabSz="754380" rtl="0" eaLnBrk="1" fontAlgn="auto" latinLnBrk="0" hangingPunct="1">
                <a:lnSpc>
                  <a:spcPct val="100000"/>
                </a:lnSpc>
                <a:spcBef>
                  <a:spcPts val="0"/>
                </a:spcBef>
                <a:spcAft>
                  <a:spcPts val="0"/>
                </a:spcAft>
                <a:buClrTx/>
                <a:buSzTx/>
                <a:buFontTx/>
                <a:buNone/>
                <a:tabLst/>
                <a:defRPr/>
              </a:pPr>
              <a:endParaRPr kumimoji="0" lang="en-IN" sz="1485" b="0" i="0" u="none" strike="noStrike" kern="1200" cap="none" spc="0" normalizeH="0" baseline="0" noProof="0">
                <a:ln>
                  <a:noFill/>
                </a:ln>
                <a:solidFill>
                  <a:srgbClr val="000000"/>
                </a:solidFill>
                <a:effectLst/>
                <a:uLnTx/>
                <a:uFillTx/>
                <a:latin typeface="Segoe UI"/>
                <a:ea typeface="+mn-ea"/>
                <a:cs typeface="+mn-cs"/>
              </a:endParaRPr>
            </a:p>
          </p:txBody>
        </p:sp>
        <p:sp>
          <p:nvSpPr>
            <p:cNvPr id="196" name="Freeform: Shape 195">
              <a:extLst>
                <a:ext uri="{FF2B5EF4-FFF2-40B4-BE49-F238E27FC236}">
                  <a16:creationId xmlns:a16="http://schemas.microsoft.com/office/drawing/2014/main" id="{0037D512-F228-4600-9740-10B46E0F3321}"/>
                </a:ext>
              </a:extLst>
            </p:cNvPr>
            <p:cNvSpPr/>
            <p:nvPr/>
          </p:nvSpPr>
          <p:spPr>
            <a:xfrm>
              <a:off x="1752853" y="3145261"/>
              <a:ext cx="310032" cy="118081"/>
            </a:xfrm>
            <a:custGeom>
              <a:avLst/>
              <a:gdLst>
                <a:gd name="connsiteX0" fmla="*/ 230724 w 253197"/>
                <a:gd name="connsiteY0" fmla="*/ 11732 h 96435"/>
                <a:gd name="connsiteX1" fmla="*/ 244232 w 253197"/>
                <a:gd name="connsiteY1" fmla="*/ 45503 h 96435"/>
                <a:gd name="connsiteX2" fmla="*/ 253198 w 253197"/>
                <a:gd name="connsiteY2" fmla="*/ 43710 h 96435"/>
                <a:gd name="connsiteX3" fmla="*/ 235714 w 253197"/>
                <a:gd name="connsiteY3" fmla="*/ 0 h 96435"/>
                <a:gd name="connsiteX4" fmla="*/ 84 w 253197"/>
                <a:gd name="connsiteY4" fmla="*/ 96350 h 96435"/>
                <a:gd name="connsiteX5" fmla="*/ 84 w 253197"/>
                <a:gd name="connsiteY5" fmla="*/ 96435 h 96435"/>
                <a:gd name="connsiteX6" fmla="*/ 23548 w 253197"/>
                <a:gd name="connsiteY6" fmla="*/ 96435 h 9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97" h="96435">
                  <a:moveTo>
                    <a:pt x="230724" y="11732"/>
                  </a:moveTo>
                  <a:lnTo>
                    <a:pt x="244232" y="45503"/>
                  </a:lnTo>
                  <a:lnTo>
                    <a:pt x="253198" y="43710"/>
                  </a:lnTo>
                  <a:lnTo>
                    <a:pt x="235714" y="0"/>
                  </a:lnTo>
                  <a:lnTo>
                    <a:pt x="84" y="96350"/>
                  </a:lnTo>
                  <a:cubicBezTo>
                    <a:pt x="-32" y="96399"/>
                    <a:pt x="-24" y="96435"/>
                    <a:pt x="84" y="96435"/>
                  </a:cubicBezTo>
                  <a:lnTo>
                    <a:pt x="23548" y="96435"/>
                  </a:lnTo>
                  <a:close/>
                </a:path>
              </a:pathLst>
            </a:custGeom>
            <a:solidFill>
              <a:srgbClr val="0078D4"/>
            </a:solidFill>
            <a:ln w="4465" cap="flat">
              <a:noFill/>
              <a:prstDash val="solid"/>
              <a:miter/>
            </a:ln>
          </p:spPr>
          <p:txBody>
            <a:bodyPr rtlCol="0" anchor="ctr"/>
            <a:lstStyle/>
            <a:p>
              <a:pPr marL="0" marR="0" lvl="0" indent="0" algn="l" defTabSz="754380" rtl="0" eaLnBrk="1" fontAlgn="auto" latinLnBrk="0" hangingPunct="1">
                <a:lnSpc>
                  <a:spcPct val="100000"/>
                </a:lnSpc>
                <a:spcBef>
                  <a:spcPts val="0"/>
                </a:spcBef>
                <a:spcAft>
                  <a:spcPts val="0"/>
                </a:spcAft>
                <a:buClrTx/>
                <a:buSzTx/>
                <a:buFontTx/>
                <a:buNone/>
                <a:tabLst/>
                <a:defRPr/>
              </a:pPr>
              <a:endParaRPr kumimoji="0" lang="en-IN" sz="1485" b="0" i="0" u="none" strike="noStrike" kern="1200" cap="none" spc="0" normalizeH="0" baseline="0" noProof="0">
                <a:ln>
                  <a:noFill/>
                </a:ln>
                <a:solidFill>
                  <a:srgbClr val="000000"/>
                </a:solidFill>
                <a:effectLst/>
                <a:uLnTx/>
                <a:uFillTx/>
                <a:latin typeface="Segoe UI"/>
                <a:ea typeface="+mn-ea"/>
                <a:cs typeface="+mn-cs"/>
              </a:endParaRPr>
            </a:p>
          </p:txBody>
        </p:sp>
        <p:sp>
          <p:nvSpPr>
            <p:cNvPr id="197" name="Freeform: Shape 196">
              <a:extLst>
                <a:ext uri="{FF2B5EF4-FFF2-40B4-BE49-F238E27FC236}">
                  <a16:creationId xmlns:a16="http://schemas.microsoft.com/office/drawing/2014/main" id="{A4067760-30E7-4F7B-AA9B-2A1B29A79561}"/>
                </a:ext>
              </a:extLst>
            </p:cNvPr>
            <p:cNvSpPr/>
            <p:nvPr/>
          </p:nvSpPr>
          <p:spPr>
            <a:xfrm>
              <a:off x="1680453" y="3279804"/>
              <a:ext cx="483130" cy="219573"/>
            </a:xfrm>
            <a:custGeom>
              <a:avLst/>
              <a:gdLst>
                <a:gd name="connsiteX0" fmla="*/ 394563 w 394563"/>
                <a:gd name="connsiteY0" fmla="*/ 0 h 179322"/>
                <a:gd name="connsiteX1" fmla="*/ 0 w 394563"/>
                <a:gd name="connsiteY1" fmla="*/ 0 h 179322"/>
                <a:gd name="connsiteX2" fmla="*/ 0 w 394563"/>
                <a:gd name="connsiteY2" fmla="*/ 179323 h 179322"/>
                <a:gd name="connsiteX3" fmla="*/ 394563 w 394563"/>
                <a:gd name="connsiteY3" fmla="*/ 179323 h 179322"/>
                <a:gd name="connsiteX4" fmla="*/ 385597 w 394563"/>
                <a:gd name="connsiteY4" fmla="*/ 170356 h 179322"/>
                <a:gd name="connsiteX5" fmla="*/ 8966 w 394563"/>
                <a:gd name="connsiteY5" fmla="*/ 170356 h 179322"/>
                <a:gd name="connsiteX6" fmla="*/ 8966 w 394563"/>
                <a:gd name="connsiteY6" fmla="*/ 8966 h 179322"/>
                <a:gd name="connsiteX7" fmla="*/ 385597 w 394563"/>
                <a:gd name="connsiteY7" fmla="*/ 8966 h 17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563" h="179322">
                  <a:moveTo>
                    <a:pt x="394563" y="0"/>
                  </a:moveTo>
                  <a:lnTo>
                    <a:pt x="0" y="0"/>
                  </a:lnTo>
                  <a:lnTo>
                    <a:pt x="0" y="179323"/>
                  </a:lnTo>
                  <a:lnTo>
                    <a:pt x="394563" y="179323"/>
                  </a:lnTo>
                  <a:close/>
                  <a:moveTo>
                    <a:pt x="385597" y="170356"/>
                  </a:moveTo>
                  <a:lnTo>
                    <a:pt x="8966" y="170356"/>
                  </a:lnTo>
                  <a:lnTo>
                    <a:pt x="8966" y="8966"/>
                  </a:lnTo>
                  <a:lnTo>
                    <a:pt x="385597" y="8966"/>
                  </a:lnTo>
                  <a:close/>
                </a:path>
              </a:pathLst>
            </a:custGeom>
            <a:solidFill>
              <a:srgbClr val="0078D4"/>
            </a:solidFill>
            <a:ln w="4465" cap="flat">
              <a:noFill/>
              <a:prstDash val="solid"/>
              <a:miter/>
            </a:ln>
          </p:spPr>
          <p:txBody>
            <a:bodyPr rtlCol="0" anchor="ctr"/>
            <a:lstStyle/>
            <a:p>
              <a:pPr marL="0" marR="0" lvl="0" indent="0" algn="l" defTabSz="754380" rtl="0" eaLnBrk="1" fontAlgn="auto" latinLnBrk="0" hangingPunct="1">
                <a:lnSpc>
                  <a:spcPct val="100000"/>
                </a:lnSpc>
                <a:spcBef>
                  <a:spcPts val="0"/>
                </a:spcBef>
                <a:spcAft>
                  <a:spcPts val="0"/>
                </a:spcAft>
                <a:buClrTx/>
                <a:buSzTx/>
                <a:buFontTx/>
                <a:buNone/>
                <a:tabLst/>
                <a:defRPr/>
              </a:pPr>
              <a:endParaRPr kumimoji="0" lang="en-IN" sz="1485" b="0" i="0" u="none" strike="noStrike" kern="1200" cap="none" spc="0" normalizeH="0" baseline="0" noProof="0">
                <a:ln>
                  <a:noFill/>
                </a:ln>
                <a:solidFill>
                  <a:srgbClr val="000000"/>
                </a:solidFill>
                <a:effectLst/>
                <a:uLnTx/>
                <a:uFillTx/>
                <a:latin typeface="Segoe UI"/>
                <a:ea typeface="+mn-ea"/>
                <a:cs typeface="+mn-cs"/>
              </a:endParaRPr>
            </a:p>
          </p:txBody>
        </p:sp>
        <p:sp>
          <p:nvSpPr>
            <p:cNvPr id="198" name="Freeform: Shape 197">
              <a:extLst>
                <a:ext uri="{FF2B5EF4-FFF2-40B4-BE49-F238E27FC236}">
                  <a16:creationId xmlns:a16="http://schemas.microsoft.com/office/drawing/2014/main" id="{B799038E-6162-416B-9C7E-FAD15774459E}"/>
                </a:ext>
              </a:extLst>
            </p:cNvPr>
            <p:cNvSpPr/>
            <p:nvPr/>
          </p:nvSpPr>
          <p:spPr>
            <a:xfrm>
              <a:off x="1882494" y="3340188"/>
              <a:ext cx="79047" cy="98808"/>
            </a:xfrm>
            <a:custGeom>
              <a:avLst/>
              <a:gdLst>
                <a:gd name="connsiteX0" fmla="*/ 32278 w 64556"/>
                <a:gd name="connsiteY0" fmla="*/ 80695 h 80695"/>
                <a:gd name="connsiteX1" fmla="*/ 64556 w 64556"/>
                <a:gd name="connsiteY1" fmla="*/ 40348 h 80695"/>
                <a:gd name="connsiteX2" fmla="*/ 32278 w 64556"/>
                <a:gd name="connsiteY2" fmla="*/ 0 h 80695"/>
                <a:gd name="connsiteX3" fmla="*/ 0 w 64556"/>
                <a:gd name="connsiteY3" fmla="*/ 40348 h 80695"/>
                <a:gd name="connsiteX4" fmla="*/ 32278 w 64556"/>
                <a:gd name="connsiteY4" fmla="*/ 80695 h 80695"/>
                <a:gd name="connsiteX5" fmla="*/ 32278 w 64556"/>
                <a:gd name="connsiteY5" fmla="*/ 8966 h 80695"/>
                <a:gd name="connsiteX6" fmla="*/ 55590 w 64556"/>
                <a:gd name="connsiteY6" fmla="*/ 40348 h 80695"/>
                <a:gd name="connsiteX7" fmla="*/ 32278 w 64556"/>
                <a:gd name="connsiteY7" fmla="*/ 71729 h 80695"/>
                <a:gd name="connsiteX8" fmla="*/ 8966 w 64556"/>
                <a:gd name="connsiteY8" fmla="*/ 40348 h 80695"/>
                <a:gd name="connsiteX9" fmla="*/ 32278 w 64556"/>
                <a:gd name="connsiteY9" fmla="*/ 8966 h 8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56" h="80695">
                  <a:moveTo>
                    <a:pt x="32278" y="80695"/>
                  </a:moveTo>
                  <a:cubicBezTo>
                    <a:pt x="50107" y="80695"/>
                    <a:pt x="64556" y="62633"/>
                    <a:pt x="64556" y="40348"/>
                  </a:cubicBezTo>
                  <a:cubicBezTo>
                    <a:pt x="64556" y="18062"/>
                    <a:pt x="50103" y="0"/>
                    <a:pt x="32278" y="0"/>
                  </a:cubicBezTo>
                  <a:cubicBezTo>
                    <a:pt x="14453" y="0"/>
                    <a:pt x="0" y="18062"/>
                    <a:pt x="0" y="40348"/>
                  </a:cubicBezTo>
                  <a:cubicBezTo>
                    <a:pt x="0" y="62633"/>
                    <a:pt x="14449" y="80695"/>
                    <a:pt x="32278" y="80695"/>
                  </a:cubicBezTo>
                  <a:close/>
                  <a:moveTo>
                    <a:pt x="32278" y="8966"/>
                  </a:moveTo>
                  <a:cubicBezTo>
                    <a:pt x="45135" y="8966"/>
                    <a:pt x="55590" y="23043"/>
                    <a:pt x="55590" y="40348"/>
                  </a:cubicBezTo>
                  <a:cubicBezTo>
                    <a:pt x="55590" y="57652"/>
                    <a:pt x="45131" y="71729"/>
                    <a:pt x="32278" y="71729"/>
                  </a:cubicBezTo>
                  <a:cubicBezTo>
                    <a:pt x="19425" y="71729"/>
                    <a:pt x="8966" y="57652"/>
                    <a:pt x="8966" y="40348"/>
                  </a:cubicBezTo>
                  <a:cubicBezTo>
                    <a:pt x="8966" y="23043"/>
                    <a:pt x="19425" y="8966"/>
                    <a:pt x="32278" y="8966"/>
                  </a:cubicBezTo>
                  <a:close/>
                </a:path>
              </a:pathLst>
            </a:custGeom>
            <a:solidFill>
              <a:srgbClr val="0078D4"/>
            </a:solidFill>
            <a:ln w="4465" cap="flat">
              <a:noFill/>
              <a:prstDash val="solid"/>
              <a:miter/>
            </a:ln>
          </p:spPr>
          <p:txBody>
            <a:bodyPr rtlCol="0" anchor="ctr"/>
            <a:lstStyle/>
            <a:p>
              <a:pPr marL="0" marR="0" lvl="0" indent="0" algn="l" defTabSz="754380" rtl="0" eaLnBrk="1" fontAlgn="auto" latinLnBrk="0" hangingPunct="1">
                <a:lnSpc>
                  <a:spcPct val="100000"/>
                </a:lnSpc>
                <a:spcBef>
                  <a:spcPts val="0"/>
                </a:spcBef>
                <a:spcAft>
                  <a:spcPts val="0"/>
                </a:spcAft>
                <a:buClrTx/>
                <a:buSzTx/>
                <a:buFontTx/>
                <a:buNone/>
                <a:tabLst/>
                <a:defRPr/>
              </a:pPr>
              <a:endParaRPr kumimoji="0" lang="en-IN" sz="1485" b="0" i="0" u="none" strike="noStrike" kern="1200" cap="none" spc="0" normalizeH="0" baseline="0" noProof="0">
                <a:ln>
                  <a:noFill/>
                </a:ln>
                <a:solidFill>
                  <a:srgbClr val="000000"/>
                </a:solidFill>
                <a:effectLst/>
                <a:uLnTx/>
                <a:uFillTx/>
                <a:latin typeface="Segoe UI"/>
                <a:ea typeface="+mn-ea"/>
                <a:cs typeface="+mn-cs"/>
              </a:endParaRPr>
            </a:p>
          </p:txBody>
        </p:sp>
        <p:sp>
          <p:nvSpPr>
            <p:cNvPr id="199" name="Freeform: Shape 198">
              <a:extLst>
                <a:ext uri="{FF2B5EF4-FFF2-40B4-BE49-F238E27FC236}">
                  <a16:creationId xmlns:a16="http://schemas.microsoft.com/office/drawing/2014/main" id="{4BCA6216-AFE4-4910-845B-D726E6977C50}"/>
                </a:ext>
              </a:extLst>
            </p:cNvPr>
            <p:cNvSpPr/>
            <p:nvPr/>
          </p:nvSpPr>
          <p:spPr>
            <a:xfrm>
              <a:off x="1762792" y="3367624"/>
              <a:ext cx="43950" cy="43958"/>
            </a:xfrm>
            <a:custGeom>
              <a:avLst/>
              <a:gdLst>
                <a:gd name="connsiteX0" fmla="*/ 13082 w 35893"/>
                <a:gd name="connsiteY0" fmla="*/ 35241 h 35900"/>
                <a:gd name="connsiteX1" fmla="*/ 35238 w 35893"/>
                <a:gd name="connsiteY1" fmla="*/ 22709 h 35900"/>
                <a:gd name="connsiteX2" fmla="*/ 35237 w 35893"/>
                <a:gd name="connsiteY2" fmla="*/ 13081 h 35900"/>
                <a:gd name="connsiteX3" fmla="*/ 22824 w 35893"/>
                <a:gd name="connsiteY3" fmla="*/ 663 h 35900"/>
                <a:gd name="connsiteX4" fmla="*/ 659 w 35893"/>
                <a:gd name="connsiteY4" fmla="*/ 13180 h 35900"/>
                <a:gd name="connsiteX5" fmla="*/ 660 w 35893"/>
                <a:gd name="connsiteY5" fmla="*/ 22832 h 35900"/>
                <a:gd name="connsiteX6" fmla="*/ 13082 w 35893"/>
                <a:gd name="connsiteY6" fmla="*/ 35241 h 35900"/>
                <a:gd name="connsiteX7" fmla="*/ 17933 w 35893"/>
                <a:gd name="connsiteY7" fmla="*/ 8975 h 35900"/>
                <a:gd name="connsiteX8" fmla="*/ 26899 w 35893"/>
                <a:gd name="connsiteY8" fmla="*/ 17941 h 35900"/>
                <a:gd name="connsiteX9" fmla="*/ 17933 w 35893"/>
                <a:gd name="connsiteY9" fmla="*/ 26907 h 35900"/>
                <a:gd name="connsiteX10" fmla="*/ 8967 w 35893"/>
                <a:gd name="connsiteY10" fmla="*/ 17941 h 35900"/>
                <a:gd name="connsiteX11" fmla="*/ 17933 w 35893"/>
                <a:gd name="connsiteY11" fmla="*/ 8975 h 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93" h="35900">
                  <a:moveTo>
                    <a:pt x="13082" y="35241"/>
                  </a:moveTo>
                  <a:cubicBezTo>
                    <a:pt x="22661" y="37899"/>
                    <a:pt x="32581" y="32288"/>
                    <a:pt x="35238" y="22709"/>
                  </a:cubicBezTo>
                  <a:cubicBezTo>
                    <a:pt x="36112" y="19559"/>
                    <a:pt x="36112" y="16231"/>
                    <a:pt x="35237" y="13081"/>
                  </a:cubicBezTo>
                  <a:cubicBezTo>
                    <a:pt x="33589" y="7036"/>
                    <a:pt x="28868" y="2313"/>
                    <a:pt x="22824" y="663"/>
                  </a:cubicBezTo>
                  <a:cubicBezTo>
                    <a:pt x="13247" y="-2001"/>
                    <a:pt x="3323" y="3603"/>
                    <a:pt x="659" y="13180"/>
                  </a:cubicBezTo>
                  <a:cubicBezTo>
                    <a:pt x="-220" y="16337"/>
                    <a:pt x="-220" y="19674"/>
                    <a:pt x="660" y="22832"/>
                  </a:cubicBezTo>
                  <a:cubicBezTo>
                    <a:pt x="2311" y="28876"/>
                    <a:pt x="7036" y="33597"/>
                    <a:pt x="13082" y="35241"/>
                  </a:cubicBezTo>
                  <a:close/>
                  <a:moveTo>
                    <a:pt x="17933" y="8975"/>
                  </a:moveTo>
                  <a:cubicBezTo>
                    <a:pt x="22885" y="8975"/>
                    <a:pt x="26899" y="12989"/>
                    <a:pt x="26899" y="17941"/>
                  </a:cubicBezTo>
                  <a:cubicBezTo>
                    <a:pt x="26899" y="22893"/>
                    <a:pt x="22885" y="26907"/>
                    <a:pt x="17933" y="26907"/>
                  </a:cubicBezTo>
                  <a:cubicBezTo>
                    <a:pt x="12981" y="26907"/>
                    <a:pt x="8967" y="22893"/>
                    <a:pt x="8967" y="17941"/>
                  </a:cubicBezTo>
                  <a:cubicBezTo>
                    <a:pt x="8967" y="12989"/>
                    <a:pt x="12981" y="8975"/>
                    <a:pt x="17933" y="8975"/>
                  </a:cubicBezTo>
                  <a:close/>
                </a:path>
              </a:pathLst>
            </a:custGeom>
            <a:solidFill>
              <a:srgbClr val="0078D4"/>
            </a:solidFill>
            <a:ln w="4465" cap="flat">
              <a:noFill/>
              <a:prstDash val="solid"/>
              <a:miter/>
            </a:ln>
          </p:spPr>
          <p:txBody>
            <a:bodyPr rtlCol="0" anchor="ctr"/>
            <a:lstStyle/>
            <a:p>
              <a:pPr marL="0" marR="0" lvl="0" indent="0" algn="l" defTabSz="754380" rtl="0" eaLnBrk="1" fontAlgn="auto" latinLnBrk="0" hangingPunct="1">
                <a:lnSpc>
                  <a:spcPct val="100000"/>
                </a:lnSpc>
                <a:spcBef>
                  <a:spcPts val="0"/>
                </a:spcBef>
                <a:spcAft>
                  <a:spcPts val="0"/>
                </a:spcAft>
                <a:buClrTx/>
                <a:buSzTx/>
                <a:buFontTx/>
                <a:buNone/>
                <a:tabLst/>
                <a:defRPr/>
              </a:pPr>
              <a:endParaRPr kumimoji="0" lang="en-IN" sz="1485"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Shape 199">
              <a:extLst>
                <a:ext uri="{FF2B5EF4-FFF2-40B4-BE49-F238E27FC236}">
                  <a16:creationId xmlns:a16="http://schemas.microsoft.com/office/drawing/2014/main" id="{0DD217CC-4253-4252-905C-597AE0B4FC62}"/>
                </a:ext>
              </a:extLst>
            </p:cNvPr>
            <p:cNvSpPr/>
            <p:nvPr/>
          </p:nvSpPr>
          <p:spPr>
            <a:xfrm>
              <a:off x="2037317" y="3367522"/>
              <a:ext cx="43919" cy="44046"/>
            </a:xfrm>
            <a:custGeom>
              <a:avLst/>
              <a:gdLst>
                <a:gd name="connsiteX0" fmla="*/ 21590 w 35868"/>
                <a:gd name="connsiteY0" fmla="*/ 35603 h 35972"/>
                <a:gd name="connsiteX1" fmla="*/ 35865 w 35868"/>
                <a:gd name="connsiteY1" fmla="*/ 17222 h 35972"/>
                <a:gd name="connsiteX2" fmla="*/ 35865 w 35868"/>
                <a:gd name="connsiteY2" fmla="*/ 17222 h 35972"/>
                <a:gd name="connsiteX3" fmla="*/ 27795 w 35868"/>
                <a:gd name="connsiteY3" fmla="*/ 2769 h 35972"/>
                <a:gd name="connsiteX4" fmla="*/ 2766 w 35868"/>
                <a:gd name="connsiteY4" fmla="*/ 8529 h 35972"/>
                <a:gd name="connsiteX5" fmla="*/ 0 w 35868"/>
                <a:gd name="connsiteY5" fmla="*/ 18011 h 35972"/>
                <a:gd name="connsiteX6" fmla="*/ 17966 w 35868"/>
                <a:gd name="connsiteY6" fmla="*/ 35973 h 35972"/>
                <a:gd name="connsiteX7" fmla="*/ 21590 w 35868"/>
                <a:gd name="connsiteY7" fmla="*/ 35603 h 35972"/>
                <a:gd name="connsiteX8" fmla="*/ 17932 w 35868"/>
                <a:gd name="connsiteY8" fmla="*/ 9058 h 35972"/>
                <a:gd name="connsiteX9" fmla="*/ 26898 w 35868"/>
                <a:gd name="connsiteY9" fmla="*/ 18025 h 35972"/>
                <a:gd name="connsiteX10" fmla="*/ 17932 w 35868"/>
                <a:gd name="connsiteY10" fmla="*/ 26991 h 35972"/>
                <a:gd name="connsiteX11" fmla="*/ 8966 w 35868"/>
                <a:gd name="connsiteY11" fmla="*/ 18025 h 35972"/>
                <a:gd name="connsiteX12" fmla="*/ 17932 w 35868"/>
                <a:gd name="connsiteY12" fmla="*/ 9058 h 3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68" h="35972">
                  <a:moveTo>
                    <a:pt x="21590" y="35603"/>
                  </a:moveTo>
                  <a:cubicBezTo>
                    <a:pt x="30095" y="33621"/>
                    <a:pt x="36050" y="25953"/>
                    <a:pt x="35865" y="17222"/>
                  </a:cubicBezTo>
                  <a:lnTo>
                    <a:pt x="35865" y="17222"/>
                  </a:lnTo>
                  <a:cubicBezTo>
                    <a:pt x="35981" y="11301"/>
                    <a:pt x="32897" y="5776"/>
                    <a:pt x="27795" y="2769"/>
                  </a:cubicBezTo>
                  <a:cubicBezTo>
                    <a:pt x="19293" y="-2552"/>
                    <a:pt x="8087" y="26"/>
                    <a:pt x="2766" y="8529"/>
                  </a:cubicBezTo>
                  <a:cubicBezTo>
                    <a:pt x="985" y="11373"/>
                    <a:pt x="28" y="14656"/>
                    <a:pt x="0" y="18011"/>
                  </a:cubicBezTo>
                  <a:cubicBezTo>
                    <a:pt x="1" y="27932"/>
                    <a:pt x="8045" y="35974"/>
                    <a:pt x="17966" y="35973"/>
                  </a:cubicBezTo>
                  <a:cubicBezTo>
                    <a:pt x="19183" y="35973"/>
                    <a:pt x="20398" y="35848"/>
                    <a:pt x="21590" y="35603"/>
                  </a:cubicBezTo>
                  <a:close/>
                  <a:moveTo>
                    <a:pt x="17932" y="9058"/>
                  </a:moveTo>
                  <a:cubicBezTo>
                    <a:pt x="22884" y="9058"/>
                    <a:pt x="26898" y="13073"/>
                    <a:pt x="26898" y="18025"/>
                  </a:cubicBezTo>
                  <a:cubicBezTo>
                    <a:pt x="26898" y="22977"/>
                    <a:pt x="22884" y="26991"/>
                    <a:pt x="17932" y="26991"/>
                  </a:cubicBezTo>
                  <a:cubicBezTo>
                    <a:pt x="12980" y="26991"/>
                    <a:pt x="8966" y="22977"/>
                    <a:pt x="8966" y="18025"/>
                  </a:cubicBezTo>
                  <a:cubicBezTo>
                    <a:pt x="8966" y="13073"/>
                    <a:pt x="12980" y="9058"/>
                    <a:pt x="17932" y="9058"/>
                  </a:cubicBezTo>
                  <a:close/>
                </a:path>
              </a:pathLst>
            </a:custGeom>
            <a:solidFill>
              <a:srgbClr val="0078D4"/>
            </a:solidFill>
            <a:ln w="4465" cap="flat">
              <a:noFill/>
              <a:prstDash val="solid"/>
              <a:miter/>
            </a:ln>
          </p:spPr>
          <p:txBody>
            <a:bodyPr rtlCol="0" anchor="ctr"/>
            <a:lstStyle/>
            <a:p>
              <a:pPr marL="0" marR="0" lvl="0" indent="0" algn="l" defTabSz="754380" rtl="0" eaLnBrk="1" fontAlgn="auto" latinLnBrk="0" hangingPunct="1">
                <a:lnSpc>
                  <a:spcPct val="100000"/>
                </a:lnSpc>
                <a:spcBef>
                  <a:spcPts val="0"/>
                </a:spcBef>
                <a:spcAft>
                  <a:spcPts val="0"/>
                </a:spcAft>
                <a:buClrTx/>
                <a:buSzTx/>
                <a:buFontTx/>
                <a:buNone/>
                <a:tabLst/>
                <a:defRPr/>
              </a:pPr>
              <a:endParaRPr kumimoji="0" lang="en-IN" sz="1485" b="0" i="0" u="none" strike="noStrike" kern="1200" cap="none" spc="0" normalizeH="0" baseline="0" noProof="0">
                <a:ln>
                  <a:noFill/>
                </a:ln>
                <a:solidFill>
                  <a:srgbClr val="000000"/>
                </a:solidFill>
                <a:effectLst/>
                <a:uLnTx/>
                <a:uFillTx/>
                <a:latin typeface="Segoe UI"/>
                <a:ea typeface="+mn-ea"/>
                <a:cs typeface="+mn-cs"/>
              </a:endParaRPr>
            </a:p>
          </p:txBody>
        </p:sp>
        <p:sp>
          <p:nvSpPr>
            <p:cNvPr id="201" name="Freeform: Shape 200">
              <a:extLst>
                <a:ext uri="{FF2B5EF4-FFF2-40B4-BE49-F238E27FC236}">
                  <a16:creationId xmlns:a16="http://schemas.microsoft.com/office/drawing/2014/main" id="{9402EF0A-92AB-4CF6-9166-BFC2E76915AB}"/>
                </a:ext>
              </a:extLst>
            </p:cNvPr>
            <p:cNvSpPr/>
            <p:nvPr/>
          </p:nvSpPr>
          <p:spPr>
            <a:xfrm>
              <a:off x="1713389" y="3312742"/>
              <a:ext cx="417252" cy="153701"/>
            </a:xfrm>
            <a:custGeom>
              <a:avLst/>
              <a:gdLst>
                <a:gd name="connsiteX0" fmla="*/ 327313 w 340762"/>
                <a:gd name="connsiteY0" fmla="*/ 125526 h 125525"/>
                <a:gd name="connsiteX1" fmla="*/ 340762 w 340762"/>
                <a:gd name="connsiteY1" fmla="*/ 112077 h 125525"/>
                <a:gd name="connsiteX2" fmla="*/ 340762 w 340762"/>
                <a:gd name="connsiteY2" fmla="*/ 13449 h 125525"/>
                <a:gd name="connsiteX3" fmla="*/ 327313 w 340762"/>
                <a:gd name="connsiteY3" fmla="*/ 0 h 125525"/>
                <a:gd name="connsiteX4" fmla="*/ 17932 w 340762"/>
                <a:gd name="connsiteY4" fmla="*/ 0 h 125525"/>
                <a:gd name="connsiteX5" fmla="*/ 0 w 340762"/>
                <a:gd name="connsiteY5" fmla="*/ 17932 h 125525"/>
                <a:gd name="connsiteX6" fmla="*/ 0 w 340762"/>
                <a:gd name="connsiteY6" fmla="*/ 107594 h 125525"/>
                <a:gd name="connsiteX7" fmla="*/ 17932 w 340762"/>
                <a:gd name="connsiteY7" fmla="*/ 125526 h 125525"/>
                <a:gd name="connsiteX8" fmla="*/ 8966 w 340762"/>
                <a:gd name="connsiteY8" fmla="*/ 21653 h 125525"/>
                <a:gd name="connsiteX9" fmla="*/ 21653 w 340762"/>
                <a:gd name="connsiteY9" fmla="*/ 8966 h 125525"/>
                <a:gd name="connsiteX10" fmla="*/ 323601 w 340762"/>
                <a:gd name="connsiteY10" fmla="*/ 8966 h 125525"/>
                <a:gd name="connsiteX11" fmla="*/ 331796 w 340762"/>
                <a:gd name="connsiteY11" fmla="*/ 17161 h 125525"/>
                <a:gd name="connsiteX12" fmla="*/ 331796 w 340762"/>
                <a:gd name="connsiteY12" fmla="*/ 108374 h 125525"/>
                <a:gd name="connsiteX13" fmla="*/ 323601 w 340762"/>
                <a:gd name="connsiteY13" fmla="*/ 116560 h 125525"/>
                <a:gd name="connsiteX14" fmla="*/ 21653 w 340762"/>
                <a:gd name="connsiteY14" fmla="*/ 116560 h 125525"/>
                <a:gd name="connsiteX15" fmla="*/ 8966 w 340762"/>
                <a:gd name="connsiteY15" fmla="*/ 103891 h 1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762" h="125525">
                  <a:moveTo>
                    <a:pt x="327313" y="125526"/>
                  </a:moveTo>
                  <a:lnTo>
                    <a:pt x="340762" y="112077"/>
                  </a:lnTo>
                  <a:lnTo>
                    <a:pt x="340762" y="13449"/>
                  </a:lnTo>
                  <a:lnTo>
                    <a:pt x="327313" y="0"/>
                  </a:lnTo>
                  <a:lnTo>
                    <a:pt x="17932" y="0"/>
                  </a:lnTo>
                  <a:lnTo>
                    <a:pt x="0" y="17932"/>
                  </a:lnTo>
                  <a:lnTo>
                    <a:pt x="0" y="107594"/>
                  </a:lnTo>
                  <a:lnTo>
                    <a:pt x="17932" y="125526"/>
                  </a:lnTo>
                  <a:close/>
                  <a:moveTo>
                    <a:pt x="8966" y="21653"/>
                  </a:moveTo>
                  <a:lnTo>
                    <a:pt x="21653" y="8966"/>
                  </a:lnTo>
                  <a:lnTo>
                    <a:pt x="323601" y="8966"/>
                  </a:lnTo>
                  <a:lnTo>
                    <a:pt x="331796" y="17161"/>
                  </a:lnTo>
                  <a:lnTo>
                    <a:pt x="331796" y="108374"/>
                  </a:lnTo>
                  <a:lnTo>
                    <a:pt x="323601" y="116560"/>
                  </a:lnTo>
                  <a:lnTo>
                    <a:pt x="21653" y="116560"/>
                  </a:lnTo>
                  <a:lnTo>
                    <a:pt x="8966" y="103891"/>
                  </a:lnTo>
                  <a:close/>
                </a:path>
              </a:pathLst>
            </a:custGeom>
            <a:solidFill>
              <a:srgbClr val="0078D4"/>
            </a:solidFill>
            <a:ln w="4465" cap="flat">
              <a:noFill/>
              <a:prstDash val="solid"/>
              <a:miter/>
            </a:ln>
          </p:spPr>
          <p:txBody>
            <a:bodyPr rtlCol="0" anchor="ctr"/>
            <a:lstStyle/>
            <a:p>
              <a:pPr marL="0" marR="0" lvl="0" indent="0" algn="l" defTabSz="754380" rtl="0" eaLnBrk="1" fontAlgn="auto" latinLnBrk="0" hangingPunct="1">
                <a:lnSpc>
                  <a:spcPct val="100000"/>
                </a:lnSpc>
                <a:spcBef>
                  <a:spcPts val="0"/>
                </a:spcBef>
                <a:spcAft>
                  <a:spcPts val="0"/>
                </a:spcAft>
                <a:buClrTx/>
                <a:buSzTx/>
                <a:buFontTx/>
                <a:buNone/>
                <a:tabLst/>
                <a:defRPr/>
              </a:pPr>
              <a:endParaRPr kumimoji="0" lang="en-IN" sz="148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3" name="Rectangle 182">
            <a:extLst>
              <a:ext uri="{FF2B5EF4-FFF2-40B4-BE49-F238E27FC236}">
                <a16:creationId xmlns:a16="http://schemas.microsoft.com/office/drawing/2014/main" id="{C0FCE1D7-099D-43DC-8F84-45F1BFDFD512}"/>
              </a:ext>
            </a:extLst>
          </p:cNvPr>
          <p:cNvSpPr/>
          <p:nvPr/>
        </p:nvSpPr>
        <p:spPr bwMode="auto">
          <a:xfrm>
            <a:off x="6351869" y="4681989"/>
            <a:ext cx="3226237" cy="8644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76931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Segoe UI Semibold" panose="020B0702040204020203" pitchFamily="34" charset="0"/>
                <a:ea typeface="+mn-ea"/>
                <a:cs typeface="Segoe UI Semibold" panose="020B0702040204020203" pitchFamily="34" charset="0"/>
              </a:rPr>
              <a:t>$4.5B</a:t>
            </a:r>
            <a:r>
              <a:rPr kumimoji="0" lang="en-US" sz="1400" b="0" i="0" u="none" strike="noStrike" kern="1200" cap="none" spc="0" normalizeH="0" baseline="0" noProof="0" dirty="0">
                <a:ln>
                  <a:noFill/>
                </a:ln>
                <a:solidFill>
                  <a:schemeClr val="tx2"/>
                </a:solidFill>
                <a:effectLst/>
                <a:uLnTx/>
                <a:uFillTx/>
                <a:latin typeface="Segoe UI Semibold" panose="020B0702040204020203" pitchFamily="34" charset="0"/>
                <a:ea typeface="+mn-ea"/>
                <a:cs typeface="Segoe UI Semibold" panose="020B0702040204020203" pitchFamily="34" charset="0"/>
              </a:rPr>
              <a:t> </a:t>
            </a:r>
            <a:r>
              <a:rPr kumimoji="0" lang="en-US" sz="14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was invested in education technology over the first half of 2020</a:t>
            </a:r>
            <a:r>
              <a:rPr kumimoji="0" lang="en-US" sz="1400" b="0" i="0" u="none" strike="noStrike" kern="1200" cap="none" spc="0" normalizeH="0" baseline="30000" noProof="0" dirty="0">
                <a:ln>
                  <a:noFill/>
                </a:ln>
                <a:solidFill>
                  <a:schemeClr val="tx1"/>
                </a:solidFill>
                <a:effectLst/>
                <a:uLnTx/>
                <a:uFillTx/>
                <a:latin typeface="Segoe UI Semilight"/>
                <a:ea typeface="+mn-ea"/>
                <a:cs typeface="Segoe UI Semilight" panose="020B0402040204020203" pitchFamily="34" charset="0"/>
              </a:rPr>
              <a:t>1</a:t>
            </a:r>
          </a:p>
        </p:txBody>
      </p:sp>
      <p:pic>
        <p:nvPicPr>
          <p:cNvPr id="213" name="Graphic 212" descr="Icon of a virtual learning monitor">
            <a:extLst>
              <a:ext uri="{FF2B5EF4-FFF2-40B4-BE49-F238E27FC236}">
                <a16:creationId xmlns:a16="http://schemas.microsoft.com/office/drawing/2014/main" id="{4D856446-DB43-4103-8605-3A00A810B8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1310" y="6361997"/>
            <a:ext cx="391524" cy="391522"/>
          </a:xfrm>
          <a:prstGeom prst="rect">
            <a:avLst/>
          </a:prstGeom>
        </p:spPr>
      </p:pic>
      <p:sp>
        <p:nvSpPr>
          <p:cNvPr id="202" name="Rectangle 201">
            <a:extLst>
              <a:ext uri="{FF2B5EF4-FFF2-40B4-BE49-F238E27FC236}">
                <a16:creationId xmlns:a16="http://schemas.microsoft.com/office/drawing/2014/main" id="{45223839-294B-45C5-92A8-02CC3C07B5EB}"/>
              </a:ext>
            </a:extLst>
          </p:cNvPr>
          <p:cNvSpPr/>
          <p:nvPr/>
        </p:nvSpPr>
        <p:spPr bwMode="auto">
          <a:xfrm>
            <a:off x="6351869" y="6090124"/>
            <a:ext cx="3226237" cy="8644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769319"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tx2"/>
                </a:solidFill>
                <a:effectLst/>
                <a:uLnTx/>
                <a:uFillTx/>
                <a:latin typeface="Segoe UI Semibold" panose="020B0702040204020203" pitchFamily="34" charset="0"/>
                <a:ea typeface="+mn-ea"/>
                <a:cs typeface="Segoe UI Semibold" panose="020B0702040204020203" pitchFamily="34" charset="0"/>
              </a:rPr>
              <a:t>85%</a:t>
            </a:r>
            <a:r>
              <a:rPr kumimoji="0" lang="en-US" sz="1400" b="0" i="0" u="none" strike="noStrike" kern="1200" cap="none" spc="0" normalizeH="0" baseline="0" noProof="0" dirty="0">
                <a:ln>
                  <a:noFill/>
                </a:ln>
                <a:solidFill>
                  <a:schemeClr val="tx2"/>
                </a:solidFill>
                <a:effectLst/>
                <a:uLnTx/>
                <a:uFillTx/>
                <a:latin typeface="Segoe UI Semibold" panose="020B0702040204020203" pitchFamily="34" charset="0"/>
                <a:ea typeface="+mn-ea"/>
                <a:cs typeface="Segoe UI Semibold" panose="020B0702040204020203" pitchFamily="34" charset="0"/>
              </a:rPr>
              <a:t> </a:t>
            </a:r>
            <a:r>
              <a:rPr kumimoji="0" lang="en-US" sz="1400" b="0" i="0" u="none" strike="noStrike" kern="1200" cap="none" spc="0" normalizeH="0" baseline="0" noProof="0" dirty="0">
                <a:ln>
                  <a:noFill/>
                </a:ln>
                <a:solidFill>
                  <a:schemeClr val="tx1"/>
                </a:solidFill>
                <a:effectLst/>
                <a:uLnTx/>
                <a:uFillTx/>
                <a:latin typeface="Segoe UI Semilight"/>
                <a:ea typeface="+mn-ea"/>
                <a:cs typeface="Segoe UI Semilight" panose="020B0402040204020203" pitchFamily="34" charset="0"/>
              </a:rPr>
              <a:t>of faculty are convinced the pandemic accelerated the future of the online learning revolution by a decade</a:t>
            </a:r>
            <a:r>
              <a:rPr kumimoji="0" lang="en-US" sz="1400" b="0" i="0" u="none" strike="noStrike" kern="1200" cap="none" spc="0" normalizeH="0" baseline="30000" noProof="0" dirty="0">
                <a:ln>
                  <a:noFill/>
                </a:ln>
                <a:solidFill>
                  <a:schemeClr val="tx1"/>
                </a:solidFill>
                <a:effectLst/>
                <a:uLnTx/>
                <a:uFillTx/>
                <a:latin typeface="Segoe UI Semilight"/>
                <a:ea typeface="+mn-ea"/>
                <a:cs typeface="Segoe UI Semilight" panose="020B0402040204020203" pitchFamily="34" charset="0"/>
              </a:rPr>
              <a:t>1</a:t>
            </a:r>
          </a:p>
        </p:txBody>
      </p:sp>
      <p:cxnSp>
        <p:nvCxnSpPr>
          <p:cNvPr id="214" name="Straight Connector 213">
            <a:extLst>
              <a:ext uri="{FF2B5EF4-FFF2-40B4-BE49-F238E27FC236}">
                <a16:creationId xmlns:a16="http://schemas.microsoft.com/office/drawing/2014/main" id="{AF02F887-0FD7-4EF8-8A40-FBED0AD9255E}"/>
              </a:ext>
              <a:ext uri="{C183D7F6-B498-43B3-948B-1728B52AA6E4}">
                <adec:decorative xmlns:adec="http://schemas.microsoft.com/office/drawing/2017/decorative" val="1"/>
              </a:ext>
            </a:extLst>
          </p:cNvPr>
          <p:cNvCxnSpPr/>
          <p:nvPr/>
        </p:nvCxnSpPr>
        <p:spPr>
          <a:xfrm>
            <a:off x="5248275" y="4410160"/>
            <a:ext cx="43719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8FE5CB3-AA9A-4459-88D6-77668BFBC452}"/>
              </a:ext>
              <a:ext uri="{C183D7F6-B498-43B3-948B-1728B52AA6E4}">
                <adec:decorative xmlns:adec="http://schemas.microsoft.com/office/drawing/2017/decorative" val="1"/>
              </a:ext>
            </a:extLst>
          </p:cNvPr>
          <p:cNvCxnSpPr/>
          <p:nvPr/>
        </p:nvCxnSpPr>
        <p:spPr>
          <a:xfrm>
            <a:off x="5248275" y="5818294"/>
            <a:ext cx="4371975" cy="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5D7B884A-AAAF-4EB8-BBE8-5FE0F14FD1D5}"/>
              </a:ext>
            </a:extLst>
          </p:cNvPr>
          <p:cNvSpPr txBox="1"/>
          <p:nvPr/>
        </p:nvSpPr>
        <p:spPr>
          <a:xfrm>
            <a:off x="7311926" y="7320304"/>
            <a:ext cx="2308324" cy="138499"/>
          </a:xfrm>
          <a:prstGeom prst="rect">
            <a:avLst/>
          </a:prstGeom>
          <a:noFill/>
        </p:spPr>
        <p:txBody>
          <a:bodyPr wrap="non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References: </a:t>
            </a:r>
            <a:r>
              <a:rPr kumimoji="0" lang="en-US" sz="900" b="0" i="0" u="none" strike="noStrike" kern="1200" cap="none" spc="0" normalizeH="0" baseline="30000" noProof="0" dirty="0">
                <a:ln>
                  <a:noFill/>
                </a:ln>
                <a:solidFill>
                  <a:srgbClr val="000000"/>
                </a:solidFill>
                <a:effectLst/>
                <a:uLnTx/>
                <a:uFillTx/>
                <a:latin typeface="Segoe UI Semilight"/>
                <a:ea typeface="+mn-ea"/>
                <a:cs typeface="Segoe UI Semilight" panose="020B0402040204020203" pitchFamily="34" charset="0"/>
                <a:hlinkClick r:id="rId7"/>
              </a:rPr>
              <a:t>1</a:t>
            </a:r>
            <a:r>
              <a:rPr kumimoji="0" lang="en-US" sz="900" b="0" i="0" u="none" strike="noStrike" kern="1200" cap="none" spc="0" normalizeH="0" baseline="0" noProof="0" dirty="0">
                <a:ln>
                  <a:noFill/>
                </a:ln>
                <a:solidFill>
                  <a:srgbClr val="0078D4"/>
                </a:solidFill>
                <a:effectLst/>
                <a:uLnTx/>
                <a:uFillTx/>
                <a:latin typeface="Segoe UI Semilight"/>
                <a:ea typeface="+mn-ea"/>
                <a:cs typeface="Segoe UI Semilight" panose="020B0402040204020203" pitchFamily="34" charset="0"/>
                <a:hlinkClick r:id="rId7"/>
              </a:rPr>
              <a:t>Economist Intelligence Unit, 2020</a:t>
            </a:r>
            <a:endParaRPr kumimoji="0" lang="en-US" sz="900" b="0" i="0" u="none" strike="noStrike" kern="1200" cap="none" spc="0" normalizeH="0" baseline="0" noProof="0" dirty="0">
              <a:ln>
                <a:noFill/>
              </a:ln>
              <a:solidFill>
                <a:srgbClr val="0078D4"/>
              </a:solidFill>
              <a:effectLst/>
              <a:uLnTx/>
              <a:uFillTx/>
              <a:latin typeface="Segoe UI Semilight"/>
              <a:ea typeface="+mn-ea"/>
              <a:cs typeface="Segoe UI Semilight" panose="020B0402040204020203" pitchFamily="34" charset="0"/>
            </a:endParaRPr>
          </a:p>
        </p:txBody>
      </p:sp>
      <p:sp>
        <p:nvSpPr>
          <p:cNvPr id="38" name="Text Placeholder 3">
            <a:extLst>
              <a:ext uri="{FF2B5EF4-FFF2-40B4-BE49-F238E27FC236}">
                <a16:creationId xmlns:a16="http://schemas.microsoft.com/office/drawing/2014/main" id="{041CD4B6-961E-4FDA-9955-4CE07A3E2D92}"/>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a:t>
            </a:fld>
            <a:endParaRPr lang="en-US"/>
          </a:p>
        </p:txBody>
      </p:sp>
    </p:spTree>
    <p:extLst>
      <p:ext uri="{BB962C8B-B14F-4D97-AF65-F5344CB8AC3E}">
        <p14:creationId xmlns:p14="http://schemas.microsoft.com/office/powerpoint/2010/main" val="397372537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Campus shift-planning report</a:t>
            </a:r>
          </a:p>
        </p:txBody>
      </p:sp>
      <p:sp>
        <p:nvSpPr>
          <p:cNvPr id="39" name="Rectangle: Top Corners Rounded 38">
            <a:extLst>
              <a:ext uri="{FF2B5EF4-FFF2-40B4-BE49-F238E27FC236}">
                <a16:creationId xmlns:a16="http://schemas.microsoft.com/office/drawing/2014/main" id="{4161F2F2-FB5E-4334-BBC1-6DC3C8696528}"/>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48" name="Picture 47" descr="University of South Florida logo">
            <a:extLst>
              <a:ext uri="{FF2B5EF4-FFF2-40B4-BE49-F238E27FC236}">
                <a16:creationId xmlns:a16="http://schemas.microsoft.com/office/drawing/2014/main" id="{BB4C9DA7-D382-4520-B104-7732345FCFA9}"/>
              </a:ext>
            </a:extLst>
          </p:cNvPr>
          <p:cNvPicPr>
            <a:picLocks noChangeAspect="1"/>
          </p:cNvPicPr>
          <p:nvPr/>
        </p:nvPicPr>
        <p:blipFill>
          <a:blip r:embed="rId3"/>
          <a:stretch>
            <a:fillRect/>
          </a:stretch>
        </p:blipFill>
        <p:spPr>
          <a:xfrm>
            <a:off x="457200" y="1648115"/>
            <a:ext cx="3054096" cy="1696720"/>
          </a:xfrm>
          <a:prstGeom prst="rect">
            <a:avLst/>
          </a:prstGeom>
        </p:spPr>
      </p:pic>
      <p:sp>
        <p:nvSpPr>
          <p:cNvPr id="56" name="TextBox 55">
            <a:extLst>
              <a:ext uri="{FF2B5EF4-FFF2-40B4-BE49-F238E27FC236}">
                <a16:creationId xmlns:a16="http://schemas.microsoft.com/office/drawing/2014/main" id="{58933925-58FF-4342-A1FC-3D7CE1A07D05}"/>
              </a:ext>
            </a:extLst>
          </p:cNvPr>
          <p:cNvSpPr txBox="1"/>
          <p:nvPr/>
        </p:nvSpPr>
        <p:spPr>
          <a:xfrm>
            <a:off x="630606" y="3267455"/>
            <a:ext cx="3143108"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dirty="0">
                <a:latin typeface="+mn-lt"/>
              </a:rPr>
              <a:t>University of South Florida staff members developed a report to show where classes are located across campus to help better plan and coordinate student helper shift scheduling and swapping</a:t>
            </a:r>
          </a:p>
        </p:txBody>
      </p:sp>
      <p:sp>
        <p:nvSpPr>
          <p:cNvPr id="64" name="Rectangle 63">
            <a:extLst>
              <a:ext uri="{FF2B5EF4-FFF2-40B4-BE49-F238E27FC236}">
                <a16:creationId xmlns:a16="http://schemas.microsoft.com/office/drawing/2014/main" id="{D535925A-6857-4D36-BBDD-27412A5559C2}"/>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71" name="Oval 70">
            <a:extLst>
              <a:ext uri="{FF2B5EF4-FFF2-40B4-BE49-F238E27FC236}">
                <a16:creationId xmlns:a16="http://schemas.microsoft.com/office/drawing/2014/main" id="{AA3C5792-6A7C-420C-B28A-2CC9F7E36B16}"/>
              </a:ext>
              <a:ext uri="{C183D7F6-B498-43B3-948B-1728B52AA6E4}">
                <adec:decorative xmlns:adec="http://schemas.microsoft.com/office/drawing/2017/decorative" val="1"/>
              </a:ext>
            </a:extLst>
          </p:cNvPr>
          <p:cNvSpPr/>
          <p:nvPr/>
        </p:nvSpPr>
        <p:spPr bwMode="auto">
          <a:xfrm>
            <a:off x="6797282"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77" name="Graphic 76" descr="Power BI logo">
            <a:extLst>
              <a:ext uri="{FF2B5EF4-FFF2-40B4-BE49-F238E27FC236}">
                <a16:creationId xmlns:a16="http://schemas.microsoft.com/office/drawing/2014/main" id="{4E98F72C-3770-4040-8EA6-E08F7966DF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0332" y="1903491"/>
            <a:ext cx="368279" cy="368277"/>
          </a:xfrm>
          <a:prstGeom prst="rect">
            <a:avLst/>
          </a:prstGeom>
        </p:spPr>
      </p:pic>
      <p:sp>
        <p:nvSpPr>
          <p:cNvPr id="80" name="Arrow: Bent 79">
            <a:extLst>
              <a:ext uri="{FF2B5EF4-FFF2-40B4-BE49-F238E27FC236}">
                <a16:creationId xmlns:a16="http://schemas.microsoft.com/office/drawing/2014/main" id="{79525128-4A86-42D3-A0CE-A46EC8C99912}"/>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5" name="Rectangle: Top Corners Rounded 84">
            <a:extLst>
              <a:ext uri="{FF2B5EF4-FFF2-40B4-BE49-F238E27FC236}">
                <a16:creationId xmlns:a16="http://schemas.microsoft.com/office/drawing/2014/main" id="{FBD8DBE7-8B41-4388-B303-F30D6ED24F93}"/>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pic>
        <p:nvPicPr>
          <p:cNvPr id="87" name="Picture 86" descr="University of South Florida reports dashboard using Power Bi">
            <a:extLst>
              <a:ext uri="{FF2B5EF4-FFF2-40B4-BE49-F238E27FC236}">
                <a16:creationId xmlns:a16="http://schemas.microsoft.com/office/drawing/2014/main" id="{6A85B015-D57C-41AB-B7D5-BAD27ACF3B71}"/>
              </a:ext>
            </a:extLst>
          </p:cNvPr>
          <p:cNvPicPr>
            <a:picLocks noChangeAspect="1"/>
          </p:cNvPicPr>
          <p:nvPr/>
        </p:nvPicPr>
        <p:blipFill rotWithShape="1">
          <a:blip r:embed="rId6">
            <a:extLst>
              <a:ext uri="{28A0092B-C50C-407E-A947-70E740481C1C}">
                <a14:useLocalDpi xmlns:a14="http://schemas.microsoft.com/office/drawing/2010/main" val="0"/>
              </a:ext>
            </a:extLst>
          </a:blip>
          <a:srcRect r="28119"/>
          <a:stretch/>
        </p:blipFill>
        <p:spPr>
          <a:xfrm>
            <a:off x="4604865" y="2773323"/>
            <a:ext cx="5452104" cy="4069743"/>
          </a:xfrm>
          <a:prstGeom prst="rect">
            <a:avLst/>
          </a:prstGeom>
        </p:spPr>
      </p:pic>
      <p:sp>
        <p:nvSpPr>
          <p:cNvPr id="15" name="Text Placeholder 3">
            <a:extLst>
              <a:ext uri="{FF2B5EF4-FFF2-40B4-BE49-F238E27FC236}">
                <a16:creationId xmlns:a16="http://schemas.microsoft.com/office/drawing/2014/main" id="{E3EC3A68-13D6-431E-BBE5-A7758B54E237}"/>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30</a:t>
            </a:fld>
            <a:endParaRPr lang="en-US"/>
          </a:p>
        </p:txBody>
      </p:sp>
      <p:sp>
        <p:nvSpPr>
          <p:cNvPr id="28" name="Arrow: Bent 27">
            <a:extLst>
              <a:ext uri="{FF2B5EF4-FFF2-40B4-BE49-F238E27FC236}">
                <a16:creationId xmlns:a16="http://schemas.microsoft.com/office/drawing/2014/main" id="{15C47263-0C42-4FF6-BCAC-8249EA1651B8}"/>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27" name="Straight Connector 26">
            <a:extLst>
              <a:ext uri="{FF2B5EF4-FFF2-40B4-BE49-F238E27FC236}">
                <a16:creationId xmlns:a16="http://schemas.microsoft.com/office/drawing/2014/main" id="{13617CA4-66BC-474A-A038-1ED4774A7A09}"/>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2238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Student lifecycle tracker</a:t>
            </a:r>
          </a:p>
        </p:txBody>
      </p:sp>
      <p:sp>
        <p:nvSpPr>
          <p:cNvPr id="47" name="Rectangle: Top Corners Rounded 46">
            <a:extLst>
              <a:ext uri="{FF2B5EF4-FFF2-40B4-BE49-F238E27FC236}">
                <a16:creationId xmlns:a16="http://schemas.microsoft.com/office/drawing/2014/main" id="{7F07E932-26A4-4B7D-9E6F-9817BEAF353A}"/>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pic>
        <p:nvPicPr>
          <p:cNvPr id="63" name="Picture 62" descr="Hugh Baird College logo">
            <a:extLst>
              <a:ext uri="{FF2B5EF4-FFF2-40B4-BE49-F238E27FC236}">
                <a16:creationId xmlns:a16="http://schemas.microsoft.com/office/drawing/2014/main" id="{6B16C448-E11D-4257-8181-4CA89CEDFE48}"/>
              </a:ext>
            </a:extLst>
          </p:cNvPr>
          <p:cNvPicPr>
            <a:picLocks noChangeAspect="1"/>
          </p:cNvPicPr>
          <p:nvPr/>
        </p:nvPicPr>
        <p:blipFill>
          <a:blip r:embed="rId3"/>
          <a:stretch>
            <a:fillRect/>
          </a:stretch>
        </p:blipFill>
        <p:spPr>
          <a:xfrm>
            <a:off x="648840" y="2271768"/>
            <a:ext cx="2774519" cy="615074"/>
          </a:xfrm>
          <a:prstGeom prst="rect">
            <a:avLst/>
          </a:prstGeom>
        </p:spPr>
      </p:pic>
      <p:sp>
        <p:nvSpPr>
          <p:cNvPr id="72" name="TextBox 71">
            <a:extLst>
              <a:ext uri="{FF2B5EF4-FFF2-40B4-BE49-F238E27FC236}">
                <a16:creationId xmlns:a16="http://schemas.microsoft.com/office/drawing/2014/main" id="{FF52EF1B-16F2-4943-9CD5-4CEF5786DF98}"/>
              </a:ext>
            </a:extLst>
          </p:cNvPr>
          <p:cNvSpPr txBox="1"/>
          <p:nvPr/>
        </p:nvSpPr>
        <p:spPr>
          <a:xfrm>
            <a:off x="630606" y="3267455"/>
            <a:ext cx="3143108"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dirty="0">
                <a:latin typeface="+mn-lt"/>
              </a:rPr>
              <a:t>Hugh Baird College tracks key metrics across entire student lifecycle, from applications, to retention, to better predict student outcomes and understand when intervention may be needed</a:t>
            </a:r>
          </a:p>
        </p:txBody>
      </p:sp>
      <p:sp>
        <p:nvSpPr>
          <p:cNvPr id="74" name="Rectangle 73">
            <a:extLst>
              <a:ext uri="{FF2B5EF4-FFF2-40B4-BE49-F238E27FC236}">
                <a16:creationId xmlns:a16="http://schemas.microsoft.com/office/drawing/2014/main" id="{32BB6EB6-EB96-4E18-B635-B1FAA33499B6}"/>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83" name="Oval 82">
            <a:extLst>
              <a:ext uri="{FF2B5EF4-FFF2-40B4-BE49-F238E27FC236}">
                <a16:creationId xmlns:a16="http://schemas.microsoft.com/office/drawing/2014/main" id="{24FBC16E-6500-4841-8025-7B75B6690C3B}"/>
              </a:ext>
              <a:ext uri="{C183D7F6-B498-43B3-948B-1728B52AA6E4}">
                <adec:decorative xmlns:adec="http://schemas.microsoft.com/office/drawing/2017/decorative" val="1"/>
              </a:ext>
            </a:extLst>
          </p:cNvPr>
          <p:cNvSpPr/>
          <p:nvPr/>
        </p:nvSpPr>
        <p:spPr bwMode="auto">
          <a:xfrm>
            <a:off x="6797282"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89" name="Graphic 88" descr="Power BI logo">
            <a:extLst>
              <a:ext uri="{FF2B5EF4-FFF2-40B4-BE49-F238E27FC236}">
                <a16:creationId xmlns:a16="http://schemas.microsoft.com/office/drawing/2014/main" id="{21AF8E9F-EF39-4550-A9A7-458E0BB226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0332" y="1903491"/>
            <a:ext cx="368279" cy="368277"/>
          </a:xfrm>
          <a:prstGeom prst="rect">
            <a:avLst/>
          </a:prstGeom>
        </p:spPr>
      </p:pic>
      <p:sp>
        <p:nvSpPr>
          <p:cNvPr id="94" name="Arrow: Bent 93">
            <a:extLst>
              <a:ext uri="{FF2B5EF4-FFF2-40B4-BE49-F238E27FC236}">
                <a16:creationId xmlns:a16="http://schemas.microsoft.com/office/drawing/2014/main" id="{9E3BE500-9EB3-4526-9908-1FC81CA5D3AC}"/>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13" name="Rectangle: Top Corners Rounded 112">
            <a:extLst>
              <a:ext uri="{FF2B5EF4-FFF2-40B4-BE49-F238E27FC236}">
                <a16:creationId xmlns:a16="http://schemas.microsoft.com/office/drawing/2014/main" id="{B58FA92D-1186-413E-B7E4-605CDC54D38F}"/>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sp>
        <p:nvSpPr>
          <p:cNvPr id="116" name="Rectangle: Top Corners Rounded 115">
            <a:extLst>
              <a:ext uri="{FF2B5EF4-FFF2-40B4-BE49-F238E27FC236}">
                <a16:creationId xmlns:a16="http://schemas.microsoft.com/office/drawing/2014/main" id="{972249C4-7F91-4046-A2B1-976E03872F3B}"/>
              </a:ext>
              <a:ext uri="{C183D7F6-B498-43B3-948B-1728B52AA6E4}">
                <adec:decorative xmlns:adec="http://schemas.microsoft.com/office/drawing/2017/decorative" val="1"/>
              </a:ext>
            </a:extLst>
          </p:cNvPr>
          <p:cNvSpPr/>
          <p:nvPr/>
        </p:nvSpPr>
        <p:spPr bwMode="auto">
          <a:xfrm rot="16200000">
            <a:off x="5334840" y="2081424"/>
            <a:ext cx="3993594" cy="5453543"/>
          </a:xfrm>
          <a:prstGeom prst="round2SameRect">
            <a:avLst>
              <a:gd name="adj1" fmla="val 242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100584" rIns="0" bIns="50292" numCol="1" spcCol="0" rtlCol="0" fromWordArt="0" anchor="ctr" anchorCtr="0" forceAA="0" compatLnSpc="1">
            <a:prstTxWarp prst="textNoShape">
              <a:avLst/>
            </a:prstTxWarp>
            <a:noAutofit/>
          </a:bodyPr>
          <a:lstStyle/>
          <a:p>
            <a:pPr algn="ctr" defTabSz="754342"/>
            <a:r>
              <a:rPr lang="en-US" sz="1980">
                <a:solidFill>
                  <a:srgbClr val="000000"/>
                </a:solidFill>
                <a:latin typeface="Segoe UI"/>
                <a:ea typeface="Intel Clear" panose="020B0604020203020204" pitchFamily="34" charset="0"/>
                <a:cs typeface="Intel Clear" panose="020B0604020203020204" pitchFamily="34" charset="0"/>
                <a:sym typeface="Helvetica Neue"/>
              </a:rPr>
              <a:t>I</a:t>
            </a:r>
            <a:r>
              <a:rPr lang="en-IN" sz="1980">
                <a:solidFill>
                  <a:srgbClr val="000000"/>
                </a:solidFill>
                <a:latin typeface="Segoe UI"/>
                <a:ea typeface="Intel Clear" panose="020B0604020203020204" pitchFamily="34" charset="0"/>
                <a:cs typeface="Intel Clear" panose="020B0604020203020204" pitchFamily="34" charset="0"/>
                <a:sym typeface="Helvetica Neue"/>
              </a:rPr>
              <a:t>mage placeholder</a:t>
            </a:r>
            <a:endParaRPr lang="en-US" sz="1980">
              <a:solidFill>
                <a:srgbClr val="000000"/>
              </a:solidFill>
              <a:latin typeface="Segoe UI"/>
              <a:ea typeface="Intel Clear" panose="020B0604020203020204" pitchFamily="34" charset="0"/>
              <a:cs typeface="Intel Clear" panose="020B0604020203020204" pitchFamily="34" charset="0"/>
              <a:sym typeface="Helvetica Neue"/>
            </a:endParaRPr>
          </a:p>
        </p:txBody>
      </p:sp>
      <p:pic>
        <p:nvPicPr>
          <p:cNvPr id="118" name="Picture 2" descr="Screenshot of Hugh Baird College key metrics of students lifecycle dashboard">
            <a:extLst>
              <a:ext uri="{FF2B5EF4-FFF2-40B4-BE49-F238E27FC236}">
                <a16:creationId xmlns:a16="http://schemas.microsoft.com/office/drawing/2014/main" id="{E4CB6E0F-06AB-4AE0-91AF-D0A103536D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484"/>
          <a:stretch/>
        </p:blipFill>
        <p:spPr bwMode="auto">
          <a:xfrm>
            <a:off x="4587112" y="2801058"/>
            <a:ext cx="5555149" cy="4031136"/>
          </a:xfrm>
          <a:prstGeom prst="roundRect">
            <a:avLst>
              <a:gd name="adj" fmla="val 3435"/>
            </a:avLst>
          </a:prstGeom>
          <a:noFill/>
          <a:extLst>
            <a:ext uri="{909E8E84-426E-40DD-AFC4-6F175D3DCCD1}">
              <a14:hiddenFill xmlns:a14="http://schemas.microsoft.com/office/drawing/2010/main">
                <a:solidFill>
                  <a:srgbClr val="FFFFFF"/>
                </a:solidFill>
              </a14:hiddenFill>
            </a:ext>
          </a:extLst>
        </p:spPr>
      </p:pic>
      <p:sp>
        <p:nvSpPr>
          <p:cNvPr id="22" name="Text Placeholder 3">
            <a:extLst>
              <a:ext uri="{FF2B5EF4-FFF2-40B4-BE49-F238E27FC236}">
                <a16:creationId xmlns:a16="http://schemas.microsoft.com/office/drawing/2014/main" id="{24AB0407-0FA1-4D5B-BCB8-AA985134AB72}"/>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31</a:t>
            </a:fld>
            <a:endParaRPr lang="en-US"/>
          </a:p>
        </p:txBody>
      </p:sp>
      <p:sp>
        <p:nvSpPr>
          <p:cNvPr id="38" name="Arrow: Bent 37">
            <a:extLst>
              <a:ext uri="{FF2B5EF4-FFF2-40B4-BE49-F238E27FC236}">
                <a16:creationId xmlns:a16="http://schemas.microsoft.com/office/drawing/2014/main" id="{70DD76EB-9CF8-4F44-8052-F8B304B187FE}"/>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27" name="Straight Connector 26">
            <a:extLst>
              <a:ext uri="{FF2B5EF4-FFF2-40B4-BE49-F238E27FC236}">
                <a16:creationId xmlns:a16="http://schemas.microsoft.com/office/drawing/2014/main" id="{5470EB54-A92D-4638-BBB1-DCDE7BF76397}"/>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86473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Rectangle 1008">
            <a:extLst>
              <a:ext uri="{FF2B5EF4-FFF2-40B4-BE49-F238E27FC236}">
                <a16:creationId xmlns:a16="http://schemas.microsoft.com/office/drawing/2014/main" id="{F2630788-D37A-46C1-9B01-05CB9E1966E4}"/>
              </a:ext>
              <a:ext uri="{C183D7F6-B498-43B3-948B-1728B52AA6E4}">
                <adec:decorative xmlns:adec="http://schemas.microsoft.com/office/drawing/2017/decorative" val="1"/>
              </a:ext>
            </a:extLst>
          </p:cNvPr>
          <p:cNvSpPr/>
          <p:nvPr/>
        </p:nvSpPr>
        <p:spPr bwMode="auto">
          <a:xfrm>
            <a:off x="6827241" y="5504170"/>
            <a:ext cx="3245022" cy="189173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906" name="Rectangle 905">
            <a:extLst>
              <a:ext uri="{FF2B5EF4-FFF2-40B4-BE49-F238E27FC236}">
                <a16:creationId xmlns:a16="http://schemas.microsoft.com/office/drawing/2014/main" id="{D98E8E0B-E80B-4BAF-991E-1D592E171219}"/>
              </a:ext>
              <a:ext uri="{C183D7F6-B498-43B3-948B-1728B52AA6E4}">
                <adec:decorative xmlns:adec="http://schemas.microsoft.com/office/drawing/2017/decorative" val="1"/>
              </a:ext>
            </a:extLst>
          </p:cNvPr>
          <p:cNvSpPr/>
          <p:nvPr/>
        </p:nvSpPr>
        <p:spPr bwMode="auto">
          <a:xfrm>
            <a:off x="3432958" y="5504170"/>
            <a:ext cx="3225975" cy="189173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1855A4FF-687B-4150-BBC5-EE526C2AC9B3}"/>
              </a:ext>
            </a:extLst>
          </p:cNvPr>
          <p:cNvSpPr>
            <a:spLocks noGrp="1"/>
          </p:cNvSpPr>
          <p:nvPr>
            <p:ph type="title"/>
          </p:nvPr>
        </p:nvSpPr>
        <p:spPr>
          <a:xfrm>
            <a:off x="457200" y="307794"/>
            <a:ext cx="9144000" cy="1019620"/>
          </a:xfrm>
        </p:spPr>
        <p:txBody>
          <a:bodyPr>
            <a:normAutofit/>
          </a:bodyPr>
          <a:lstStyle/>
          <a:p>
            <a:r>
              <a:rPr lang="en-US" dirty="0"/>
              <a:t>Microsoft Return to School solution components</a:t>
            </a:r>
          </a:p>
        </p:txBody>
      </p:sp>
      <p:sp>
        <p:nvSpPr>
          <p:cNvPr id="219" name="TextBox 218">
            <a:extLst>
              <a:ext uri="{FF2B5EF4-FFF2-40B4-BE49-F238E27FC236}">
                <a16:creationId xmlns:a16="http://schemas.microsoft.com/office/drawing/2014/main" id="{3CF27D05-6FB7-418B-BBC0-99518A3CC955}"/>
              </a:ext>
            </a:extLst>
          </p:cNvPr>
          <p:cNvSpPr txBox="1"/>
          <p:nvPr/>
        </p:nvSpPr>
        <p:spPr>
          <a:xfrm>
            <a:off x="498179" y="791671"/>
            <a:ext cx="8332656" cy="246221"/>
          </a:xfrm>
          <a:prstGeom prst="rect">
            <a:avLst/>
          </a:prstGeom>
          <a:noFill/>
        </p:spPr>
        <p:txBody>
          <a:bodyPr wrap="square" lIns="0" tIns="0" rIns="0" bIns="0" rtlCol="0" anchor="t">
            <a:spAutoFit/>
          </a:bodyPr>
          <a:lstStyle>
            <a:defPPr>
              <a:defRPr lang="en-US"/>
            </a:defPPr>
            <a:lvl1pPr marL="141446" indent="-141446" defTabSz="754380">
              <a:spcBef>
                <a:spcPts val="600"/>
              </a:spcBef>
              <a:buFont typeface="Arial" panose="020B0604020202020204" pitchFamily="34" charset="0"/>
              <a:buChar char="•"/>
              <a:defRPr sz="1400">
                <a:solidFill>
                  <a:prstClr val="black"/>
                </a:solidFill>
                <a:latin typeface="Segoe UI Semilight" panose="020B0402040204020203" pitchFamily="34" charset="0"/>
                <a:cs typeface="Segoe UI Semilight" panose="020B0402040204020203" pitchFamily="34" charset="0"/>
              </a:defRPr>
            </a:lvl1pPr>
          </a:lstStyle>
          <a:p>
            <a:pPr marL="0" indent="0">
              <a:buNone/>
            </a:pPr>
            <a:r>
              <a:rPr lang="en-US" sz="1600" dirty="0">
                <a:solidFill>
                  <a:schemeClr val="tx1"/>
                </a:solidFill>
              </a:rPr>
              <a:t>&lt;Brief write up of what the R2S Solution is&gt;</a:t>
            </a:r>
          </a:p>
        </p:txBody>
      </p:sp>
      <p:grpSp>
        <p:nvGrpSpPr>
          <p:cNvPr id="68" name="Group 67">
            <a:extLst>
              <a:ext uri="{FF2B5EF4-FFF2-40B4-BE49-F238E27FC236}">
                <a16:creationId xmlns:a16="http://schemas.microsoft.com/office/drawing/2014/main" id="{DED68786-D6DC-438F-9F56-CD81BBAB05FB}"/>
              </a:ext>
              <a:ext uri="{C183D7F6-B498-43B3-948B-1728B52AA6E4}">
                <adec:decorative xmlns:adec="http://schemas.microsoft.com/office/drawing/2017/decorative" val="1"/>
              </a:ext>
            </a:extLst>
          </p:cNvPr>
          <p:cNvGrpSpPr/>
          <p:nvPr/>
        </p:nvGrpSpPr>
        <p:grpSpPr>
          <a:xfrm>
            <a:off x="13863" y="1455785"/>
            <a:ext cx="10058401" cy="6178452"/>
            <a:chOff x="0" y="1155702"/>
            <a:chExt cx="10304660" cy="6178452"/>
          </a:xfrm>
        </p:grpSpPr>
        <p:sp>
          <p:nvSpPr>
            <p:cNvPr id="69" name="Arrow: Bent 68">
              <a:extLst>
                <a:ext uri="{FF2B5EF4-FFF2-40B4-BE49-F238E27FC236}">
                  <a16:creationId xmlns:a16="http://schemas.microsoft.com/office/drawing/2014/main" id="{E467C19C-FA16-4CC3-97DB-715DE8BBCB19}"/>
                </a:ext>
              </a:extLst>
            </p:cNvPr>
            <p:cNvSpPr/>
            <p:nvPr/>
          </p:nvSpPr>
          <p:spPr bwMode="auto">
            <a:xfrm rot="5400000">
              <a:off x="-691242" y="1846944"/>
              <a:ext cx="4706956" cy="3324472"/>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70" name="Arrow: U-Turn 69">
              <a:extLst>
                <a:ext uri="{FF2B5EF4-FFF2-40B4-BE49-F238E27FC236}">
                  <a16:creationId xmlns:a16="http://schemas.microsoft.com/office/drawing/2014/main" id="{4300FB85-CDEC-4BE2-99B8-57667D29E0DB}"/>
                </a:ext>
              </a:extLst>
            </p:cNvPr>
            <p:cNvSpPr/>
            <p:nvPr/>
          </p:nvSpPr>
          <p:spPr bwMode="auto">
            <a:xfrm rot="10800000">
              <a:off x="3324471" y="4413250"/>
              <a:ext cx="172427" cy="2920904"/>
            </a:xfrm>
            <a:prstGeom prst="uturnArrow">
              <a:avLst>
                <a:gd name="adj1" fmla="val 25000"/>
                <a:gd name="adj2" fmla="val 0"/>
                <a:gd name="adj3" fmla="val 25000"/>
                <a:gd name="adj4" fmla="val 43750"/>
                <a:gd name="adj5" fmla="val 7500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cs typeface="Segoe UI" pitchFamily="34" charset="0"/>
              </a:endParaRPr>
            </a:p>
          </p:txBody>
        </p:sp>
        <p:sp>
          <p:nvSpPr>
            <p:cNvPr id="71" name="Arrow: Bent 70">
              <a:extLst>
                <a:ext uri="{FF2B5EF4-FFF2-40B4-BE49-F238E27FC236}">
                  <a16:creationId xmlns:a16="http://schemas.microsoft.com/office/drawing/2014/main" id="{8890BA1E-724A-413F-B157-FBB8E792BE03}"/>
                </a:ext>
              </a:extLst>
            </p:cNvPr>
            <p:cNvSpPr/>
            <p:nvPr/>
          </p:nvSpPr>
          <p:spPr bwMode="auto">
            <a:xfrm rot="16200000" flipH="1">
              <a:off x="2514456" y="2135970"/>
              <a:ext cx="4706956" cy="2746422"/>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72" name="Arrow: U-Turn 71">
              <a:extLst>
                <a:ext uri="{FF2B5EF4-FFF2-40B4-BE49-F238E27FC236}">
                  <a16:creationId xmlns:a16="http://schemas.microsoft.com/office/drawing/2014/main" id="{AEB4C984-163B-48FA-9806-6767416EFF43}"/>
                </a:ext>
              </a:extLst>
            </p:cNvPr>
            <p:cNvSpPr/>
            <p:nvPr/>
          </p:nvSpPr>
          <p:spPr bwMode="auto">
            <a:xfrm rot="10800000">
              <a:off x="6809939" y="4413250"/>
              <a:ext cx="172427" cy="2920904"/>
            </a:xfrm>
            <a:prstGeom prst="uturnArrow">
              <a:avLst>
                <a:gd name="adj1" fmla="val 25000"/>
                <a:gd name="adj2" fmla="val 0"/>
                <a:gd name="adj3" fmla="val 25000"/>
                <a:gd name="adj4" fmla="val 43750"/>
                <a:gd name="adj5" fmla="val 75000"/>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cs typeface="Segoe UI" pitchFamily="34" charset="0"/>
              </a:endParaRPr>
            </a:p>
          </p:txBody>
        </p:sp>
        <p:sp>
          <p:nvSpPr>
            <p:cNvPr id="73" name="Arrow: Bent 72">
              <a:extLst>
                <a:ext uri="{FF2B5EF4-FFF2-40B4-BE49-F238E27FC236}">
                  <a16:creationId xmlns:a16="http://schemas.microsoft.com/office/drawing/2014/main" id="{A099A943-5E43-4A8D-A249-DCC79ADAB182}"/>
                </a:ext>
              </a:extLst>
            </p:cNvPr>
            <p:cNvSpPr/>
            <p:nvPr/>
          </p:nvSpPr>
          <p:spPr bwMode="auto">
            <a:xfrm flipH="1">
              <a:off x="4189231" y="1155703"/>
              <a:ext cx="2620706" cy="5422900"/>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74" name="Arrow: Bent 73">
              <a:extLst>
                <a:ext uri="{FF2B5EF4-FFF2-40B4-BE49-F238E27FC236}">
                  <a16:creationId xmlns:a16="http://schemas.microsoft.com/office/drawing/2014/main" id="{90FD9A0D-A648-45DC-9AFD-9C0C75C5F68D}"/>
                </a:ext>
              </a:extLst>
            </p:cNvPr>
            <p:cNvSpPr/>
            <p:nvPr/>
          </p:nvSpPr>
          <p:spPr bwMode="auto">
            <a:xfrm rot="16200000" flipH="1">
              <a:off x="6290036" y="1848034"/>
              <a:ext cx="4706955" cy="3322293"/>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grpSp>
      <p:pic>
        <p:nvPicPr>
          <p:cNvPr id="131" name="Picture 130">
            <a:extLst>
              <a:ext uri="{FF2B5EF4-FFF2-40B4-BE49-F238E27FC236}">
                <a16:creationId xmlns:a16="http://schemas.microsoft.com/office/drawing/2014/main" id="{91D5C775-F9D4-416B-AD09-D7791B84B6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69892" y="1194791"/>
            <a:ext cx="536448" cy="536448"/>
          </a:xfrm>
          <a:prstGeom prst="rect">
            <a:avLst/>
          </a:prstGeom>
        </p:spPr>
      </p:pic>
      <p:sp>
        <p:nvSpPr>
          <p:cNvPr id="187" name="TextBox 186">
            <a:extLst>
              <a:ext uri="{FF2B5EF4-FFF2-40B4-BE49-F238E27FC236}">
                <a16:creationId xmlns:a16="http://schemas.microsoft.com/office/drawing/2014/main" id="{9638FFE3-D6AE-4EAC-9E36-09062E0395AE}"/>
              </a:ext>
            </a:extLst>
          </p:cNvPr>
          <p:cNvSpPr txBox="1"/>
          <p:nvPr/>
        </p:nvSpPr>
        <p:spPr>
          <a:xfrm>
            <a:off x="1568010" y="1292910"/>
            <a:ext cx="340213" cy="340211"/>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effectLst/>
                <a:uLnTx/>
                <a:uFillTx/>
                <a:latin typeface="Segoe UI Semibold" panose="020B0702040204020203" pitchFamily="34" charset="0"/>
                <a:ea typeface="Segoe UI Black" panose="020B0A02040204020203" pitchFamily="34" charset="0"/>
                <a:cs typeface="Segoe UI Semibold" panose="020B0702040204020203" pitchFamily="34" charset="0"/>
              </a:rPr>
              <a:t>1</a:t>
            </a:r>
          </a:p>
        </p:txBody>
      </p:sp>
      <p:grpSp>
        <p:nvGrpSpPr>
          <p:cNvPr id="511" name="Group 510" descr="Mobile using Contoso Faculty &amp; Student Web App &#10;">
            <a:extLst>
              <a:ext uri="{FF2B5EF4-FFF2-40B4-BE49-F238E27FC236}">
                <a16:creationId xmlns:a16="http://schemas.microsoft.com/office/drawing/2014/main" id="{2DF76FEC-5266-4001-BA6B-B257564F5B41}"/>
              </a:ext>
            </a:extLst>
          </p:cNvPr>
          <p:cNvGrpSpPr/>
          <p:nvPr/>
        </p:nvGrpSpPr>
        <p:grpSpPr>
          <a:xfrm>
            <a:off x="291153" y="1896131"/>
            <a:ext cx="1139530" cy="1851577"/>
            <a:chOff x="291153" y="1896131"/>
            <a:chExt cx="1139530" cy="1851577"/>
          </a:xfrm>
        </p:grpSpPr>
        <p:pic>
          <p:nvPicPr>
            <p:cNvPr id="512" name="Picture 511">
              <a:extLst>
                <a:ext uri="{FF2B5EF4-FFF2-40B4-BE49-F238E27FC236}">
                  <a16:creationId xmlns:a16="http://schemas.microsoft.com/office/drawing/2014/main" id="{DF07EFDB-07BC-469E-B9DD-13427A3DB6F2}"/>
                </a:ext>
              </a:extLst>
            </p:cNvPr>
            <p:cNvPicPr>
              <a:picLocks noChangeAspect="1"/>
            </p:cNvPicPr>
            <p:nvPr/>
          </p:nvPicPr>
          <p:blipFill>
            <a:blip r:embed="rId4"/>
            <a:stretch>
              <a:fillRect/>
            </a:stretch>
          </p:blipFill>
          <p:spPr>
            <a:xfrm>
              <a:off x="291153" y="1896131"/>
              <a:ext cx="1139530" cy="1851577"/>
            </a:xfrm>
            <a:prstGeom prst="rect">
              <a:avLst/>
            </a:prstGeom>
          </p:spPr>
        </p:pic>
        <p:grpSp>
          <p:nvGrpSpPr>
            <p:cNvPr id="513" name="Group 512">
              <a:extLst>
                <a:ext uri="{FF2B5EF4-FFF2-40B4-BE49-F238E27FC236}">
                  <a16:creationId xmlns:a16="http://schemas.microsoft.com/office/drawing/2014/main" id="{2FB7BBD6-A461-487B-930D-1B1AEA81E00E}"/>
                </a:ext>
              </a:extLst>
            </p:cNvPr>
            <p:cNvGrpSpPr/>
            <p:nvPr/>
          </p:nvGrpSpPr>
          <p:grpSpPr>
            <a:xfrm>
              <a:off x="506420" y="2083113"/>
              <a:ext cx="723528" cy="1457150"/>
              <a:chOff x="506420" y="2083113"/>
              <a:chExt cx="723528" cy="1457150"/>
            </a:xfrm>
          </p:grpSpPr>
          <p:pic>
            <p:nvPicPr>
              <p:cNvPr id="514" name="Picture 513" descr="A picture containing diagram&#10;&#10;Description automatically generated">
                <a:extLst>
                  <a:ext uri="{FF2B5EF4-FFF2-40B4-BE49-F238E27FC236}">
                    <a16:creationId xmlns:a16="http://schemas.microsoft.com/office/drawing/2014/main" id="{7DBF190A-55FE-4FEC-B19C-0C67FD1071A5}"/>
                  </a:ext>
                </a:extLst>
              </p:cNvPr>
              <p:cNvPicPr>
                <a:picLocks noChangeAspect="1"/>
              </p:cNvPicPr>
              <p:nvPr/>
            </p:nvPicPr>
            <p:blipFill>
              <a:blip r:embed="rId5"/>
              <a:stretch>
                <a:fillRect/>
              </a:stretch>
            </p:blipFill>
            <p:spPr>
              <a:xfrm>
                <a:off x="512260" y="2083113"/>
                <a:ext cx="711138" cy="1443751"/>
              </a:xfrm>
              <a:prstGeom prst="rect">
                <a:avLst/>
              </a:prstGeom>
            </p:spPr>
          </p:pic>
          <p:pic>
            <p:nvPicPr>
              <p:cNvPr id="515" name="Picture 514">
                <a:extLst>
                  <a:ext uri="{FF2B5EF4-FFF2-40B4-BE49-F238E27FC236}">
                    <a16:creationId xmlns:a16="http://schemas.microsoft.com/office/drawing/2014/main" id="{45F41DD8-7BF9-4FD4-A9E2-C9982671100E}"/>
                  </a:ext>
                </a:extLst>
              </p:cNvPr>
              <p:cNvPicPr>
                <a:picLocks noChangeAspect="1"/>
              </p:cNvPicPr>
              <p:nvPr/>
            </p:nvPicPr>
            <p:blipFill rotWithShape="1">
              <a:blip r:embed="rId6"/>
              <a:srcRect b="9433"/>
              <a:stretch/>
            </p:blipFill>
            <p:spPr>
              <a:xfrm>
                <a:off x="506420" y="2083113"/>
                <a:ext cx="722428" cy="1457150"/>
              </a:xfrm>
              <a:prstGeom prst="rect">
                <a:avLst/>
              </a:prstGeom>
            </p:spPr>
          </p:pic>
          <p:sp>
            <p:nvSpPr>
              <p:cNvPr id="516" name="TextBox 515">
                <a:extLst>
                  <a:ext uri="{FF2B5EF4-FFF2-40B4-BE49-F238E27FC236}">
                    <a16:creationId xmlns:a16="http://schemas.microsoft.com/office/drawing/2014/main" id="{F15D314D-43AB-4D9B-B8FA-DB94B375C002}"/>
                  </a:ext>
                </a:extLst>
              </p:cNvPr>
              <p:cNvSpPr txBox="1"/>
              <p:nvPr/>
            </p:nvSpPr>
            <p:spPr>
              <a:xfrm>
                <a:off x="775388" y="2186717"/>
                <a:ext cx="270921" cy="114327"/>
              </a:xfrm>
              <a:prstGeom prst="rect">
                <a:avLst/>
              </a:prstGeom>
              <a:solidFill>
                <a:srgbClr val="34778E"/>
              </a:solidFill>
            </p:spPr>
            <p:txBody>
              <a:bodyPr wrap="none" lIns="15088" tIns="0" rIns="15088" bIns="0" rtlCol="0" anchor="ctr">
                <a:spAutoFit/>
              </a:bodyPr>
              <a:lstStyle/>
              <a:p>
                <a:pPr defTabSz="754380">
                  <a:defRPr/>
                </a:pPr>
                <a:r>
                  <a:rPr lang="en-US" sz="743">
                    <a:solidFill>
                      <a:prstClr val="white"/>
                    </a:solidFill>
                    <a:latin typeface="Segoe UI Semilight" panose="020B0402040204020203" pitchFamily="34" charset="0"/>
                    <a:cs typeface="Segoe UI Semilight" panose="020B0402040204020203" pitchFamily="34" charset="0"/>
                  </a:rPr>
                  <a:t> Gary </a:t>
                </a:r>
              </a:p>
            </p:txBody>
          </p:sp>
          <p:sp>
            <p:nvSpPr>
              <p:cNvPr id="517" name="Rectangle 516">
                <a:extLst>
                  <a:ext uri="{FF2B5EF4-FFF2-40B4-BE49-F238E27FC236}">
                    <a16:creationId xmlns:a16="http://schemas.microsoft.com/office/drawing/2014/main" id="{056BDBF2-CAC2-40F5-B7EC-02E75C5BFA35}"/>
                  </a:ext>
                </a:extLst>
              </p:cNvPr>
              <p:cNvSpPr/>
              <p:nvPr/>
            </p:nvSpPr>
            <p:spPr>
              <a:xfrm>
                <a:off x="891703" y="2475747"/>
                <a:ext cx="189141" cy="43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defRPr/>
                </a:pPr>
                <a:endParaRPr lang="en-US" sz="1155">
                  <a:solidFill>
                    <a:prstClr val="black"/>
                  </a:solidFill>
                  <a:latin typeface="Segoe UI Semilight" panose="020B0402040204020203" pitchFamily="34" charset="0"/>
                  <a:cs typeface="Segoe UI Semilight" panose="020B0402040204020203" pitchFamily="34" charset="0"/>
                </a:endParaRPr>
              </a:p>
            </p:txBody>
          </p:sp>
          <p:pic>
            <p:nvPicPr>
              <p:cNvPr id="518" name="Picture 517">
                <a:extLst>
                  <a:ext uri="{FF2B5EF4-FFF2-40B4-BE49-F238E27FC236}">
                    <a16:creationId xmlns:a16="http://schemas.microsoft.com/office/drawing/2014/main" id="{564610A7-448F-4D7A-AEFA-17995654BD4C}"/>
                  </a:ext>
                </a:extLst>
              </p:cNvPr>
              <p:cNvPicPr>
                <a:picLocks noChangeAspect="1"/>
              </p:cNvPicPr>
              <p:nvPr/>
            </p:nvPicPr>
            <p:blipFill>
              <a:blip r:embed="rId7"/>
              <a:stretch>
                <a:fillRect/>
              </a:stretch>
            </p:blipFill>
            <p:spPr>
              <a:xfrm>
                <a:off x="507520" y="2086260"/>
                <a:ext cx="722428" cy="1285215"/>
              </a:xfrm>
              <a:prstGeom prst="rect">
                <a:avLst/>
              </a:prstGeom>
            </p:spPr>
          </p:pic>
        </p:grpSp>
      </p:grpSp>
      <p:grpSp>
        <p:nvGrpSpPr>
          <p:cNvPr id="560" name="Group 559" descr="Mobile using Contoso Faculty &amp; Student Web App &#10;">
            <a:extLst>
              <a:ext uri="{FF2B5EF4-FFF2-40B4-BE49-F238E27FC236}">
                <a16:creationId xmlns:a16="http://schemas.microsoft.com/office/drawing/2014/main" id="{4DBFD938-B325-49C6-BAED-6A0039C54B5E}"/>
              </a:ext>
            </a:extLst>
          </p:cNvPr>
          <p:cNvGrpSpPr/>
          <p:nvPr/>
        </p:nvGrpSpPr>
        <p:grpSpPr>
          <a:xfrm>
            <a:off x="1155919" y="1896337"/>
            <a:ext cx="1139530" cy="1851577"/>
            <a:chOff x="1155919" y="1896337"/>
            <a:chExt cx="1139530" cy="1851577"/>
          </a:xfrm>
        </p:grpSpPr>
        <p:grpSp>
          <p:nvGrpSpPr>
            <p:cNvPr id="561" name="Group 560">
              <a:extLst>
                <a:ext uri="{FF2B5EF4-FFF2-40B4-BE49-F238E27FC236}">
                  <a16:creationId xmlns:a16="http://schemas.microsoft.com/office/drawing/2014/main" id="{1796962A-D3AE-4E00-B6C9-FC8073300BC6}"/>
                </a:ext>
              </a:extLst>
            </p:cNvPr>
            <p:cNvGrpSpPr/>
            <p:nvPr/>
          </p:nvGrpSpPr>
          <p:grpSpPr>
            <a:xfrm>
              <a:off x="1155919" y="1896337"/>
              <a:ext cx="1139530" cy="1851577"/>
              <a:chOff x="7945409" y="1135277"/>
              <a:chExt cx="2585414" cy="4114800"/>
            </a:xfrm>
          </p:grpSpPr>
          <p:pic>
            <p:nvPicPr>
              <p:cNvPr id="563" name="Picture 562">
                <a:extLst>
                  <a:ext uri="{FF2B5EF4-FFF2-40B4-BE49-F238E27FC236}">
                    <a16:creationId xmlns:a16="http://schemas.microsoft.com/office/drawing/2014/main" id="{E5D29119-8354-4F43-B2BA-779F778D128D}"/>
                  </a:ext>
                </a:extLst>
              </p:cNvPr>
              <p:cNvPicPr>
                <a:picLocks noChangeAspect="1"/>
              </p:cNvPicPr>
              <p:nvPr/>
            </p:nvPicPr>
            <p:blipFill>
              <a:blip r:embed="rId4"/>
              <a:stretch>
                <a:fillRect/>
              </a:stretch>
            </p:blipFill>
            <p:spPr>
              <a:xfrm>
                <a:off x="7945409" y="1135277"/>
                <a:ext cx="2585414" cy="4114800"/>
              </a:xfrm>
              <a:prstGeom prst="rect">
                <a:avLst/>
              </a:prstGeom>
            </p:spPr>
          </p:pic>
          <p:pic>
            <p:nvPicPr>
              <p:cNvPr id="564" name="Picture 563" descr="Text&#10;&#10;Description automatically generated">
                <a:extLst>
                  <a:ext uri="{FF2B5EF4-FFF2-40B4-BE49-F238E27FC236}">
                    <a16:creationId xmlns:a16="http://schemas.microsoft.com/office/drawing/2014/main" id="{121614DE-1E8E-4181-8CAE-A6DF79710989}"/>
                  </a:ext>
                </a:extLst>
              </p:cNvPr>
              <p:cNvPicPr>
                <a:picLocks noChangeAspect="1"/>
              </p:cNvPicPr>
              <p:nvPr/>
            </p:nvPicPr>
            <p:blipFill>
              <a:blip r:embed="rId8"/>
              <a:stretch>
                <a:fillRect/>
              </a:stretch>
            </p:blipFill>
            <p:spPr>
              <a:xfrm>
                <a:off x="8443617" y="1558896"/>
                <a:ext cx="1646772" cy="3214570"/>
              </a:xfrm>
              <a:prstGeom prst="rect">
                <a:avLst/>
              </a:prstGeom>
            </p:spPr>
          </p:pic>
        </p:grpSp>
        <p:pic>
          <p:nvPicPr>
            <p:cNvPr id="562" name="Picture 561" descr="Contoso mobile app">
              <a:extLst>
                <a:ext uri="{FF2B5EF4-FFF2-40B4-BE49-F238E27FC236}">
                  <a16:creationId xmlns:a16="http://schemas.microsoft.com/office/drawing/2014/main" id="{8867DC16-A6DA-4446-AA4C-8F5F1D619C5E}"/>
                </a:ext>
              </a:extLst>
            </p:cNvPr>
            <p:cNvPicPr>
              <a:picLocks noChangeAspect="1"/>
            </p:cNvPicPr>
            <p:nvPr/>
          </p:nvPicPr>
          <p:blipFill>
            <a:blip r:embed="rId9"/>
            <a:stretch>
              <a:fillRect/>
            </a:stretch>
          </p:blipFill>
          <p:spPr>
            <a:xfrm>
              <a:off x="1375206" y="2086751"/>
              <a:ext cx="725820" cy="1457150"/>
            </a:xfrm>
            <a:prstGeom prst="rect">
              <a:avLst/>
            </a:prstGeom>
          </p:spPr>
        </p:pic>
      </p:grpSp>
      <p:grpSp>
        <p:nvGrpSpPr>
          <p:cNvPr id="602" name="Group 601" descr="Mobile using Contoso Faculty &amp; Student Web App &#10;">
            <a:extLst>
              <a:ext uri="{FF2B5EF4-FFF2-40B4-BE49-F238E27FC236}">
                <a16:creationId xmlns:a16="http://schemas.microsoft.com/office/drawing/2014/main" id="{DBEB6E6F-77B7-4EA7-8326-26162918F9E4}"/>
              </a:ext>
            </a:extLst>
          </p:cNvPr>
          <p:cNvGrpSpPr/>
          <p:nvPr/>
        </p:nvGrpSpPr>
        <p:grpSpPr>
          <a:xfrm>
            <a:off x="2020685" y="1896337"/>
            <a:ext cx="1139530" cy="1851577"/>
            <a:chOff x="2020685" y="1896337"/>
            <a:chExt cx="1139530" cy="1851577"/>
          </a:xfrm>
        </p:grpSpPr>
        <p:grpSp>
          <p:nvGrpSpPr>
            <p:cNvPr id="603" name="Group 602" descr="Mobile using Contoso Faculty &amp; Student Web App &#10;">
              <a:extLst>
                <a:ext uri="{FF2B5EF4-FFF2-40B4-BE49-F238E27FC236}">
                  <a16:creationId xmlns:a16="http://schemas.microsoft.com/office/drawing/2014/main" id="{6594275E-8172-4610-B205-FE8ACFEF2583}"/>
                </a:ext>
              </a:extLst>
            </p:cNvPr>
            <p:cNvGrpSpPr/>
            <p:nvPr/>
          </p:nvGrpSpPr>
          <p:grpSpPr>
            <a:xfrm>
              <a:off x="2020685" y="1896337"/>
              <a:ext cx="1139530" cy="1851577"/>
              <a:chOff x="2020685" y="1896337"/>
              <a:chExt cx="1139530" cy="1851577"/>
            </a:xfrm>
          </p:grpSpPr>
          <p:pic>
            <p:nvPicPr>
              <p:cNvPr id="605" name="Picture 604">
                <a:extLst>
                  <a:ext uri="{FF2B5EF4-FFF2-40B4-BE49-F238E27FC236}">
                    <a16:creationId xmlns:a16="http://schemas.microsoft.com/office/drawing/2014/main" id="{CDBFC4B8-79BC-4C71-BABF-287E0A05299C}"/>
                  </a:ext>
                </a:extLst>
              </p:cNvPr>
              <p:cNvPicPr>
                <a:picLocks noChangeAspect="1"/>
              </p:cNvPicPr>
              <p:nvPr/>
            </p:nvPicPr>
            <p:blipFill>
              <a:blip r:embed="rId4"/>
              <a:stretch>
                <a:fillRect/>
              </a:stretch>
            </p:blipFill>
            <p:spPr>
              <a:xfrm>
                <a:off x="2020685" y="1896337"/>
                <a:ext cx="1139530" cy="1851577"/>
              </a:xfrm>
              <a:prstGeom prst="rect">
                <a:avLst/>
              </a:prstGeom>
            </p:spPr>
          </p:pic>
          <p:pic>
            <p:nvPicPr>
              <p:cNvPr id="606" name="Picture 605">
                <a:extLst>
                  <a:ext uri="{FF2B5EF4-FFF2-40B4-BE49-F238E27FC236}">
                    <a16:creationId xmlns:a16="http://schemas.microsoft.com/office/drawing/2014/main" id="{90AAB28D-3146-40FD-8CBB-78AB5C2E8B7D}"/>
                  </a:ext>
                </a:extLst>
              </p:cNvPr>
              <p:cNvPicPr>
                <a:picLocks noChangeAspect="1"/>
              </p:cNvPicPr>
              <p:nvPr/>
            </p:nvPicPr>
            <p:blipFill rotWithShape="1">
              <a:blip r:embed="rId6"/>
              <a:srcRect b="9433"/>
              <a:stretch/>
            </p:blipFill>
            <p:spPr>
              <a:xfrm>
                <a:off x="2241399" y="2084074"/>
                <a:ext cx="722428" cy="1457150"/>
              </a:xfrm>
              <a:prstGeom prst="rect">
                <a:avLst/>
              </a:prstGeom>
            </p:spPr>
          </p:pic>
          <p:pic>
            <p:nvPicPr>
              <p:cNvPr id="607" name="Picture 606">
                <a:extLst>
                  <a:ext uri="{FF2B5EF4-FFF2-40B4-BE49-F238E27FC236}">
                    <a16:creationId xmlns:a16="http://schemas.microsoft.com/office/drawing/2014/main" id="{C1929A79-7598-4815-8848-CCE786105ACC}"/>
                  </a:ext>
                </a:extLst>
              </p:cNvPr>
              <p:cNvPicPr>
                <a:picLocks noChangeAspect="1"/>
              </p:cNvPicPr>
              <p:nvPr/>
            </p:nvPicPr>
            <p:blipFill>
              <a:blip r:embed="rId10"/>
              <a:stretch>
                <a:fillRect/>
              </a:stretch>
            </p:blipFill>
            <p:spPr>
              <a:xfrm>
                <a:off x="2242995" y="2083113"/>
                <a:ext cx="722428" cy="1302622"/>
              </a:xfrm>
              <a:prstGeom prst="rect">
                <a:avLst/>
              </a:prstGeom>
            </p:spPr>
          </p:pic>
        </p:grpSp>
        <p:sp>
          <p:nvSpPr>
            <p:cNvPr id="604" name="TextBox 603">
              <a:extLst>
                <a:ext uri="{FF2B5EF4-FFF2-40B4-BE49-F238E27FC236}">
                  <a16:creationId xmlns:a16="http://schemas.microsoft.com/office/drawing/2014/main" id="{FFBE0BCD-2B2D-42BC-BAD6-B511DEE26703}"/>
                </a:ext>
              </a:extLst>
            </p:cNvPr>
            <p:cNvSpPr txBox="1"/>
            <p:nvPr/>
          </p:nvSpPr>
          <p:spPr>
            <a:xfrm>
              <a:off x="2386671" y="2204806"/>
              <a:ext cx="457176" cy="143116"/>
            </a:xfrm>
            <a:prstGeom prst="rect">
              <a:avLst/>
            </a:prstGeom>
            <a:solidFill>
              <a:schemeClr val="bg1"/>
            </a:solidFill>
          </p:spPr>
          <p:txBody>
            <a:bodyPr wrap="none" rtlCol="0">
              <a:spAutoFit/>
            </a:bodyPr>
            <a:lstStyle/>
            <a:p>
              <a:pPr defTabSz="754380">
                <a:defRPr/>
              </a:pPr>
              <a:r>
                <a:rPr lang="en-US" sz="330" dirty="0">
                  <a:solidFill>
                    <a:srgbClr val="34778E"/>
                  </a:solidFill>
                  <a:latin typeface="Segoe UI Semibold" panose="020B0702040204020203" pitchFamily="34" charset="0"/>
                  <a:cs typeface="Segoe UI Semibold" panose="020B0702040204020203" pitchFamily="34" charset="0"/>
                </a:rPr>
                <a:t>Jennifer Smith</a:t>
              </a:r>
            </a:p>
          </p:txBody>
        </p:sp>
      </p:grpSp>
      <p:sp>
        <p:nvSpPr>
          <p:cNvPr id="639" name="TextBox 638">
            <a:extLst>
              <a:ext uri="{FF2B5EF4-FFF2-40B4-BE49-F238E27FC236}">
                <a16:creationId xmlns:a16="http://schemas.microsoft.com/office/drawing/2014/main" id="{B9BFDC91-04E9-4C71-B710-F48F5B6382F5}"/>
              </a:ext>
            </a:extLst>
          </p:cNvPr>
          <p:cNvSpPr txBox="1"/>
          <p:nvPr/>
        </p:nvSpPr>
        <p:spPr>
          <a:xfrm>
            <a:off x="498179" y="3954279"/>
            <a:ext cx="2622931" cy="246221"/>
          </a:xfrm>
          <a:prstGeom prst="rect">
            <a:avLst/>
          </a:prstGeom>
          <a:noFill/>
        </p:spPr>
        <p:txBody>
          <a:bodyPr wrap="square" lIns="0" tIns="0" rIns="0" bIns="0" rtlCol="0">
            <a:spAutoFit/>
          </a:bodyPr>
          <a:lstStyle/>
          <a:p>
            <a:pPr defTabSz="754380">
              <a:defRPr/>
            </a:pPr>
            <a:r>
              <a:rPr lang="en-US" sz="1600" dirty="0">
                <a:solidFill>
                  <a:schemeClr val="tx2"/>
                </a:solidFill>
                <a:latin typeface="Segoe UI Semibold" panose="020B0702040204020203" pitchFamily="34" charset="0"/>
                <a:cs typeface="Segoe UI Semibold" panose="020B0702040204020203" pitchFamily="34" charset="0"/>
              </a:rPr>
              <a:t>Faculty &amp; Student Web App</a:t>
            </a:r>
          </a:p>
        </p:txBody>
      </p:sp>
      <p:cxnSp>
        <p:nvCxnSpPr>
          <p:cNvPr id="677" name="Straight Connector 676">
            <a:extLst>
              <a:ext uri="{FF2B5EF4-FFF2-40B4-BE49-F238E27FC236}">
                <a16:creationId xmlns:a16="http://schemas.microsoft.com/office/drawing/2014/main" id="{6D7E5318-8CBF-43D3-972E-7466BBF0C142}"/>
              </a:ext>
              <a:ext uri="{C183D7F6-B498-43B3-948B-1728B52AA6E4}">
                <adec:decorative xmlns:adec="http://schemas.microsoft.com/office/drawing/2017/decorative" val="1"/>
              </a:ext>
            </a:extLst>
          </p:cNvPr>
          <p:cNvCxnSpPr>
            <a:cxnSpLocks/>
          </p:cNvCxnSpPr>
          <p:nvPr/>
        </p:nvCxnSpPr>
        <p:spPr>
          <a:xfrm>
            <a:off x="498180" y="4287679"/>
            <a:ext cx="433883" cy="0"/>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1" name="TextBox 710">
            <a:extLst>
              <a:ext uri="{FF2B5EF4-FFF2-40B4-BE49-F238E27FC236}">
                <a16:creationId xmlns:a16="http://schemas.microsoft.com/office/drawing/2014/main" id="{2792A461-7D51-4796-A810-4AAC3A6FA412}"/>
              </a:ext>
            </a:extLst>
          </p:cNvPr>
          <p:cNvSpPr txBox="1"/>
          <p:nvPr/>
        </p:nvSpPr>
        <p:spPr>
          <a:xfrm>
            <a:off x="498180" y="4375077"/>
            <a:ext cx="2622932" cy="984885"/>
          </a:xfrm>
          <a:prstGeom prst="rect">
            <a:avLst/>
          </a:prstGeom>
          <a:noFill/>
        </p:spPr>
        <p:txBody>
          <a:bodyPr wrap="square" lIns="0" tIns="0" rIns="0" bIns="0" rtlCol="0" anchor="t">
            <a:spAutoFit/>
          </a:bodyPr>
          <a:lstStyle>
            <a:defPPr>
              <a:defRPr lang="en-US"/>
            </a:defPPr>
            <a:lvl1pPr marL="141446" indent="-141446" defTabSz="754380">
              <a:spcBef>
                <a:spcPts val="600"/>
              </a:spcBef>
              <a:buFont typeface="Arial" panose="020B0604020202020204" pitchFamily="34" charset="0"/>
              <a:buChar char="•"/>
              <a:defRPr sz="1400">
                <a:solidFill>
                  <a:prstClr val="black"/>
                </a:solidFill>
                <a:latin typeface="Segoe UI Semilight" panose="020B0402040204020203" pitchFamily="34" charset="0"/>
                <a:cs typeface="Segoe UI Semilight" panose="020B0402040204020203" pitchFamily="34" charset="0"/>
              </a:defRPr>
            </a:lvl1pPr>
          </a:lstStyle>
          <a:p>
            <a:pPr marL="0" indent="0">
              <a:buNone/>
            </a:pPr>
            <a:r>
              <a:rPr lang="en-US" sz="1600">
                <a:solidFill>
                  <a:schemeClr val="tx1"/>
                </a:solidFill>
              </a:rPr>
              <a:t>An app that allows faculty and students to receive day passes after meeting health pre-screen</a:t>
            </a:r>
          </a:p>
        </p:txBody>
      </p:sp>
      <p:sp>
        <p:nvSpPr>
          <p:cNvPr id="739" name="Rectangle 738">
            <a:extLst>
              <a:ext uri="{FF2B5EF4-FFF2-40B4-BE49-F238E27FC236}">
                <a16:creationId xmlns:a16="http://schemas.microsoft.com/office/drawing/2014/main" id="{BBA4D1BF-AD38-4DAB-A282-815E007F84A2}"/>
              </a:ext>
              <a:ext uri="{C183D7F6-B498-43B3-948B-1728B52AA6E4}">
                <adec:decorative xmlns:adec="http://schemas.microsoft.com/office/drawing/2017/decorative" val="1"/>
              </a:ext>
            </a:extLst>
          </p:cNvPr>
          <p:cNvSpPr/>
          <p:nvPr/>
        </p:nvSpPr>
        <p:spPr bwMode="auto">
          <a:xfrm>
            <a:off x="0" y="5504170"/>
            <a:ext cx="3258885" cy="189173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773" name="TextBox 772">
            <a:extLst>
              <a:ext uri="{FF2B5EF4-FFF2-40B4-BE49-F238E27FC236}">
                <a16:creationId xmlns:a16="http://schemas.microsoft.com/office/drawing/2014/main" id="{1D43CC36-6A73-4841-8078-00499B3B6782}"/>
              </a:ext>
            </a:extLst>
          </p:cNvPr>
          <p:cNvSpPr txBox="1"/>
          <p:nvPr/>
        </p:nvSpPr>
        <p:spPr>
          <a:xfrm>
            <a:off x="471064" y="5620428"/>
            <a:ext cx="2709822" cy="1461939"/>
          </a:xfrm>
          <a:prstGeom prst="rect">
            <a:avLst/>
          </a:prstGeom>
          <a:noFill/>
        </p:spPr>
        <p:txBody>
          <a:bodyPr wrap="square" lIns="0" tIns="0" rIns="0" bIns="0" rtlCol="0" anchor="t">
            <a:spAutoFit/>
          </a:bodyPr>
          <a:lstStyle>
            <a:defPPr>
              <a:defRPr lang="en-US"/>
            </a:defPPr>
            <a:lvl1pPr marL="141446" indent="-141446" defTabSz="754380">
              <a:spcBef>
                <a:spcPts val="600"/>
              </a:spcBef>
              <a:buFont typeface="Arial" panose="020B0604020202020204" pitchFamily="34" charset="0"/>
              <a:buChar char="•"/>
              <a:defRPr sz="1400">
                <a:solidFill>
                  <a:prstClr val="black"/>
                </a:solidFill>
                <a:latin typeface="Segoe UI Semilight" panose="020B0402040204020203" pitchFamily="34" charset="0"/>
                <a:cs typeface="Segoe UI Semilight" panose="020B0402040204020203" pitchFamily="34" charset="0"/>
              </a:defRPr>
            </a:lvl1pPr>
          </a:lstStyle>
          <a:p>
            <a:pPr marL="228600" indent="-228600"/>
            <a:r>
              <a:rPr lang="en-US" sz="1600">
                <a:solidFill>
                  <a:schemeClr val="tx1"/>
                </a:solidFill>
              </a:rPr>
              <a:t>Faculty</a:t>
            </a:r>
          </a:p>
          <a:p>
            <a:pPr marL="228600" indent="-228600"/>
            <a:r>
              <a:rPr lang="en-US" sz="1600">
                <a:solidFill>
                  <a:schemeClr val="tx1"/>
                </a:solidFill>
              </a:rPr>
              <a:t>Of Age Students</a:t>
            </a:r>
          </a:p>
          <a:p>
            <a:pPr marL="228600" indent="-228600"/>
            <a:r>
              <a:rPr lang="en-US" sz="1600">
                <a:solidFill>
                  <a:schemeClr val="tx1"/>
                </a:solidFill>
              </a:rPr>
              <a:t>Parents (on behalf of minors)</a:t>
            </a:r>
          </a:p>
          <a:p>
            <a:pPr marL="228600" indent="-228600"/>
            <a:r>
              <a:rPr lang="en-US" sz="1600">
                <a:solidFill>
                  <a:schemeClr val="tx1"/>
                </a:solidFill>
              </a:rPr>
              <a:t>Contractors</a:t>
            </a:r>
          </a:p>
        </p:txBody>
      </p:sp>
      <p:sp>
        <p:nvSpPr>
          <p:cNvPr id="800" name="people_12" title="Icon of three people">
            <a:extLst>
              <a:ext uri="{FF2B5EF4-FFF2-40B4-BE49-F238E27FC236}">
                <a16:creationId xmlns:a16="http://schemas.microsoft.com/office/drawing/2014/main" id="{C1B9BE0E-B641-4BAA-96A7-B8D50457B678}"/>
              </a:ext>
            </a:extLst>
          </p:cNvPr>
          <p:cNvSpPr>
            <a:spLocks noChangeAspect="1" noEditPoints="1"/>
          </p:cNvSpPr>
          <p:nvPr/>
        </p:nvSpPr>
        <p:spPr bwMode="auto">
          <a:xfrm>
            <a:off x="2600863" y="6938185"/>
            <a:ext cx="520247" cy="44386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0" name="Picture 339">
            <a:extLst>
              <a:ext uri="{FF2B5EF4-FFF2-40B4-BE49-F238E27FC236}">
                <a16:creationId xmlns:a16="http://schemas.microsoft.com/office/drawing/2014/main" id="{8B73BA63-E670-4F7A-8242-C5F25EB9DE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77721" y="1194791"/>
            <a:ext cx="536448" cy="536448"/>
          </a:xfrm>
          <a:prstGeom prst="rect">
            <a:avLst/>
          </a:prstGeom>
        </p:spPr>
      </p:pic>
      <p:sp>
        <p:nvSpPr>
          <p:cNvPr id="341" name="TextBox 340">
            <a:extLst>
              <a:ext uri="{FF2B5EF4-FFF2-40B4-BE49-F238E27FC236}">
                <a16:creationId xmlns:a16="http://schemas.microsoft.com/office/drawing/2014/main" id="{E8082960-A462-4598-8F89-8095D033EA3F}"/>
              </a:ext>
            </a:extLst>
          </p:cNvPr>
          <p:cNvSpPr txBox="1"/>
          <p:nvPr/>
        </p:nvSpPr>
        <p:spPr>
          <a:xfrm>
            <a:off x="4875839" y="1292910"/>
            <a:ext cx="340213" cy="340211"/>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effectLst/>
                <a:uLnTx/>
                <a:uFillTx/>
                <a:latin typeface="Segoe UI Semibold" panose="020B0702040204020203" pitchFamily="34" charset="0"/>
                <a:ea typeface="Segoe UI Black" panose="020B0A02040204020203" pitchFamily="34" charset="0"/>
                <a:cs typeface="Segoe UI Semibold" panose="020B0702040204020203" pitchFamily="34" charset="0"/>
              </a:rPr>
              <a:t>2</a:t>
            </a:r>
          </a:p>
        </p:txBody>
      </p:sp>
      <p:grpSp>
        <p:nvGrpSpPr>
          <p:cNvPr id="827" name="Group 826" descr="A monitor with a Re-opening Operations App in the screen">
            <a:extLst>
              <a:ext uri="{FF2B5EF4-FFF2-40B4-BE49-F238E27FC236}">
                <a16:creationId xmlns:a16="http://schemas.microsoft.com/office/drawing/2014/main" id="{BA59907A-6E87-4739-9DC2-159C473C3422}"/>
              </a:ext>
            </a:extLst>
          </p:cNvPr>
          <p:cNvGrpSpPr/>
          <p:nvPr/>
        </p:nvGrpSpPr>
        <p:grpSpPr>
          <a:xfrm>
            <a:off x="3879452" y="1958075"/>
            <a:ext cx="2304407" cy="1651288"/>
            <a:chOff x="6050632" y="4028641"/>
            <a:chExt cx="3570575" cy="2411142"/>
          </a:xfrm>
        </p:grpSpPr>
        <p:grpSp>
          <p:nvGrpSpPr>
            <p:cNvPr id="828" name="Group 827">
              <a:extLst>
                <a:ext uri="{FF2B5EF4-FFF2-40B4-BE49-F238E27FC236}">
                  <a16:creationId xmlns:a16="http://schemas.microsoft.com/office/drawing/2014/main" id="{16EA19EF-2691-4050-8D81-3E3ABA15CF78}"/>
                </a:ext>
              </a:extLst>
            </p:cNvPr>
            <p:cNvGrpSpPr/>
            <p:nvPr/>
          </p:nvGrpSpPr>
          <p:grpSpPr>
            <a:xfrm>
              <a:off x="6050632" y="4028641"/>
              <a:ext cx="3570575" cy="2411142"/>
              <a:chOff x="1320800" y="2181564"/>
              <a:chExt cx="4329699" cy="3060549"/>
            </a:xfrm>
          </p:grpSpPr>
          <p:pic>
            <p:nvPicPr>
              <p:cNvPr id="830" name="Picture 829" descr="A picture containing bird&#10;&#10;Description automatically generated">
                <a:extLst>
                  <a:ext uri="{FF2B5EF4-FFF2-40B4-BE49-F238E27FC236}">
                    <a16:creationId xmlns:a16="http://schemas.microsoft.com/office/drawing/2014/main" id="{DFE73262-D484-4909-9BBF-63E37095CA4F}"/>
                  </a:ext>
                </a:extLst>
              </p:cNvPr>
              <p:cNvPicPr>
                <a:picLocks noChangeAspect="1"/>
              </p:cNvPicPr>
              <p:nvPr/>
            </p:nvPicPr>
            <p:blipFill rotWithShape="1">
              <a:blip r:embed="rId11"/>
              <a:srcRect l="26042" t="12036" r="25297" b="14419"/>
              <a:stretch/>
            </p:blipFill>
            <p:spPr>
              <a:xfrm>
                <a:off x="1320800" y="2181564"/>
                <a:ext cx="4329699" cy="3060549"/>
              </a:xfrm>
              <a:prstGeom prst="rect">
                <a:avLst/>
              </a:prstGeom>
            </p:spPr>
          </p:pic>
          <p:pic>
            <p:nvPicPr>
              <p:cNvPr id="832" name="Picture 2">
                <a:extLst>
                  <a:ext uri="{FF2B5EF4-FFF2-40B4-BE49-F238E27FC236}">
                    <a16:creationId xmlns:a16="http://schemas.microsoft.com/office/drawing/2014/main" id="{1562BBBD-C57D-48F7-B264-68A3E30C69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58995" y="2386192"/>
                <a:ext cx="3825805" cy="20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9" name="Picture 828">
              <a:extLst>
                <a:ext uri="{FF2B5EF4-FFF2-40B4-BE49-F238E27FC236}">
                  <a16:creationId xmlns:a16="http://schemas.microsoft.com/office/drawing/2014/main" id="{5AF083B5-939C-47CB-BDC9-B5F1959EAFC9}"/>
                </a:ext>
              </a:extLst>
            </p:cNvPr>
            <p:cNvPicPr>
              <a:picLocks noChangeAspect="1"/>
            </p:cNvPicPr>
            <p:nvPr/>
          </p:nvPicPr>
          <p:blipFill>
            <a:blip r:embed="rId13"/>
            <a:stretch>
              <a:fillRect/>
            </a:stretch>
          </p:blipFill>
          <p:spPr>
            <a:xfrm>
              <a:off x="6201612" y="4156149"/>
              <a:ext cx="3219485" cy="1697710"/>
            </a:xfrm>
            <a:prstGeom prst="rect">
              <a:avLst/>
            </a:prstGeom>
          </p:spPr>
        </p:pic>
      </p:grpSp>
      <p:sp>
        <p:nvSpPr>
          <p:cNvPr id="861" name="TextBox 860">
            <a:extLst>
              <a:ext uri="{FF2B5EF4-FFF2-40B4-BE49-F238E27FC236}">
                <a16:creationId xmlns:a16="http://schemas.microsoft.com/office/drawing/2014/main" id="{DA44A818-BD94-481D-BB69-0F33E4F6D786}"/>
              </a:ext>
            </a:extLst>
          </p:cNvPr>
          <p:cNvSpPr txBox="1"/>
          <p:nvPr/>
        </p:nvSpPr>
        <p:spPr>
          <a:xfrm>
            <a:off x="3712869" y="3954279"/>
            <a:ext cx="2622931" cy="246221"/>
          </a:xfrm>
          <a:prstGeom prst="rect">
            <a:avLst/>
          </a:prstGeom>
          <a:noFill/>
        </p:spPr>
        <p:txBody>
          <a:bodyPr wrap="square" lIns="0" tIns="0" rIns="0" bIns="0" rtlCol="0">
            <a:spAutoFit/>
          </a:bodyPr>
          <a:lstStyle/>
          <a:p>
            <a:pPr defTabSz="754380">
              <a:defRPr/>
            </a:pPr>
            <a:r>
              <a:rPr lang="en-US" sz="1600" dirty="0">
                <a:solidFill>
                  <a:schemeClr val="tx2"/>
                </a:solidFill>
                <a:latin typeface="Segoe UI Semibold" panose="020B0702040204020203" pitchFamily="34" charset="0"/>
                <a:cs typeface="Segoe UI Semibold" panose="020B0702040204020203" pitchFamily="34" charset="0"/>
              </a:rPr>
              <a:t>Re-opening Operations App</a:t>
            </a:r>
          </a:p>
        </p:txBody>
      </p:sp>
      <p:cxnSp>
        <p:nvCxnSpPr>
          <p:cNvPr id="883" name="Straight Connector 882">
            <a:extLst>
              <a:ext uri="{FF2B5EF4-FFF2-40B4-BE49-F238E27FC236}">
                <a16:creationId xmlns:a16="http://schemas.microsoft.com/office/drawing/2014/main" id="{03C82966-A5A7-4F56-AD19-DBCA03768D65}"/>
              </a:ext>
              <a:ext uri="{C183D7F6-B498-43B3-948B-1728B52AA6E4}">
                <adec:decorative xmlns:adec="http://schemas.microsoft.com/office/drawing/2017/decorative" val="1"/>
              </a:ext>
            </a:extLst>
          </p:cNvPr>
          <p:cNvCxnSpPr>
            <a:cxnSpLocks/>
          </p:cNvCxnSpPr>
          <p:nvPr/>
        </p:nvCxnSpPr>
        <p:spPr>
          <a:xfrm>
            <a:off x="3712870" y="4287679"/>
            <a:ext cx="433883" cy="0"/>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0" name="TextBox 899">
            <a:extLst>
              <a:ext uri="{FF2B5EF4-FFF2-40B4-BE49-F238E27FC236}">
                <a16:creationId xmlns:a16="http://schemas.microsoft.com/office/drawing/2014/main" id="{904FB112-89BA-459F-8441-80FE85C81E68}"/>
              </a:ext>
            </a:extLst>
          </p:cNvPr>
          <p:cNvSpPr txBox="1"/>
          <p:nvPr/>
        </p:nvSpPr>
        <p:spPr>
          <a:xfrm>
            <a:off x="3712870" y="4375077"/>
            <a:ext cx="2622932" cy="738664"/>
          </a:xfrm>
          <a:prstGeom prst="rect">
            <a:avLst/>
          </a:prstGeom>
          <a:noFill/>
        </p:spPr>
        <p:txBody>
          <a:bodyPr wrap="square" lIns="0" tIns="0" rIns="0" bIns="0" rtlCol="0" anchor="t">
            <a:spAutoFit/>
          </a:bodyPr>
          <a:lstStyle>
            <a:defPPr>
              <a:defRPr lang="en-US"/>
            </a:defPPr>
            <a:lvl1pPr marL="141446" indent="-141446" defTabSz="754380">
              <a:spcBef>
                <a:spcPts val="600"/>
              </a:spcBef>
              <a:buFont typeface="Arial" panose="020B0604020202020204" pitchFamily="34" charset="0"/>
              <a:buChar char="•"/>
              <a:defRPr sz="1400">
                <a:solidFill>
                  <a:prstClr val="black"/>
                </a:solidFill>
                <a:latin typeface="Segoe UI Semilight" panose="020B0402040204020203" pitchFamily="34" charset="0"/>
                <a:cs typeface="Segoe UI Semilight" panose="020B0402040204020203" pitchFamily="34" charset="0"/>
              </a:defRPr>
            </a:lvl1pPr>
          </a:lstStyle>
          <a:p>
            <a:pPr marL="0" indent="0">
              <a:buNone/>
            </a:pPr>
            <a:r>
              <a:rPr lang="en-US" sz="1600" dirty="0">
                <a:solidFill>
                  <a:schemeClr val="tx1"/>
                </a:solidFill>
              </a:rPr>
              <a:t>An app to manage and</a:t>
            </a:r>
            <a:br>
              <a:rPr lang="en-US" sz="1600" dirty="0">
                <a:solidFill>
                  <a:schemeClr val="tx1"/>
                </a:solidFill>
              </a:rPr>
            </a:br>
            <a:r>
              <a:rPr lang="en-US" sz="1600" dirty="0">
                <a:solidFill>
                  <a:schemeClr val="tx1"/>
                </a:solidFill>
              </a:rPr>
              <a:t>monitor school reopening and infections status</a:t>
            </a:r>
          </a:p>
        </p:txBody>
      </p:sp>
      <p:sp>
        <p:nvSpPr>
          <p:cNvPr id="936" name="TextBox 935">
            <a:extLst>
              <a:ext uri="{FF2B5EF4-FFF2-40B4-BE49-F238E27FC236}">
                <a16:creationId xmlns:a16="http://schemas.microsoft.com/office/drawing/2014/main" id="{688680E1-61E2-4A2D-9153-9FFA036E1E83}"/>
              </a:ext>
            </a:extLst>
          </p:cNvPr>
          <p:cNvSpPr txBox="1"/>
          <p:nvPr/>
        </p:nvSpPr>
        <p:spPr>
          <a:xfrm>
            <a:off x="3660891" y="5620428"/>
            <a:ext cx="2709822" cy="1138773"/>
          </a:xfrm>
          <a:prstGeom prst="rect">
            <a:avLst/>
          </a:prstGeom>
          <a:noFill/>
        </p:spPr>
        <p:txBody>
          <a:bodyPr wrap="square" lIns="0" tIns="0" rIns="0" bIns="0" rtlCol="0" anchor="t">
            <a:spAutoFit/>
          </a:bodyPr>
          <a:lstStyle>
            <a:defPPr>
              <a:defRPr lang="en-US"/>
            </a:defPPr>
            <a:lvl1pPr marL="141446" indent="-141446" defTabSz="754380">
              <a:spcBef>
                <a:spcPts val="600"/>
              </a:spcBef>
              <a:buFont typeface="Arial" panose="020B0604020202020204" pitchFamily="34" charset="0"/>
              <a:buChar char="•"/>
              <a:defRPr sz="1400">
                <a:solidFill>
                  <a:prstClr val="black"/>
                </a:solidFill>
                <a:latin typeface="Segoe UI Semilight" panose="020B0402040204020203" pitchFamily="34" charset="0"/>
                <a:cs typeface="Segoe UI Semilight" panose="020B0402040204020203" pitchFamily="34" charset="0"/>
              </a:defRPr>
            </a:lvl1pPr>
          </a:lstStyle>
          <a:p>
            <a:pPr marL="228600" indent="-228600"/>
            <a:r>
              <a:rPr lang="en-US" sz="1600" dirty="0">
                <a:solidFill>
                  <a:schemeClr val="tx1"/>
                </a:solidFill>
              </a:rPr>
              <a:t>District or school </a:t>
            </a:r>
            <a:br>
              <a:rPr lang="en-US" sz="1600" dirty="0">
                <a:solidFill>
                  <a:schemeClr val="tx1"/>
                </a:solidFill>
              </a:rPr>
            </a:br>
            <a:r>
              <a:rPr lang="en-US" sz="1600" dirty="0">
                <a:solidFill>
                  <a:schemeClr val="tx1"/>
                </a:solidFill>
              </a:rPr>
              <a:t>re-opening team</a:t>
            </a:r>
          </a:p>
          <a:p>
            <a:pPr marL="228600" indent="-228600"/>
            <a:r>
              <a:rPr lang="en-US" sz="1600" dirty="0">
                <a:solidFill>
                  <a:schemeClr val="tx1"/>
                </a:solidFill>
              </a:rPr>
              <a:t>COVID testing team</a:t>
            </a:r>
          </a:p>
          <a:p>
            <a:pPr marL="228600" indent="-228600"/>
            <a:r>
              <a:rPr lang="en-US" sz="1600" dirty="0">
                <a:solidFill>
                  <a:schemeClr val="tx1"/>
                </a:solidFill>
              </a:rPr>
              <a:t>IT administrators</a:t>
            </a:r>
          </a:p>
        </p:txBody>
      </p:sp>
      <p:sp>
        <p:nvSpPr>
          <p:cNvPr id="946" name="people_6" title="Icon of a person with a screen behind them">
            <a:extLst>
              <a:ext uri="{FF2B5EF4-FFF2-40B4-BE49-F238E27FC236}">
                <a16:creationId xmlns:a16="http://schemas.microsoft.com/office/drawing/2014/main" id="{AE21985E-D0BB-437F-9655-20B4879D68A3}"/>
              </a:ext>
            </a:extLst>
          </p:cNvPr>
          <p:cNvSpPr>
            <a:spLocks noChangeAspect="1" noEditPoints="1"/>
          </p:cNvSpPr>
          <p:nvPr/>
        </p:nvSpPr>
        <p:spPr bwMode="auto">
          <a:xfrm>
            <a:off x="6145032" y="6963630"/>
            <a:ext cx="426740" cy="425047"/>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11 w 347"/>
              <a:gd name="T11" fmla="*/ 347 h 347"/>
              <a:gd name="T12" fmla="*/ 174 w 347"/>
              <a:gd name="T13" fmla="*/ 209 h 347"/>
              <a:gd name="T14" fmla="*/ 36 w 347"/>
              <a:gd name="T15" fmla="*/ 347 h 347"/>
              <a:gd name="T16" fmla="*/ 293 w 347"/>
              <a:gd name="T17" fmla="*/ 239 h 347"/>
              <a:gd name="T18" fmla="*/ 347 w 347"/>
              <a:gd name="T19" fmla="*/ 239 h 347"/>
              <a:gd name="T20" fmla="*/ 347 w 347"/>
              <a:gd name="T21" fmla="*/ 0 h 347"/>
              <a:gd name="T22" fmla="*/ 0 w 347"/>
              <a:gd name="T23" fmla="*/ 0 h 347"/>
              <a:gd name="T24" fmla="*/ 0 w 347"/>
              <a:gd name="T25" fmla="*/ 239 h 347"/>
              <a:gd name="T26" fmla="*/ 54 w 347"/>
              <a:gd name="T27" fmla="*/ 2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11" y="347"/>
                </a:moveTo>
                <a:cubicBezTo>
                  <a:pt x="311" y="271"/>
                  <a:pt x="249" y="209"/>
                  <a:pt x="174" y="209"/>
                </a:cubicBezTo>
                <a:cubicBezTo>
                  <a:pt x="98" y="209"/>
                  <a:pt x="36" y="271"/>
                  <a:pt x="36" y="347"/>
                </a:cubicBezTo>
                <a:moveTo>
                  <a:pt x="293" y="239"/>
                </a:moveTo>
                <a:cubicBezTo>
                  <a:pt x="347" y="239"/>
                  <a:pt x="347" y="239"/>
                  <a:pt x="347" y="239"/>
                </a:cubicBezTo>
                <a:cubicBezTo>
                  <a:pt x="347" y="0"/>
                  <a:pt x="347" y="0"/>
                  <a:pt x="347" y="0"/>
                </a:cubicBezTo>
                <a:cubicBezTo>
                  <a:pt x="0" y="0"/>
                  <a:pt x="0" y="0"/>
                  <a:pt x="0" y="0"/>
                </a:cubicBezTo>
                <a:cubicBezTo>
                  <a:pt x="0" y="239"/>
                  <a:pt x="0" y="239"/>
                  <a:pt x="0" y="239"/>
                </a:cubicBezTo>
                <a:cubicBezTo>
                  <a:pt x="54" y="239"/>
                  <a:pt x="54" y="239"/>
                  <a:pt x="54" y="239"/>
                </a:cubicBezTo>
              </a:path>
            </a:pathLst>
          </a:custGeom>
          <a:noFill/>
          <a:ln w="15875"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2" name="Picture 341">
            <a:extLst>
              <a:ext uri="{FF2B5EF4-FFF2-40B4-BE49-F238E27FC236}">
                <a16:creationId xmlns:a16="http://schemas.microsoft.com/office/drawing/2014/main" id="{4E9AB4BF-B38D-4087-B27E-0A749CA14D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81528" y="1194791"/>
            <a:ext cx="536448" cy="536448"/>
          </a:xfrm>
          <a:prstGeom prst="rect">
            <a:avLst/>
          </a:prstGeom>
        </p:spPr>
      </p:pic>
      <p:sp>
        <p:nvSpPr>
          <p:cNvPr id="343" name="TextBox 342">
            <a:extLst>
              <a:ext uri="{FF2B5EF4-FFF2-40B4-BE49-F238E27FC236}">
                <a16:creationId xmlns:a16="http://schemas.microsoft.com/office/drawing/2014/main" id="{3CA719A4-EA5C-4C28-AC3F-3462EFA928B1}"/>
              </a:ext>
            </a:extLst>
          </p:cNvPr>
          <p:cNvSpPr txBox="1"/>
          <p:nvPr/>
        </p:nvSpPr>
        <p:spPr>
          <a:xfrm>
            <a:off x="8279646" y="1292910"/>
            <a:ext cx="340213" cy="340211"/>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0" rIns="0" bIns="0" anchor="ctr">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effectLst/>
                <a:uLnTx/>
                <a:uFillTx/>
                <a:latin typeface="Segoe UI Semibold" panose="020B0702040204020203" pitchFamily="34" charset="0"/>
                <a:ea typeface="Segoe UI Black" panose="020B0A02040204020203" pitchFamily="34" charset="0"/>
                <a:cs typeface="Segoe UI Semibold" panose="020B0702040204020203" pitchFamily="34" charset="0"/>
              </a:rPr>
              <a:t>3</a:t>
            </a:r>
          </a:p>
        </p:txBody>
      </p:sp>
      <p:grpSp>
        <p:nvGrpSpPr>
          <p:cNvPr id="953" name="Group 952" descr="A desktop and laptop with a Analytics dashboard in the screen&#10;">
            <a:extLst>
              <a:ext uri="{FF2B5EF4-FFF2-40B4-BE49-F238E27FC236}">
                <a16:creationId xmlns:a16="http://schemas.microsoft.com/office/drawing/2014/main" id="{2A73C8EB-9D29-4422-AD85-CD6854D16D17}"/>
              </a:ext>
            </a:extLst>
          </p:cNvPr>
          <p:cNvGrpSpPr/>
          <p:nvPr/>
        </p:nvGrpSpPr>
        <p:grpSpPr>
          <a:xfrm>
            <a:off x="7377765" y="1964097"/>
            <a:ext cx="2231320" cy="1773160"/>
            <a:chOff x="6808599" y="9681104"/>
            <a:chExt cx="2792601" cy="2219193"/>
          </a:xfrm>
        </p:grpSpPr>
        <p:grpSp>
          <p:nvGrpSpPr>
            <p:cNvPr id="954" name="Group 953">
              <a:extLst>
                <a:ext uri="{FF2B5EF4-FFF2-40B4-BE49-F238E27FC236}">
                  <a16:creationId xmlns:a16="http://schemas.microsoft.com/office/drawing/2014/main" id="{192A71F6-750A-4CB3-8CBF-D9C35F445BC2}"/>
                </a:ext>
              </a:extLst>
            </p:cNvPr>
            <p:cNvGrpSpPr/>
            <p:nvPr/>
          </p:nvGrpSpPr>
          <p:grpSpPr>
            <a:xfrm>
              <a:off x="6808599" y="9681104"/>
              <a:ext cx="2539220" cy="1723609"/>
              <a:chOff x="699248" y="1452283"/>
              <a:chExt cx="7288306" cy="5170393"/>
            </a:xfrm>
          </p:grpSpPr>
          <p:pic>
            <p:nvPicPr>
              <p:cNvPr id="959" name="Picture 958" descr="A picture containing bird&#10;&#10;Description automatically generated">
                <a:extLst>
                  <a:ext uri="{FF2B5EF4-FFF2-40B4-BE49-F238E27FC236}">
                    <a16:creationId xmlns:a16="http://schemas.microsoft.com/office/drawing/2014/main" id="{9485E342-EE1C-4D04-A53F-4001E7B3A0EB}"/>
                  </a:ext>
                </a:extLst>
              </p:cNvPr>
              <p:cNvPicPr>
                <a:picLocks noChangeAspect="1"/>
              </p:cNvPicPr>
              <p:nvPr/>
            </p:nvPicPr>
            <p:blipFill rotWithShape="1">
              <a:blip r:embed="rId11"/>
              <a:srcRect l="26042" t="12036" r="25297" b="14419"/>
              <a:stretch/>
            </p:blipFill>
            <p:spPr>
              <a:xfrm>
                <a:off x="699248" y="1452283"/>
                <a:ext cx="7288306" cy="5170393"/>
              </a:xfrm>
              <a:prstGeom prst="rect">
                <a:avLst/>
              </a:prstGeom>
            </p:spPr>
          </p:pic>
          <p:pic>
            <p:nvPicPr>
              <p:cNvPr id="960" name="Picture 959">
                <a:extLst>
                  <a:ext uri="{FF2B5EF4-FFF2-40B4-BE49-F238E27FC236}">
                    <a16:creationId xmlns:a16="http://schemas.microsoft.com/office/drawing/2014/main" id="{ED8EC9D1-E36F-4455-BF2E-7D0F54680541}"/>
                  </a:ext>
                </a:extLst>
              </p:cNvPr>
              <p:cNvPicPr>
                <a:picLocks noChangeAspect="1"/>
              </p:cNvPicPr>
              <p:nvPr/>
            </p:nvPicPr>
            <p:blipFill>
              <a:blip r:embed="rId14"/>
              <a:stretch>
                <a:fillRect/>
              </a:stretch>
            </p:blipFill>
            <p:spPr>
              <a:xfrm>
                <a:off x="1035422" y="1743511"/>
                <a:ext cx="6603640" cy="3662206"/>
              </a:xfrm>
              <a:prstGeom prst="rect">
                <a:avLst/>
              </a:prstGeom>
            </p:spPr>
          </p:pic>
        </p:grpSp>
        <p:grpSp>
          <p:nvGrpSpPr>
            <p:cNvPr id="955" name="Group 954">
              <a:extLst>
                <a:ext uri="{FF2B5EF4-FFF2-40B4-BE49-F238E27FC236}">
                  <a16:creationId xmlns:a16="http://schemas.microsoft.com/office/drawing/2014/main" id="{AA7750F5-BF81-4C91-A0B6-5B8B877C8D34}"/>
                </a:ext>
              </a:extLst>
            </p:cNvPr>
            <p:cNvGrpSpPr/>
            <p:nvPr/>
          </p:nvGrpSpPr>
          <p:grpSpPr>
            <a:xfrm>
              <a:off x="7573866" y="10548586"/>
              <a:ext cx="2027334" cy="1351711"/>
              <a:chOff x="5830434" y="3565321"/>
              <a:chExt cx="5586984" cy="3348583"/>
            </a:xfrm>
          </p:grpSpPr>
          <p:pic>
            <p:nvPicPr>
              <p:cNvPr id="957" name="Picture 956">
                <a:extLst>
                  <a:ext uri="{FF2B5EF4-FFF2-40B4-BE49-F238E27FC236}">
                    <a16:creationId xmlns:a16="http://schemas.microsoft.com/office/drawing/2014/main" id="{09C062B5-CCF6-4993-8796-ABD5D37CA8D0}"/>
                  </a:ext>
                  <a:ext uri="{C183D7F6-B498-43B3-948B-1728B52AA6E4}">
                    <adec:decorative xmlns:adec="http://schemas.microsoft.com/office/drawing/2017/decorative" val="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8305" t="11501" r="25626" b="4438"/>
              <a:stretch/>
            </p:blipFill>
            <p:spPr>
              <a:xfrm>
                <a:off x="5830434" y="3565321"/>
                <a:ext cx="5586984" cy="3348583"/>
              </a:xfrm>
              <a:prstGeom prst="rect">
                <a:avLst/>
              </a:prstGeom>
            </p:spPr>
          </p:pic>
          <p:pic>
            <p:nvPicPr>
              <p:cNvPr id="958" name="Picture 957">
                <a:extLst>
                  <a:ext uri="{FF2B5EF4-FFF2-40B4-BE49-F238E27FC236}">
                    <a16:creationId xmlns:a16="http://schemas.microsoft.com/office/drawing/2014/main" id="{72217575-BB0A-4874-BE50-08DA877D44BC}"/>
                  </a:ext>
                </a:extLst>
              </p:cNvPr>
              <p:cNvPicPr>
                <a:picLocks noChangeAspect="1"/>
              </p:cNvPicPr>
              <p:nvPr/>
            </p:nvPicPr>
            <p:blipFill>
              <a:blip r:embed="rId16"/>
              <a:stretch>
                <a:fillRect/>
              </a:stretch>
            </p:blipFill>
            <p:spPr>
              <a:xfrm>
                <a:off x="6576969" y="3821353"/>
                <a:ext cx="4160939" cy="2319816"/>
              </a:xfrm>
              <a:prstGeom prst="rect">
                <a:avLst/>
              </a:prstGeom>
            </p:spPr>
          </p:pic>
        </p:grpSp>
      </p:grpSp>
      <p:sp>
        <p:nvSpPr>
          <p:cNvPr id="968" name="TextBox 967">
            <a:extLst>
              <a:ext uri="{FF2B5EF4-FFF2-40B4-BE49-F238E27FC236}">
                <a16:creationId xmlns:a16="http://schemas.microsoft.com/office/drawing/2014/main" id="{6C6FD0CA-E861-4EAC-8E9E-AA29C2583EDB}"/>
              </a:ext>
            </a:extLst>
          </p:cNvPr>
          <p:cNvSpPr txBox="1"/>
          <p:nvPr/>
        </p:nvSpPr>
        <p:spPr>
          <a:xfrm>
            <a:off x="7058236" y="3954279"/>
            <a:ext cx="2622931" cy="246221"/>
          </a:xfrm>
          <a:prstGeom prst="rect">
            <a:avLst/>
          </a:prstGeom>
          <a:noFill/>
        </p:spPr>
        <p:txBody>
          <a:bodyPr wrap="square" lIns="0" tIns="0" rIns="0" bIns="0" rtlCol="0">
            <a:spAutoFit/>
          </a:bodyPr>
          <a:lstStyle/>
          <a:p>
            <a:pPr defTabSz="754380">
              <a:defRPr/>
            </a:pPr>
            <a:r>
              <a:rPr lang="en-US" sz="1600" dirty="0">
                <a:solidFill>
                  <a:schemeClr val="tx2"/>
                </a:solidFill>
                <a:latin typeface="Segoe UI Semibold" panose="020B0702040204020203" pitchFamily="34" charset="0"/>
                <a:cs typeface="Segoe UI Semibold" panose="020B0702040204020203" pitchFamily="34" charset="0"/>
              </a:rPr>
              <a:t>Dashboards &amp; Analytics</a:t>
            </a:r>
          </a:p>
        </p:txBody>
      </p:sp>
      <p:cxnSp>
        <p:nvCxnSpPr>
          <p:cNvPr id="1003" name="Straight Connector 1002">
            <a:extLst>
              <a:ext uri="{FF2B5EF4-FFF2-40B4-BE49-F238E27FC236}">
                <a16:creationId xmlns:a16="http://schemas.microsoft.com/office/drawing/2014/main" id="{A23F2D24-86E7-4962-B5D4-0E7320ED1F84}"/>
              </a:ext>
              <a:ext uri="{C183D7F6-B498-43B3-948B-1728B52AA6E4}">
                <adec:decorative xmlns:adec="http://schemas.microsoft.com/office/drawing/2017/decorative" val="1"/>
              </a:ext>
            </a:extLst>
          </p:cNvPr>
          <p:cNvCxnSpPr>
            <a:cxnSpLocks/>
          </p:cNvCxnSpPr>
          <p:nvPr/>
        </p:nvCxnSpPr>
        <p:spPr>
          <a:xfrm>
            <a:off x="7058237" y="4287679"/>
            <a:ext cx="433883" cy="0"/>
          </a:xfrm>
          <a:prstGeom prst="line">
            <a:avLst/>
          </a:prstGeom>
          <a:ln w="2857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07" name="TextBox 1006">
            <a:extLst>
              <a:ext uri="{FF2B5EF4-FFF2-40B4-BE49-F238E27FC236}">
                <a16:creationId xmlns:a16="http://schemas.microsoft.com/office/drawing/2014/main" id="{270B2492-DAD8-47C8-8185-49F65FAB95D7}"/>
              </a:ext>
            </a:extLst>
          </p:cNvPr>
          <p:cNvSpPr txBox="1"/>
          <p:nvPr/>
        </p:nvSpPr>
        <p:spPr>
          <a:xfrm>
            <a:off x="7058237" y="4375077"/>
            <a:ext cx="2622932" cy="738664"/>
          </a:xfrm>
          <a:prstGeom prst="rect">
            <a:avLst/>
          </a:prstGeom>
          <a:noFill/>
        </p:spPr>
        <p:txBody>
          <a:bodyPr wrap="square" lIns="0" tIns="0" rIns="0" bIns="0" rtlCol="0" anchor="t">
            <a:spAutoFit/>
          </a:bodyPr>
          <a:lstStyle>
            <a:defPPr>
              <a:defRPr lang="en-US"/>
            </a:defPPr>
            <a:lvl1pPr marL="141446" indent="-141446" defTabSz="754380">
              <a:spcBef>
                <a:spcPts val="600"/>
              </a:spcBef>
              <a:buFont typeface="Arial" panose="020B0604020202020204" pitchFamily="34" charset="0"/>
              <a:buChar char="•"/>
              <a:defRPr sz="1400">
                <a:solidFill>
                  <a:prstClr val="black"/>
                </a:solidFill>
                <a:latin typeface="Segoe UI Semilight" panose="020B0402040204020203" pitchFamily="34" charset="0"/>
                <a:cs typeface="Segoe UI Semilight" panose="020B0402040204020203" pitchFamily="34" charset="0"/>
              </a:defRPr>
            </a:lvl1pPr>
          </a:lstStyle>
          <a:p>
            <a:pPr marL="0" indent="0">
              <a:buNone/>
            </a:pPr>
            <a:r>
              <a:rPr lang="en-US" sz="1600" dirty="0">
                <a:solidFill>
                  <a:schemeClr val="tx1"/>
                </a:solidFill>
              </a:rPr>
              <a:t>Visualize and track school openings, attendance COVID cases, and more</a:t>
            </a:r>
          </a:p>
        </p:txBody>
      </p:sp>
      <p:sp>
        <p:nvSpPr>
          <p:cNvPr id="1013" name="TextBox 1012">
            <a:extLst>
              <a:ext uri="{FF2B5EF4-FFF2-40B4-BE49-F238E27FC236}">
                <a16:creationId xmlns:a16="http://schemas.microsoft.com/office/drawing/2014/main" id="{B84DF5E5-9DA6-4892-8729-09416D3AE92E}"/>
              </a:ext>
            </a:extLst>
          </p:cNvPr>
          <p:cNvSpPr txBox="1"/>
          <p:nvPr/>
        </p:nvSpPr>
        <p:spPr>
          <a:xfrm>
            <a:off x="7058236" y="5620428"/>
            <a:ext cx="2709822" cy="1138773"/>
          </a:xfrm>
          <a:prstGeom prst="rect">
            <a:avLst/>
          </a:prstGeom>
          <a:noFill/>
        </p:spPr>
        <p:txBody>
          <a:bodyPr wrap="square" lIns="0" tIns="0" rIns="0" bIns="0" rtlCol="0" anchor="t">
            <a:spAutoFit/>
          </a:bodyPr>
          <a:lstStyle>
            <a:defPPr>
              <a:defRPr lang="en-US"/>
            </a:defPPr>
            <a:lvl1pPr marL="141446" indent="-141446" defTabSz="754380">
              <a:spcBef>
                <a:spcPts val="600"/>
              </a:spcBef>
              <a:buFont typeface="Arial" panose="020B0604020202020204" pitchFamily="34" charset="0"/>
              <a:buChar char="•"/>
              <a:defRPr sz="1400">
                <a:solidFill>
                  <a:prstClr val="black"/>
                </a:solidFill>
                <a:latin typeface="Segoe UI Semilight" panose="020B0402040204020203" pitchFamily="34" charset="0"/>
                <a:cs typeface="Segoe UI Semilight" panose="020B0402040204020203" pitchFamily="34" charset="0"/>
              </a:defRPr>
            </a:lvl1pPr>
          </a:lstStyle>
          <a:p>
            <a:pPr marL="228600" indent="-228600"/>
            <a:r>
              <a:rPr lang="en-US" sz="1600">
                <a:solidFill>
                  <a:schemeClr val="tx1"/>
                </a:solidFill>
              </a:rPr>
              <a:t>District &amp; school leadership</a:t>
            </a:r>
          </a:p>
          <a:p>
            <a:pPr marL="228600" indent="-228600"/>
            <a:r>
              <a:rPr lang="en-US" sz="1600">
                <a:solidFill>
                  <a:schemeClr val="tx1"/>
                </a:solidFill>
              </a:rPr>
              <a:t>District or school </a:t>
            </a:r>
            <a:br>
              <a:rPr lang="en-US" sz="1600">
                <a:solidFill>
                  <a:schemeClr val="tx1"/>
                </a:solidFill>
              </a:rPr>
            </a:br>
            <a:r>
              <a:rPr lang="en-US" sz="1600">
                <a:solidFill>
                  <a:schemeClr val="tx1"/>
                </a:solidFill>
              </a:rPr>
              <a:t>re-opening team</a:t>
            </a:r>
          </a:p>
          <a:p>
            <a:pPr marL="228600" indent="-228600"/>
            <a:r>
              <a:rPr lang="en-US" sz="1600">
                <a:solidFill>
                  <a:schemeClr val="tx1"/>
                </a:solidFill>
              </a:rPr>
              <a:t>Parents &amp; community</a:t>
            </a:r>
          </a:p>
        </p:txBody>
      </p:sp>
      <p:sp>
        <p:nvSpPr>
          <p:cNvPr id="1014" name="people_8" title="Icon of two people with an arrow pointing to the right">
            <a:extLst>
              <a:ext uri="{FF2B5EF4-FFF2-40B4-BE49-F238E27FC236}">
                <a16:creationId xmlns:a16="http://schemas.microsoft.com/office/drawing/2014/main" id="{7D930534-A2E8-44C9-AD57-12DBF3B71668}"/>
              </a:ext>
            </a:extLst>
          </p:cNvPr>
          <p:cNvSpPr>
            <a:spLocks noChangeAspect="1" noEditPoints="1"/>
          </p:cNvSpPr>
          <p:nvPr/>
        </p:nvSpPr>
        <p:spPr bwMode="auto">
          <a:xfrm>
            <a:off x="9345656" y="6891089"/>
            <a:ext cx="523966" cy="490960"/>
          </a:xfrm>
          <a:custGeom>
            <a:avLst/>
            <a:gdLst>
              <a:gd name="T0" fmla="*/ 24 w 351"/>
              <a:gd name="T1" fmla="*/ 190 h 329"/>
              <a:gd name="T2" fmla="*/ 80 w 351"/>
              <a:gd name="T3" fmla="*/ 134 h 329"/>
              <a:gd name="T4" fmla="*/ 136 w 351"/>
              <a:gd name="T5" fmla="*/ 190 h 329"/>
              <a:gd name="T6" fmla="*/ 80 w 351"/>
              <a:gd name="T7" fmla="*/ 246 h 329"/>
              <a:gd name="T8" fmla="*/ 24 w 351"/>
              <a:gd name="T9" fmla="*/ 190 h 329"/>
              <a:gd name="T10" fmla="*/ 163 w 351"/>
              <a:gd name="T11" fmla="*/ 328 h 329"/>
              <a:gd name="T12" fmla="*/ 81 w 351"/>
              <a:gd name="T13" fmla="*/ 246 h 329"/>
              <a:gd name="T14" fmla="*/ 0 w 351"/>
              <a:gd name="T15" fmla="*/ 328 h 329"/>
              <a:gd name="T16" fmla="*/ 217 w 351"/>
              <a:gd name="T17" fmla="*/ 112 h 329"/>
              <a:gd name="T18" fmla="*/ 273 w 351"/>
              <a:gd name="T19" fmla="*/ 56 h 329"/>
              <a:gd name="T20" fmla="*/ 217 w 351"/>
              <a:gd name="T21" fmla="*/ 0 h 329"/>
              <a:gd name="T22" fmla="*/ 161 w 351"/>
              <a:gd name="T23" fmla="*/ 56 h 329"/>
              <a:gd name="T24" fmla="*/ 217 w 351"/>
              <a:gd name="T25" fmla="*/ 112 h 329"/>
              <a:gd name="T26" fmla="*/ 300 w 351"/>
              <a:gd name="T27" fmla="*/ 194 h 329"/>
              <a:gd name="T28" fmla="*/ 218 w 351"/>
              <a:gd name="T29" fmla="*/ 112 h 329"/>
              <a:gd name="T30" fmla="*/ 136 w 351"/>
              <a:gd name="T31" fmla="*/ 194 h 329"/>
              <a:gd name="T32" fmla="*/ 296 w 351"/>
              <a:gd name="T33" fmla="*/ 329 h 329"/>
              <a:gd name="T34" fmla="*/ 351 w 351"/>
              <a:gd name="T35" fmla="*/ 273 h 329"/>
              <a:gd name="T36" fmla="*/ 296 w 351"/>
              <a:gd name="T37" fmla="*/ 218 h 329"/>
              <a:gd name="T38" fmla="*/ 351 w 351"/>
              <a:gd name="T39" fmla="*/ 273 h 329"/>
              <a:gd name="T40" fmla="*/ 249 w 351"/>
              <a:gd name="T41" fmla="*/ 273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1" h="329">
                <a:moveTo>
                  <a:pt x="24" y="190"/>
                </a:moveTo>
                <a:cubicBezTo>
                  <a:pt x="24" y="159"/>
                  <a:pt x="49" y="134"/>
                  <a:pt x="80" y="134"/>
                </a:cubicBezTo>
                <a:cubicBezTo>
                  <a:pt x="111" y="134"/>
                  <a:pt x="136" y="159"/>
                  <a:pt x="136" y="190"/>
                </a:cubicBezTo>
                <a:cubicBezTo>
                  <a:pt x="136" y="221"/>
                  <a:pt x="111" y="246"/>
                  <a:pt x="80" y="246"/>
                </a:cubicBezTo>
                <a:cubicBezTo>
                  <a:pt x="49" y="246"/>
                  <a:pt x="24" y="221"/>
                  <a:pt x="24" y="190"/>
                </a:cubicBezTo>
                <a:close/>
                <a:moveTo>
                  <a:pt x="163" y="328"/>
                </a:moveTo>
                <a:cubicBezTo>
                  <a:pt x="163" y="283"/>
                  <a:pt x="127" y="246"/>
                  <a:pt x="81" y="246"/>
                </a:cubicBezTo>
                <a:cubicBezTo>
                  <a:pt x="36" y="246"/>
                  <a:pt x="0" y="283"/>
                  <a:pt x="0" y="328"/>
                </a:cubicBezTo>
                <a:moveTo>
                  <a:pt x="217" y="112"/>
                </a:moveTo>
                <a:cubicBezTo>
                  <a:pt x="248" y="112"/>
                  <a:pt x="273" y="87"/>
                  <a:pt x="273" y="56"/>
                </a:cubicBezTo>
                <a:cubicBezTo>
                  <a:pt x="273" y="25"/>
                  <a:pt x="248" y="0"/>
                  <a:pt x="217" y="0"/>
                </a:cubicBezTo>
                <a:cubicBezTo>
                  <a:pt x="186" y="0"/>
                  <a:pt x="161" y="25"/>
                  <a:pt x="161" y="56"/>
                </a:cubicBezTo>
                <a:cubicBezTo>
                  <a:pt x="161" y="87"/>
                  <a:pt x="186" y="112"/>
                  <a:pt x="217" y="112"/>
                </a:cubicBezTo>
                <a:close/>
                <a:moveTo>
                  <a:pt x="300" y="194"/>
                </a:moveTo>
                <a:cubicBezTo>
                  <a:pt x="300" y="149"/>
                  <a:pt x="263" y="112"/>
                  <a:pt x="218" y="112"/>
                </a:cubicBezTo>
                <a:cubicBezTo>
                  <a:pt x="173" y="112"/>
                  <a:pt x="136" y="149"/>
                  <a:pt x="136" y="194"/>
                </a:cubicBezTo>
                <a:moveTo>
                  <a:pt x="296" y="329"/>
                </a:moveTo>
                <a:cubicBezTo>
                  <a:pt x="351" y="273"/>
                  <a:pt x="351" y="273"/>
                  <a:pt x="351" y="273"/>
                </a:cubicBezTo>
                <a:cubicBezTo>
                  <a:pt x="296" y="218"/>
                  <a:pt x="296" y="218"/>
                  <a:pt x="296" y="218"/>
                </a:cubicBezTo>
                <a:moveTo>
                  <a:pt x="351" y="273"/>
                </a:moveTo>
                <a:cubicBezTo>
                  <a:pt x="249" y="273"/>
                  <a:pt x="249" y="273"/>
                  <a:pt x="249" y="273"/>
                </a:cubicBezTo>
              </a:path>
            </a:pathLst>
          </a:custGeom>
          <a:noFill/>
          <a:ln w="15875" cap="sq">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Text Placeholder 3">
            <a:extLst>
              <a:ext uri="{FF2B5EF4-FFF2-40B4-BE49-F238E27FC236}">
                <a16:creationId xmlns:a16="http://schemas.microsoft.com/office/drawing/2014/main" id="{8B9644AE-3DCA-4483-93A7-0573C9917B5C}"/>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32</a:t>
            </a:fld>
            <a:endParaRPr lang="en-US"/>
          </a:p>
        </p:txBody>
      </p:sp>
    </p:spTree>
    <p:extLst>
      <p:ext uri="{BB962C8B-B14F-4D97-AF65-F5344CB8AC3E}">
        <p14:creationId xmlns:p14="http://schemas.microsoft.com/office/powerpoint/2010/main" val="3860061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Faculty and student re-opening pass</a:t>
            </a:r>
          </a:p>
        </p:txBody>
      </p:sp>
      <p:sp>
        <p:nvSpPr>
          <p:cNvPr id="184" name="Rectangle: Top Corners Rounded 183">
            <a:extLst>
              <a:ext uri="{FF2B5EF4-FFF2-40B4-BE49-F238E27FC236}">
                <a16:creationId xmlns:a16="http://schemas.microsoft.com/office/drawing/2014/main" id="{B4C7F457-5B8A-4AFA-865F-2AB9D5527579}"/>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grpSp>
        <p:nvGrpSpPr>
          <p:cNvPr id="228" name="Group 227" descr="Microsoft logo">
            <a:extLst>
              <a:ext uri="{FF2B5EF4-FFF2-40B4-BE49-F238E27FC236}">
                <a16:creationId xmlns:a16="http://schemas.microsoft.com/office/drawing/2014/main" id="{13322C0F-A69B-4865-872C-9E0EB7E75A57}"/>
              </a:ext>
            </a:extLst>
          </p:cNvPr>
          <p:cNvGrpSpPr>
            <a:grpSpLocks noChangeAspect="1"/>
          </p:cNvGrpSpPr>
          <p:nvPr/>
        </p:nvGrpSpPr>
        <p:grpSpPr>
          <a:xfrm>
            <a:off x="827624" y="2218268"/>
            <a:ext cx="2226695" cy="493103"/>
            <a:chOff x="538543" y="5556994"/>
            <a:chExt cx="1700246" cy="376520"/>
          </a:xfrm>
        </p:grpSpPr>
        <p:sp>
          <p:nvSpPr>
            <p:cNvPr id="229" name="Freeform 51">
              <a:extLst>
                <a:ext uri="{FF2B5EF4-FFF2-40B4-BE49-F238E27FC236}">
                  <a16:creationId xmlns:a16="http://schemas.microsoft.com/office/drawing/2014/main" id="{BB401828-4935-46DD-AFFE-D5C9E397E9B4}"/>
                </a:ext>
              </a:extLst>
            </p:cNvPr>
            <p:cNvSpPr>
              <a:spLocks/>
            </p:cNvSpPr>
            <p:nvPr/>
          </p:nvSpPr>
          <p:spPr bwMode="auto">
            <a:xfrm>
              <a:off x="1007177" y="5651573"/>
              <a:ext cx="235933" cy="21810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0" name="Freeform 7">
              <a:extLst>
                <a:ext uri="{FF2B5EF4-FFF2-40B4-BE49-F238E27FC236}">
                  <a16:creationId xmlns:a16="http://schemas.microsoft.com/office/drawing/2014/main" id="{2472E647-56A4-43AC-B1CA-428F1A819E02}"/>
                </a:ext>
              </a:extLst>
            </p:cNvPr>
            <p:cNvSpPr>
              <a:spLocks noEditPoints="1"/>
            </p:cNvSpPr>
            <p:nvPr/>
          </p:nvSpPr>
          <p:spPr bwMode="auto">
            <a:xfrm>
              <a:off x="1275037" y="5646703"/>
              <a:ext cx="44373" cy="222979"/>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1" name="Freeform 8">
              <a:extLst>
                <a:ext uri="{FF2B5EF4-FFF2-40B4-BE49-F238E27FC236}">
                  <a16:creationId xmlns:a16="http://schemas.microsoft.com/office/drawing/2014/main" id="{075400CF-0E04-4455-83D0-2A9B71BAA697}"/>
                </a:ext>
              </a:extLst>
            </p:cNvPr>
            <p:cNvSpPr>
              <a:spLocks/>
            </p:cNvSpPr>
            <p:nvPr/>
          </p:nvSpPr>
          <p:spPr bwMode="auto">
            <a:xfrm>
              <a:off x="1341054" y="5709484"/>
              <a:ext cx="122296" cy="163444"/>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2" name="Freeform 9">
              <a:extLst>
                <a:ext uri="{FF2B5EF4-FFF2-40B4-BE49-F238E27FC236}">
                  <a16:creationId xmlns:a16="http://schemas.microsoft.com/office/drawing/2014/main" id="{5D87AE49-9799-419E-8F6C-BA5A207D5CDE}"/>
                </a:ext>
              </a:extLst>
            </p:cNvPr>
            <p:cNvSpPr>
              <a:spLocks/>
            </p:cNvSpPr>
            <p:nvPr/>
          </p:nvSpPr>
          <p:spPr bwMode="auto">
            <a:xfrm>
              <a:off x="1490947" y="5710566"/>
              <a:ext cx="90369" cy="159115"/>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3" name="Freeform 10">
              <a:extLst>
                <a:ext uri="{FF2B5EF4-FFF2-40B4-BE49-F238E27FC236}">
                  <a16:creationId xmlns:a16="http://schemas.microsoft.com/office/drawing/2014/main" id="{61211812-B60A-4B16-8E53-D4010DFEAA92}"/>
                </a:ext>
              </a:extLst>
            </p:cNvPr>
            <p:cNvSpPr>
              <a:spLocks noEditPoints="1"/>
            </p:cNvSpPr>
            <p:nvPr/>
          </p:nvSpPr>
          <p:spPr bwMode="auto">
            <a:xfrm>
              <a:off x="1584022" y="5709484"/>
              <a:ext cx="160716" cy="163444"/>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4" name="Freeform 11">
              <a:extLst>
                <a:ext uri="{FF2B5EF4-FFF2-40B4-BE49-F238E27FC236}">
                  <a16:creationId xmlns:a16="http://schemas.microsoft.com/office/drawing/2014/main" id="{9B89CDFC-9047-44F0-BFE8-AEF0E9889E42}"/>
                </a:ext>
              </a:extLst>
            </p:cNvPr>
            <p:cNvSpPr>
              <a:spLocks/>
            </p:cNvSpPr>
            <p:nvPr/>
          </p:nvSpPr>
          <p:spPr bwMode="auto">
            <a:xfrm>
              <a:off x="1762595" y="5709484"/>
              <a:ext cx="103897" cy="163444"/>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5" name="Freeform 12">
              <a:extLst>
                <a:ext uri="{FF2B5EF4-FFF2-40B4-BE49-F238E27FC236}">
                  <a16:creationId xmlns:a16="http://schemas.microsoft.com/office/drawing/2014/main" id="{F4EF9DDE-0030-4F0D-B063-460BC22A457E}"/>
                </a:ext>
              </a:extLst>
            </p:cNvPr>
            <p:cNvSpPr>
              <a:spLocks noEditPoints="1"/>
            </p:cNvSpPr>
            <p:nvPr/>
          </p:nvSpPr>
          <p:spPr bwMode="auto">
            <a:xfrm>
              <a:off x="1882183" y="5709484"/>
              <a:ext cx="160716" cy="163444"/>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6" name="Freeform 13">
              <a:extLst>
                <a:ext uri="{FF2B5EF4-FFF2-40B4-BE49-F238E27FC236}">
                  <a16:creationId xmlns:a16="http://schemas.microsoft.com/office/drawing/2014/main" id="{0747CB33-2D02-4C49-ADD5-40B688DF27B9}"/>
                </a:ext>
              </a:extLst>
            </p:cNvPr>
            <p:cNvSpPr>
              <a:spLocks/>
            </p:cNvSpPr>
            <p:nvPr/>
          </p:nvSpPr>
          <p:spPr bwMode="auto">
            <a:xfrm>
              <a:off x="2046687" y="5635878"/>
              <a:ext cx="192102" cy="23705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grpSp>
          <p:nvGrpSpPr>
            <p:cNvPr id="237" name="Group 236">
              <a:extLst>
                <a:ext uri="{FF2B5EF4-FFF2-40B4-BE49-F238E27FC236}">
                  <a16:creationId xmlns:a16="http://schemas.microsoft.com/office/drawing/2014/main" id="{23D09E4C-5A0B-4574-AFB4-46C9BB5F4C2A}"/>
                </a:ext>
              </a:extLst>
            </p:cNvPr>
            <p:cNvGrpSpPr/>
            <p:nvPr userDrawn="1"/>
          </p:nvGrpSpPr>
          <p:grpSpPr>
            <a:xfrm>
              <a:off x="538543" y="5556994"/>
              <a:ext cx="377027" cy="376520"/>
              <a:chOff x="864491" y="3668201"/>
              <a:chExt cx="818390" cy="817172"/>
            </a:xfrm>
          </p:grpSpPr>
          <p:sp>
            <p:nvSpPr>
              <p:cNvPr id="238" name="Rectangle 14">
                <a:extLst>
                  <a:ext uri="{FF2B5EF4-FFF2-40B4-BE49-F238E27FC236}">
                    <a16:creationId xmlns:a16="http://schemas.microsoft.com/office/drawing/2014/main" id="{FA7AD44C-91C4-44E3-A06C-F0A78002C237}"/>
                  </a:ext>
                </a:extLst>
              </p:cNvPr>
              <p:cNvSpPr>
                <a:spLocks noChangeArrowheads="1"/>
              </p:cNvSpPr>
              <p:nvPr/>
            </p:nvSpPr>
            <p:spPr bwMode="auto">
              <a:xfrm>
                <a:off x="864491" y="3668201"/>
                <a:ext cx="389710" cy="38727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39" name="Rectangle 15">
                <a:extLst>
                  <a:ext uri="{FF2B5EF4-FFF2-40B4-BE49-F238E27FC236}">
                    <a16:creationId xmlns:a16="http://schemas.microsoft.com/office/drawing/2014/main" id="{E2C7EAC2-E79E-4E90-931B-C3D890D19859}"/>
                  </a:ext>
                </a:extLst>
              </p:cNvPr>
              <p:cNvSpPr>
                <a:spLocks noChangeArrowheads="1"/>
              </p:cNvSpPr>
              <p:nvPr/>
            </p:nvSpPr>
            <p:spPr bwMode="auto">
              <a:xfrm>
                <a:off x="1294389" y="3668201"/>
                <a:ext cx="388492" cy="38727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40" name="Rectangle 16">
                <a:extLst>
                  <a:ext uri="{FF2B5EF4-FFF2-40B4-BE49-F238E27FC236}">
                    <a16:creationId xmlns:a16="http://schemas.microsoft.com/office/drawing/2014/main" id="{F1E73E73-7572-47B8-B52A-087AFCA276FE}"/>
                  </a:ext>
                </a:extLst>
              </p:cNvPr>
              <p:cNvSpPr>
                <a:spLocks noChangeArrowheads="1"/>
              </p:cNvSpPr>
              <p:nvPr/>
            </p:nvSpPr>
            <p:spPr bwMode="auto">
              <a:xfrm>
                <a:off x="864491" y="4096881"/>
                <a:ext cx="389710" cy="388492"/>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41" name="Rectangle 17">
                <a:extLst>
                  <a:ext uri="{FF2B5EF4-FFF2-40B4-BE49-F238E27FC236}">
                    <a16:creationId xmlns:a16="http://schemas.microsoft.com/office/drawing/2014/main" id="{E2C680A6-15EF-47BE-AC3C-57408C21CE1F}"/>
                  </a:ext>
                </a:extLst>
              </p:cNvPr>
              <p:cNvSpPr>
                <a:spLocks noChangeArrowheads="1"/>
              </p:cNvSpPr>
              <p:nvPr/>
            </p:nvSpPr>
            <p:spPr bwMode="auto">
              <a:xfrm>
                <a:off x="1294389" y="4096881"/>
                <a:ext cx="388492" cy="388492"/>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grpSp>
      </p:grpSp>
      <p:sp>
        <p:nvSpPr>
          <p:cNvPr id="270" name="TextBox 269">
            <a:extLst>
              <a:ext uri="{FF2B5EF4-FFF2-40B4-BE49-F238E27FC236}">
                <a16:creationId xmlns:a16="http://schemas.microsoft.com/office/drawing/2014/main" id="{ED30B34C-1020-4807-9754-E07C120C6F3A}"/>
              </a:ext>
            </a:extLst>
          </p:cNvPr>
          <p:cNvSpPr txBox="1"/>
          <p:nvPr/>
        </p:nvSpPr>
        <p:spPr>
          <a:xfrm>
            <a:off x="630606" y="3267455"/>
            <a:ext cx="3143108"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a:latin typeface="+mn-lt"/>
              </a:rPr>
              <a:t>As part of Microsoft’s back-to-school application, student and teachers can sign in and receive day passes for school entry after ensuring they meet certain health criteria, all from their phone</a:t>
            </a:r>
          </a:p>
        </p:txBody>
      </p:sp>
      <p:sp>
        <p:nvSpPr>
          <p:cNvPr id="294" name="Rectangle 293">
            <a:extLst>
              <a:ext uri="{FF2B5EF4-FFF2-40B4-BE49-F238E27FC236}">
                <a16:creationId xmlns:a16="http://schemas.microsoft.com/office/drawing/2014/main" id="{B131D633-46BD-44C2-A79C-4F786286107A}"/>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321" name="Oval 320">
            <a:extLst>
              <a:ext uri="{FF2B5EF4-FFF2-40B4-BE49-F238E27FC236}">
                <a16:creationId xmlns:a16="http://schemas.microsoft.com/office/drawing/2014/main" id="{425B20F2-7D0D-4886-A0DE-AA3ED8418527}"/>
              </a:ext>
              <a:ext uri="{C183D7F6-B498-43B3-948B-1728B52AA6E4}">
                <adec:decorative xmlns:adec="http://schemas.microsoft.com/office/drawing/2017/decorative" val="1"/>
              </a:ext>
            </a:extLst>
          </p:cNvPr>
          <p:cNvSpPr/>
          <p:nvPr/>
        </p:nvSpPr>
        <p:spPr bwMode="auto">
          <a:xfrm>
            <a:off x="6954447"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347" name="Graphic 346" descr="Power Apps logo">
            <a:extLst>
              <a:ext uri="{FF2B5EF4-FFF2-40B4-BE49-F238E27FC236}">
                <a16:creationId xmlns:a16="http://schemas.microsoft.com/office/drawing/2014/main" id="{04E0791E-0E8E-4868-A125-C1EA36677B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6759" y="1842753"/>
            <a:ext cx="489756" cy="489755"/>
          </a:xfrm>
          <a:prstGeom prst="rect">
            <a:avLst/>
          </a:prstGeom>
          <a:effectLst>
            <a:outerShdw blurRad="50800" sx="101000" sy="101000" algn="ctr" rotWithShape="0">
              <a:prstClr val="black">
                <a:alpha val="20000"/>
              </a:prstClr>
            </a:outerShdw>
          </a:effectLst>
        </p:spPr>
      </p:pic>
      <p:sp>
        <p:nvSpPr>
          <p:cNvPr id="372" name="Arrow: Bent 371">
            <a:extLst>
              <a:ext uri="{FF2B5EF4-FFF2-40B4-BE49-F238E27FC236}">
                <a16:creationId xmlns:a16="http://schemas.microsoft.com/office/drawing/2014/main" id="{9D8D0F9C-5261-4621-8529-569012259686}"/>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grpSp>
        <p:nvGrpSpPr>
          <p:cNvPr id="373" name="Group 372" descr="Mobile using Contoso Faculty &amp; Student Web App &#10;">
            <a:extLst>
              <a:ext uri="{FF2B5EF4-FFF2-40B4-BE49-F238E27FC236}">
                <a16:creationId xmlns:a16="http://schemas.microsoft.com/office/drawing/2014/main" id="{15EAB06F-3746-41C8-A361-0BE6F588288C}"/>
              </a:ext>
            </a:extLst>
          </p:cNvPr>
          <p:cNvGrpSpPr/>
          <p:nvPr/>
        </p:nvGrpSpPr>
        <p:grpSpPr>
          <a:xfrm>
            <a:off x="4268492" y="2987440"/>
            <a:ext cx="2138830" cy="3475298"/>
            <a:chOff x="4127855" y="2881484"/>
            <a:chExt cx="2420104" cy="3932330"/>
          </a:xfrm>
        </p:grpSpPr>
        <p:pic>
          <p:nvPicPr>
            <p:cNvPr id="374" name="Picture 373">
              <a:extLst>
                <a:ext uri="{FF2B5EF4-FFF2-40B4-BE49-F238E27FC236}">
                  <a16:creationId xmlns:a16="http://schemas.microsoft.com/office/drawing/2014/main" id="{819BF0BA-B62B-47E7-AB1E-1AECAD168565}"/>
                </a:ext>
              </a:extLst>
            </p:cNvPr>
            <p:cNvPicPr>
              <a:picLocks noChangeAspect="1"/>
            </p:cNvPicPr>
            <p:nvPr/>
          </p:nvPicPr>
          <p:blipFill>
            <a:blip r:embed="rId5"/>
            <a:stretch>
              <a:fillRect/>
            </a:stretch>
          </p:blipFill>
          <p:spPr>
            <a:xfrm>
              <a:off x="4127855" y="2881484"/>
              <a:ext cx="2420104" cy="3932330"/>
            </a:xfrm>
            <a:prstGeom prst="rect">
              <a:avLst/>
            </a:prstGeom>
          </p:spPr>
        </p:pic>
        <p:grpSp>
          <p:nvGrpSpPr>
            <p:cNvPr id="375" name="Group 374">
              <a:extLst>
                <a:ext uri="{FF2B5EF4-FFF2-40B4-BE49-F238E27FC236}">
                  <a16:creationId xmlns:a16="http://schemas.microsoft.com/office/drawing/2014/main" id="{D4524D10-7E9F-4851-934E-AF75A7BB128C}"/>
                </a:ext>
              </a:extLst>
            </p:cNvPr>
            <p:cNvGrpSpPr/>
            <p:nvPr/>
          </p:nvGrpSpPr>
          <p:grpSpPr>
            <a:xfrm>
              <a:off x="4585033" y="3278591"/>
              <a:ext cx="1536609" cy="3094656"/>
              <a:chOff x="4585033" y="3278591"/>
              <a:chExt cx="1536609" cy="3094656"/>
            </a:xfrm>
          </p:grpSpPr>
          <p:pic>
            <p:nvPicPr>
              <p:cNvPr id="376" name="Picture 375" descr="A picture containing diagram&#10;&#10;Description automatically generated">
                <a:extLst>
                  <a:ext uri="{FF2B5EF4-FFF2-40B4-BE49-F238E27FC236}">
                    <a16:creationId xmlns:a16="http://schemas.microsoft.com/office/drawing/2014/main" id="{4F4EA229-FFA9-4183-AC2F-38A610D162A0}"/>
                  </a:ext>
                </a:extLst>
              </p:cNvPr>
              <p:cNvPicPr>
                <a:picLocks noChangeAspect="1"/>
              </p:cNvPicPr>
              <p:nvPr/>
            </p:nvPicPr>
            <p:blipFill>
              <a:blip r:embed="rId6"/>
              <a:stretch>
                <a:fillRect/>
              </a:stretch>
            </p:blipFill>
            <p:spPr>
              <a:xfrm>
                <a:off x="4597436" y="3278591"/>
                <a:ext cx="1510296" cy="3066199"/>
              </a:xfrm>
              <a:prstGeom prst="rect">
                <a:avLst/>
              </a:prstGeom>
            </p:spPr>
          </p:pic>
          <p:pic>
            <p:nvPicPr>
              <p:cNvPr id="377" name="Picture 376">
                <a:extLst>
                  <a:ext uri="{FF2B5EF4-FFF2-40B4-BE49-F238E27FC236}">
                    <a16:creationId xmlns:a16="http://schemas.microsoft.com/office/drawing/2014/main" id="{59840E2F-08F8-446A-A430-B7DE9CEE5C2A}"/>
                  </a:ext>
                </a:extLst>
              </p:cNvPr>
              <p:cNvPicPr>
                <a:picLocks noChangeAspect="1"/>
              </p:cNvPicPr>
              <p:nvPr/>
            </p:nvPicPr>
            <p:blipFill rotWithShape="1">
              <a:blip r:embed="rId7"/>
              <a:srcRect b="9433"/>
              <a:stretch/>
            </p:blipFill>
            <p:spPr>
              <a:xfrm>
                <a:off x="4585033" y="3278591"/>
                <a:ext cx="1534273" cy="3094656"/>
              </a:xfrm>
              <a:prstGeom prst="rect">
                <a:avLst/>
              </a:prstGeom>
            </p:spPr>
          </p:pic>
          <p:sp>
            <p:nvSpPr>
              <p:cNvPr id="378" name="TextBox 377">
                <a:extLst>
                  <a:ext uri="{FF2B5EF4-FFF2-40B4-BE49-F238E27FC236}">
                    <a16:creationId xmlns:a16="http://schemas.microsoft.com/office/drawing/2014/main" id="{1B308E9F-F8BF-461A-AAC4-EEBFB6390A22}"/>
                  </a:ext>
                </a:extLst>
              </p:cNvPr>
              <p:cNvSpPr txBox="1"/>
              <p:nvPr/>
            </p:nvSpPr>
            <p:spPr>
              <a:xfrm>
                <a:off x="5156260" y="3562860"/>
                <a:ext cx="270921" cy="114327"/>
              </a:xfrm>
              <a:prstGeom prst="rect">
                <a:avLst/>
              </a:prstGeom>
              <a:solidFill>
                <a:srgbClr val="34778E"/>
              </a:solidFill>
            </p:spPr>
            <p:txBody>
              <a:bodyPr wrap="none" lIns="15088" tIns="0" rIns="15088" bIns="0" rtlCol="0" anchor="ctr">
                <a:spAutoFit/>
              </a:bodyPr>
              <a:lstStyle/>
              <a:p>
                <a:pPr defTabSz="754380"/>
                <a:r>
                  <a:rPr lang="en-US" sz="743">
                    <a:solidFill>
                      <a:srgbClr val="FFFFFF"/>
                    </a:solidFill>
                    <a:latin typeface="Segoe UI Semilight" panose="020B0402040204020203" pitchFamily="34" charset="0"/>
                    <a:cs typeface="Segoe UI Semilight" panose="020B0402040204020203" pitchFamily="34" charset="0"/>
                  </a:rPr>
                  <a:t> Gary </a:t>
                </a:r>
              </a:p>
            </p:txBody>
          </p:sp>
          <p:sp>
            <p:nvSpPr>
              <p:cNvPr id="379" name="TextBox 378">
                <a:extLst>
                  <a:ext uri="{FF2B5EF4-FFF2-40B4-BE49-F238E27FC236}">
                    <a16:creationId xmlns:a16="http://schemas.microsoft.com/office/drawing/2014/main" id="{09E27CD8-1C20-4893-BFBD-9293A6744B15}"/>
                  </a:ext>
                </a:extLst>
              </p:cNvPr>
              <p:cNvSpPr txBox="1"/>
              <p:nvPr/>
            </p:nvSpPr>
            <p:spPr>
              <a:xfrm>
                <a:off x="4900948" y="3341239"/>
                <a:ext cx="939374" cy="101566"/>
              </a:xfrm>
              <a:prstGeom prst="rect">
                <a:avLst/>
              </a:prstGeom>
              <a:solidFill>
                <a:srgbClr val="34778E"/>
              </a:solidFill>
            </p:spPr>
            <p:txBody>
              <a:bodyPr wrap="none" lIns="15088" tIns="0" rIns="15088" bIns="0" rtlCol="0" anchor="ctr">
                <a:spAutoFit/>
              </a:bodyPr>
              <a:lstStyle/>
              <a:p>
                <a:pPr defTabSz="754380"/>
                <a:r>
                  <a:rPr lang="en-US" sz="660">
                    <a:solidFill>
                      <a:srgbClr val="FFFFFF"/>
                    </a:solidFill>
                    <a:latin typeface="Segoe UI Semibold" panose="020B0702040204020203" pitchFamily="34" charset="0"/>
                    <a:cs typeface="Segoe UI Semibold" panose="020B0702040204020203" pitchFamily="34" charset="0"/>
                  </a:rPr>
                  <a:t>Contoso School District</a:t>
                </a:r>
              </a:p>
            </p:txBody>
          </p:sp>
          <p:sp>
            <p:nvSpPr>
              <p:cNvPr id="380" name="Rectangle 379">
                <a:extLst>
                  <a:ext uri="{FF2B5EF4-FFF2-40B4-BE49-F238E27FC236}">
                    <a16:creationId xmlns:a16="http://schemas.microsoft.com/office/drawing/2014/main" id="{7DDF433A-A37D-4D6C-99AE-183974469B7F}"/>
                  </a:ext>
                </a:extLst>
              </p:cNvPr>
              <p:cNvSpPr/>
              <p:nvPr/>
            </p:nvSpPr>
            <p:spPr>
              <a:xfrm>
                <a:off x="5403287" y="4112457"/>
                <a:ext cx="401692" cy="91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155">
                  <a:solidFill>
                    <a:srgbClr val="000000"/>
                  </a:solidFill>
                  <a:latin typeface="Segoe UI Semilight" panose="020B0402040204020203" pitchFamily="34" charset="0"/>
                  <a:cs typeface="Segoe UI Semilight" panose="020B0402040204020203" pitchFamily="34" charset="0"/>
                </a:endParaRPr>
              </a:p>
            </p:txBody>
          </p:sp>
          <p:pic>
            <p:nvPicPr>
              <p:cNvPr id="381" name="Picture 380">
                <a:extLst>
                  <a:ext uri="{FF2B5EF4-FFF2-40B4-BE49-F238E27FC236}">
                    <a16:creationId xmlns:a16="http://schemas.microsoft.com/office/drawing/2014/main" id="{453F2B5E-CCED-4FAC-876B-A8A92BAC0F34}"/>
                  </a:ext>
                </a:extLst>
              </p:cNvPr>
              <p:cNvPicPr>
                <a:picLocks noChangeAspect="1"/>
              </p:cNvPicPr>
              <p:nvPr/>
            </p:nvPicPr>
            <p:blipFill>
              <a:blip r:embed="rId8"/>
              <a:stretch>
                <a:fillRect/>
              </a:stretch>
            </p:blipFill>
            <p:spPr>
              <a:xfrm>
                <a:off x="4587368" y="3285275"/>
                <a:ext cx="1534274" cy="2729505"/>
              </a:xfrm>
              <a:prstGeom prst="rect">
                <a:avLst/>
              </a:prstGeom>
            </p:spPr>
          </p:pic>
        </p:grpSp>
      </p:grpSp>
      <p:grpSp>
        <p:nvGrpSpPr>
          <p:cNvPr id="396" name="Group 395" descr="Mobile using Contoso Faculty &amp; Student Web App &#10;">
            <a:extLst>
              <a:ext uri="{FF2B5EF4-FFF2-40B4-BE49-F238E27FC236}">
                <a16:creationId xmlns:a16="http://schemas.microsoft.com/office/drawing/2014/main" id="{8AC6887B-1BBD-4558-9720-F92289BA0867}"/>
              </a:ext>
            </a:extLst>
          </p:cNvPr>
          <p:cNvGrpSpPr/>
          <p:nvPr/>
        </p:nvGrpSpPr>
        <p:grpSpPr>
          <a:xfrm>
            <a:off x="6105058" y="2987877"/>
            <a:ext cx="2138830" cy="3475298"/>
            <a:chOff x="5964421" y="2881921"/>
            <a:chExt cx="2420104" cy="3932330"/>
          </a:xfrm>
        </p:grpSpPr>
        <p:grpSp>
          <p:nvGrpSpPr>
            <p:cNvPr id="397" name="Group 396">
              <a:extLst>
                <a:ext uri="{FF2B5EF4-FFF2-40B4-BE49-F238E27FC236}">
                  <a16:creationId xmlns:a16="http://schemas.microsoft.com/office/drawing/2014/main" id="{8D7A3274-09E1-489B-863C-AC88028AEAF5}"/>
                </a:ext>
              </a:extLst>
            </p:cNvPr>
            <p:cNvGrpSpPr/>
            <p:nvPr/>
          </p:nvGrpSpPr>
          <p:grpSpPr>
            <a:xfrm>
              <a:off x="5964421" y="2881921"/>
              <a:ext cx="2420104" cy="3932330"/>
              <a:chOff x="7945409" y="1135277"/>
              <a:chExt cx="2585414" cy="4114800"/>
            </a:xfrm>
          </p:grpSpPr>
          <p:pic>
            <p:nvPicPr>
              <p:cNvPr id="401" name="Picture 400">
                <a:extLst>
                  <a:ext uri="{FF2B5EF4-FFF2-40B4-BE49-F238E27FC236}">
                    <a16:creationId xmlns:a16="http://schemas.microsoft.com/office/drawing/2014/main" id="{54E2B70D-5E66-4EFE-8FB6-2D84C2773325}"/>
                  </a:ext>
                </a:extLst>
              </p:cNvPr>
              <p:cNvPicPr>
                <a:picLocks noChangeAspect="1"/>
              </p:cNvPicPr>
              <p:nvPr/>
            </p:nvPicPr>
            <p:blipFill>
              <a:blip r:embed="rId5"/>
              <a:stretch>
                <a:fillRect/>
              </a:stretch>
            </p:blipFill>
            <p:spPr>
              <a:xfrm>
                <a:off x="7945409" y="1135277"/>
                <a:ext cx="2585414" cy="4114800"/>
              </a:xfrm>
              <a:prstGeom prst="rect">
                <a:avLst/>
              </a:prstGeom>
            </p:spPr>
          </p:pic>
          <p:pic>
            <p:nvPicPr>
              <p:cNvPr id="402" name="Picture 401" descr="Text&#10;&#10;Description automatically generated">
                <a:extLst>
                  <a:ext uri="{FF2B5EF4-FFF2-40B4-BE49-F238E27FC236}">
                    <a16:creationId xmlns:a16="http://schemas.microsoft.com/office/drawing/2014/main" id="{362A6F7A-499A-46E0-BCBD-14FE9C74555B}"/>
                  </a:ext>
                </a:extLst>
              </p:cNvPr>
              <p:cNvPicPr>
                <a:picLocks noChangeAspect="1"/>
              </p:cNvPicPr>
              <p:nvPr/>
            </p:nvPicPr>
            <p:blipFill>
              <a:blip r:embed="rId9"/>
              <a:stretch>
                <a:fillRect/>
              </a:stretch>
            </p:blipFill>
            <p:spPr>
              <a:xfrm>
                <a:off x="8443617" y="1558896"/>
                <a:ext cx="1646772" cy="3214570"/>
              </a:xfrm>
              <a:prstGeom prst="rect">
                <a:avLst/>
              </a:prstGeom>
            </p:spPr>
          </p:pic>
        </p:grpSp>
        <p:grpSp>
          <p:nvGrpSpPr>
            <p:cNvPr id="398" name="Group 397">
              <a:extLst>
                <a:ext uri="{FF2B5EF4-FFF2-40B4-BE49-F238E27FC236}">
                  <a16:creationId xmlns:a16="http://schemas.microsoft.com/office/drawing/2014/main" id="{310AA9C6-2190-4796-8616-1694925C0097}"/>
                </a:ext>
              </a:extLst>
            </p:cNvPr>
            <p:cNvGrpSpPr/>
            <p:nvPr/>
          </p:nvGrpSpPr>
          <p:grpSpPr>
            <a:xfrm>
              <a:off x="6430138" y="3286318"/>
              <a:ext cx="1541478" cy="3094656"/>
              <a:chOff x="6430138" y="3286318"/>
              <a:chExt cx="1541478" cy="3094656"/>
            </a:xfrm>
          </p:grpSpPr>
          <p:sp>
            <p:nvSpPr>
              <p:cNvPr id="399" name="TextBox 398">
                <a:extLst>
                  <a:ext uri="{FF2B5EF4-FFF2-40B4-BE49-F238E27FC236}">
                    <a16:creationId xmlns:a16="http://schemas.microsoft.com/office/drawing/2014/main" id="{DFDA1121-55B0-4677-924E-ADFE5EEB16D2}"/>
                  </a:ext>
                </a:extLst>
              </p:cNvPr>
              <p:cNvSpPr txBox="1"/>
              <p:nvPr/>
            </p:nvSpPr>
            <p:spPr>
              <a:xfrm>
                <a:off x="6822512" y="3465404"/>
                <a:ext cx="823958" cy="88935"/>
              </a:xfrm>
              <a:prstGeom prst="rect">
                <a:avLst/>
              </a:prstGeom>
              <a:solidFill>
                <a:srgbClr val="017991"/>
              </a:solidFill>
            </p:spPr>
            <p:txBody>
              <a:bodyPr wrap="none" lIns="15088" tIns="0" rIns="15088" bIns="0" rtlCol="0" anchor="ctr">
                <a:spAutoFit/>
              </a:bodyPr>
              <a:lstStyle/>
              <a:p>
                <a:pPr defTabSz="754380"/>
                <a:r>
                  <a:rPr lang="en-US" sz="578">
                    <a:solidFill>
                      <a:srgbClr val="FFFFFF"/>
                    </a:solidFill>
                    <a:latin typeface="Segoe UI Semibold" panose="020B0702040204020203" pitchFamily="34" charset="0"/>
                    <a:cs typeface="Segoe UI Semibold" panose="020B0702040204020203" pitchFamily="34" charset="0"/>
                  </a:rPr>
                  <a:t>Contoso School District</a:t>
                </a:r>
              </a:p>
            </p:txBody>
          </p:sp>
          <p:pic>
            <p:nvPicPr>
              <p:cNvPr id="400" name="Picture 399">
                <a:extLst>
                  <a:ext uri="{FF2B5EF4-FFF2-40B4-BE49-F238E27FC236}">
                    <a16:creationId xmlns:a16="http://schemas.microsoft.com/office/drawing/2014/main" id="{E9B2738C-F226-4168-A8C6-EEAAA077DF6B}"/>
                  </a:ext>
                </a:extLst>
              </p:cNvPr>
              <p:cNvPicPr>
                <a:picLocks noChangeAspect="1"/>
              </p:cNvPicPr>
              <p:nvPr/>
            </p:nvPicPr>
            <p:blipFill>
              <a:blip r:embed="rId10"/>
              <a:stretch>
                <a:fillRect/>
              </a:stretch>
            </p:blipFill>
            <p:spPr>
              <a:xfrm>
                <a:off x="6430138" y="3286318"/>
                <a:ext cx="1541478" cy="3094656"/>
              </a:xfrm>
              <a:prstGeom prst="rect">
                <a:avLst/>
              </a:prstGeom>
            </p:spPr>
          </p:pic>
        </p:grpSp>
      </p:grpSp>
      <p:grpSp>
        <p:nvGrpSpPr>
          <p:cNvPr id="410" name="Group 409" descr="Mobile using Contoso Faculty &amp; Student Web App &#10;">
            <a:extLst>
              <a:ext uri="{FF2B5EF4-FFF2-40B4-BE49-F238E27FC236}">
                <a16:creationId xmlns:a16="http://schemas.microsoft.com/office/drawing/2014/main" id="{12850274-4858-4080-9BA2-F836C73DA549}"/>
              </a:ext>
            </a:extLst>
          </p:cNvPr>
          <p:cNvGrpSpPr/>
          <p:nvPr/>
        </p:nvGrpSpPr>
        <p:grpSpPr>
          <a:xfrm>
            <a:off x="7941624" y="2987877"/>
            <a:ext cx="2138830" cy="3475298"/>
            <a:chOff x="7800987" y="2881921"/>
            <a:chExt cx="2420104" cy="3932330"/>
          </a:xfrm>
        </p:grpSpPr>
        <p:pic>
          <p:nvPicPr>
            <p:cNvPr id="411" name="Picture 410">
              <a:extLst>
                <a:ext uri="{FF2B5EF4-FFF2-40B4-BE49-F238E27FC236}">
                  <a16:creationId xmlns:a16="http://schemas.microsoft.com/office/drawing/2014/main" id="{030E2376-6B17-466F-8A76-94178305BFDE}"/>
                </a:ext>
              </a:extLst>
            </p:cNvPr>
            <p:cNvPicPr>
              <a:picLocks noChangeAspect="1"/>
            </p:cNvPicPr>
            <p:nvPr/>
          </p:nvPicPr>
          <p:blipFill>
            <a:blip r:embed="rId5"/>
            <a:stretch>
              <a:fillRect/>
            </a:stretch>
          </p:blipFill>
          <p:spPr>
            <a:xfrm>
              <a:off x="7800987" y="2881921"/>
              <a:ext cx="2420104" cy="3932330"/>
            </a:xfrm>
            <a:prstGeom prst="rect">
              <a:avLst/>
            </a:prstGeom>
          </p:spPr>
        </p:pic>
        <p:sp>
          <p:nvSpPr>
            <p:cNvPr id="412" name="TextBox 411">
              <a:extLst>
                <a:ext uri="{FF2B5EF4-FFF2-40B4-BE49-F238E27FC236}">
                  <a16:creationId xmlns:a16="http://schemas.microsoft.com/office/drawing/2014/main" id="{63E8404D-716A-4165-89DD-BF5042088A50}"/>
                </a:ext>
              </a:extLst>
            </p:cNvPr>
            <p:cNvSpPr txBox="1"/>
            <p:nvPr/>
          </p:nvSpPr>
          <p:spPr>
            <a:xfrm>
              <a:off x="8680947" y="4677609"/>
              <a:ext cx="500151" cy="63544"/>
            </a:xfrm>
            <a:prstGeom prst="rect">
              <a:avLst/>
            </a:prstGeom>
            <a:solidFill>
              <a:srgbClr val="F9F9F9"/>
            </a:solidFill>
          </p:spPr>
          <p:txBody>
            <a:bodyPr wrap="none" lIns="15088" tIns="0" rIns="15088" bIns="0" rtlCol="0" anchor="ctr">
              <a:spAutoFit/>
            </a:bodyPr>
            <a:lstStyle/>
            <a:p>
              <a:pPr defTabSz="754380"/>
              <a:r>
                <a:rPr lang="en-US" sz="413" b="1">
                  <a:solidFill>
                    <a:srgbClr val="000000"/>
                  </a:solidFill>
                  <a:latin typeface="Segoe UI Semibold" panose="020B0702040204020203" pitchFamily="34" charset="0"/>
                  <a:cs typeface="Segoe UI Semibold" panose="020B0702040204020203" pitchFamily="34" charset="0"/>
                </a:rPr>
                <a:t>My School Building</a:t>
              </a:r>
            </a:p>
          </p:txBody>
        </p:sp>
        <p:sp>
          <p:nvSpPr>
            <p:cNvPr id="413" name="TextBox 412">
              <a:extLst>
                <a:ext uri="{FF2B5EF4-FFF2-40B4-BE49-F238E27FC236}">
                  <a16:creationId xmlns:a16="http://schemas.microsoft.com/office/drawing/2014/main" id="{488E0461-D56D-4E14-933B-B38AE329EC90}"/>
                </a:ext>
              </a:extLst>
            </p:cNvPr>
            <p:cNvSpPr txBox="1"/>
            <p:nvPr/>
          </p:nvSpPr>
          <p:spPr>
            <a:xfrm>
              <a:off x="8657472" y="3559239"/>
              <a:ext cx="482518" cy="114327"/>
            </a:xfrm>
            <a:prstGeom prst="rect">
              <a:avLst/>
            </a:prstGeom>
            <a:solidFill>
              <a:schemeClr val="bg1"/>
            </a:solidFill>
          </p:spPr>
          <p:txBody>
            <a:bodyPr wrap="none" lIns="15088" tIns="0" rIns="15088" bIns="0" rtlCol="0" anchor="ctr">
              <a:spAutoFit/>
            </a:bodyPr>
            <a:lstStyle/>
            <a:p>
              <a:pPr defTabSz="754380"/>
              <a:r>
                <a:rPr lang="en-US" sz="743">
                  <a:solidFill>
                    <a:srgbClr val="017991"/>
                  </a:solidFill>
                  <a:latin typeface="Segoe UI Semibold" panose="020B0702040204020203" pitchFamily="34" charset="0"/>
                  <a:cs typeface="Segoe UI Semibold" panose="020B0702040204020203" pitchFamily="34" charset="0"/>
                </a:rPr>
                <a:t> Gary Bird </a:t>
              </a:r>
            </a:p>
          </p:txBody>
        </p:sp>
        <p:pic>
          <p:nvPicPr>
            <p:cNvPr id="414" name="Picture 413">
              <a:extLst>
                <a:ext uri="{FF2B5EF4-FFF2-40B4-BE49-F238E27FC236}">
                  <a16:creationId xmlns:a16="http://schemas.microsoft.com/office/drawing/2014/main" id="{D8E30E69-525A-4711-8E92-30D3AC415220}"/>
                </a:ext>
              </a:extLst>
            </p:cNvPr>
            <p:cNvPicPr>
              <a:picLocks noChangeAspect="1"/>
            </p:cNvPicPr>
            <p:nvPr/>
          </p:nvPicPr>
          <p:blipFill rotWithShape="1">
            <a:blip r:embed="rId7"/>
            <a:srcRect b="9433"/>
            <a:stretch/>
          </p:blipFill>
          <p:spPr>
            <a:xfrm>
              <a:off x="8269735" y="3280631"/>
              <a:ext cx="1534273" cy="3094656"/>
            </a:xfrm>
            <a:prstGeom prst="rect">
              <a:avLst/>
            </a:prstGeom>
          </p:spPr>
        </p:pic>
        <p:pic>
          <p:nvPicPr>
            <p:cNvPr id="415" name="Picture 414">
              <a:extLst>
                <a:ext uri="{FF2B5EF4-FFF2-40B4-BE49-F238E27FC236}">
                  <a16:creationId xmlns:a16="http://schemas.microsoft.com/office/drawing/2014/main" id="{211B30F8-64A6-46D2-80BC-F4E365C0493E}"/>
                </a:ext>
              </a:extLst>
            </p:cNvPr>
            <p:cNvPicPr>
              <a:picLocks noChangeAspect="1"/>
            </p:cNvPicPr>
            <p:nvPr/>
          </p:nvPicPr>
          <p:blipFill>
            <a:blip r:embed="rId11"/>
            <a:stretch>
              <a:fillRect/>
            </a:stretch>
          </p:blipFill>
          <p:spPr>
            <a:xfrm>
              <a:off x="8273124" y="3278591"/>
              <a:ext cx="1534273" cy="2766473"/>
            </a:xfrm>
            <a:prstGeom prst="rect">
              <a:avLst/>
            </a:prstGeom>
          </p:spPr>
        </p:pic>
        <p:sp>
          <p:nvSpPr>
            <p:cNvPr id="416" name="TextBox 415">
              <a:extLst>
                <a:ext uri="{FF2B5EF4-FFF2-40B4-BE49-F238E27FC236}">
                  <a16:creationId xmlns:a16="http://schemas.microsoft.com/office/drawing/2014/main" id="{16A9A015-0DDC-4F26-9B16-DF342838CC8C}"/>
                </a:ext>
              </a:extLst>
            </p:cNvPr>
            <p:cNvSpPr txBox="1"/>
            <p:nvPr/>
          </p:nvSpPr>
          <p:spPr>
            <a:xfrm>
              <a:off x="8627857" y="3594900"/>
              <a:ext cx="872355" cy="219291"/>
            </a:xfrm>
            <a:prstGeom prst="rect">
              <a:avLst/>
            </a:prstGeom>
            <a:solidFill>
              <a:schemeClr val="bg1"/>
            </a:solidFill>
          </p:spPr>
          <p:txBody>
            <a:bodyPr wrap="none" rtlCol="0">
              <a:spAutoFit/>
            </a:bodyPr>
            <a:lstStyle/>
            <a:p>
              <a:pPr defTabSz="754380"/>
              <a:r>
                <a:rPr lang="en-US" sz="825">
                  <a:solidFill>
                    <a:srgbClr val="34778E"/>
                  </a:solidFill>
                  <a:latin typeface="Segoe UI Semibold" panose="020B0702040204020203" pitchFamily="34" charset="0"/>
                  <a:cs typeface="Segoe UI Semibold" panose="020B0702040204020203" pitchFamily="34" charset="0"/>
                </a:rPr>
                <a:t>Jennifer Smith</a:t>
              </a:r>
            </a:p>
          </p:txBody>
        </p:sp>
      </p:grpSp>
      <p:sp>
        <p:nvSpPr>
          <p:cNvPr id="49" name="Text Placeholder 3">
            <a:extLst>
              <a:ext uri="{FF2B5EF4-FFF2-40B4-BE49-F238E27FC236}">
                <a16:creationId xmlns:a16="http://schemas.microsoft.com/office/drawing/2014/main" id="{41566FD1-8540-441C-B201-0047FF05E6ED}"/>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33</a:t>
            </a:fld>
            <a:endParaRPr lang="en-US"/>
          </a:p>
        </p:txBody>
      </p:sp>
      <p:sp>
        <p:nvSpPr>
          <p:cNvPr id="141" name="Arrow: Bent 140">
            <a:extLst>
              <a:ext uri="{FF2B5EF4-FFF2-40B4-BE49-F238E27FC236}">
                <a16:creationId xmlns:a16="http://schemas.microsoft.com/office/drawing/2014/main" id="{FEFC072A-1494-4CC0-9FCB-348DE6B08281}"/>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97" name="Straight Connector 96">
            <a:extLst>
              <a:ext uri="{FF2B5EF4-FFF2-40B4-BE49-F238E27FC236}">
                <a16:creationId xmlns:a16="http://schemas.microsoft.com/office/drawing/2014/main" id="{786D6668-B1B2-4BD6-9970-BA3F45BFFF6B}"/>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66467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a:t>District re-opening operations app</a:t>
            </a:r>
          </a:p>
        </p:txBody>
      </p:sp>
      <p:sp>
        <p:nvSpPr>
          <p:cNvPr id="154" name="Rectangle: Top Corners Rounded 153">
            <a:extLst>
              <a:ext uri="{FF2B5EF4-FFF2-40B4-BE49-F238E27FC236}">
                <a16:creationId xmlns:a16="http://schemas.microsoft.com/office/drawing/2014/main" id="{895F15C0-0877-4646-90B2-1FF3F004BE6B}"/>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grpSp>
        <p:nvGrpSpPr>
          <p:cNvPr id="188" name="Group 187" descr="Microsoft logo">
            <a:extLst>
              <a:ext uri="{FF2B5EF4-FFF2-40B4-BE49-F238E27FC236}">
                <a16:creationId xmlns:a16="http://schemas.microsoft.com/office/drawing/2014/main" id="{677D6A64-FDC0-47CB-B2E3-0FEC29750EC9}"/>
              </a:ext>
            </a:extLst>
          </p:cNvPr>
          <p:cNvGrpSpPr>
            <a:grpSpLocks noChangeAspect="1"/>
          </p:cNvGrpSpPr>
          <p:nvPr/>
        </p:nvGrpSpPr>
        <p:grpSpPr>
          <a:xfrm>
            <a:off x="827624" y="2218268"/>
            <a:ext cx="2226695" cy="493103"/>
            <a:chOff x="538543" y="5556994"/>
            <a:chExt cx="1700246" cy="376520"/>
          </a:xfrm>
        </p:grpSpPr>
        <p:sp>
          <p:nvSpPr>
            <p:cNvPr id="189" name="Freeform 51">
              <a:extLst>
                <a:ext uri="{FF2B5EF4-FFF2-40B4-BE49-F238E27FC236}">
                  <a16:creationId xmlns:a16="http://schemas.microsoft.com/office/drawing/2014/main" id="{9EA8A280-BE59-4A35-A94A-B2D64F092E5A}"/>
                </a:ext>
              </a:extLst>
            </p:cNvPr>
            <p:cNvSpPr>
              <a:spLocks/>
            </p:cNvSpPr>
            <p:nvPr/>
          </p:nvSpPr>
          <p:spPr bwMode="auto">
            <a:xfrm>
              <a:off x="1007177" y="5651573"/>
              <a:ext cx="235933" cy="21810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0" name="Freeform 7">
              <a:extLst>
                <a:ext uri="{FF2B5EF4-FFF2-40B4-BE49-F238E27FC236}">
                  <a16:creationId xmlns:a16="http://schemas.microsoft.com/office/drawing/2014/main" id="{646B8F0E-37FE-42C1-92B3-5F6CEA326D9B}"/>
                </a:ext>
              </a:extLst>
            </p:cNvPr>
            <p:cNvSpPr>
              <a:spLocks noEditPoints="1"/>
            </p:cNvSpPr>
            <p:nvPr/>
          </p:nvSpPr>
          <p:spPr bwMode="auto">
            <a:xfrm>
              <a:off x="1275037" y="5646703"/>
              <a:ext cx="44373" cy="222979"/>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1" name="Freeform 8">
              <a:extLst>
                <a:ext uri="{FF2B5EF4-FFF2-40B4-BE49-F238E27FC236}">
                  <a16:creationId xmlns:a16="http://schemas.microsoft.com/office/drawing/2014/main" id="{6397A55C-BE09-4080-98AC-A72709F6078E}"/>
                </a:ext>
              </a:extLst>
            </p:cNvPr>
            <p:cNvSpPr>
              <a:spLocks/>
            </p:cNvSpPr>
            <p:nvPr/>
          </p:nvSpPr>
          <p:spPr bwMode="auto">
            <a:xfrm>
              <a:off x="1341054" y="5709484"/>
              <a:ext cx="122296" cy="163444"/>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2" name="Freeform 9">
              <a:extLst>
                <a:ext uri="{FF2B5EF4-FFF2-40B4-BE49-F238E27FC236}">
                  <a16:creationId xmlns:a16="http://schemas.microsoft.com/office/drawing/2014/main" id="{342D275A-5F09-456A-B2F6-61324464A736}"/>
                </a:ext>
              </a:extLst>
            </p:cNvPr>
            <p:cNvSpPr>
              <a:spLocks/>
            </p:cNvSpPr>
            <p:nvPr/>
          </p:nvSpPr>
          <p:spPr bwMode="auto">
            <a:xfrm>
              <a:off x="1490947" y="5710566"/>
              <a:ext cx="90369" cy="159115"/>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3" name="Freeform 10">
              <a:extLst>
                <a:ext uri="{FF2B5EF4-FFF2-40B4-BE49-F238E27FC236}">
                  <a16:creationId xmlns:a16="http://schemas.microsoft.com/office/drawing/2014/main" id="{81304308-340F-440D-80F0-B8EDCBF505FB}"/>
                </a:ext>
              </a:extLst>
            </p:cNvPr>
            <p:cNvSpPr>
              <a:spLocks noEditPoints="1"/>
            </p:cNvSpPr>
            <p:nvPr/>
          </p:nvSpPr>
          <p:spPr bwMode="auto">
            <a:xfrm>
              <a:off x="1584022" y="5709484"/>
              <a:ext cx="160716" cy="163444"/>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4" name="Freeform 11">
              <a:extLst>
                <a:ext uri="{FF2B5EF4-FFF2-40B4-BE49-F238E27FC236}">
                  <a16:creationId xmlns:a16="http://schemas.microsoft.com/office/drawing/2014/main" id="{3477ABC1-378D-4B97-99A0-ABB64A92B016}"/>
                </a:ext>
              </a:extLst>
            </p:cNvPr>
            <p:cNvSpPr>
              <a:spLocks/>
            </p:cNvSpPr>
            <p:nvPr/>
          </p:nvSpPr>
          <p:spPr bwMode="auto">
            <a:xfrm>
              <a:off x="1762595" y="5709484"/>
              <a:ext cx="103897" cy="163444"/>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5" name="Freeform 12">
              <a:extLst>
                <a:ext uri="{FF2B5EF4-FFF2-40B4-BE49-F238E27FC236}">
                  <a16:creationId xmlns:a16="http://schemas.microsoft.com/office/drawing/2014/main" id="{27AAE742-0A6F-407C-874A-0A6CD12A87F2}"/>
                </a:ext>
              </a:extLst>
            </p:cNvPr>
            <p:cNvSpPr>
              <a:spLocks noEditPoints="1"/>
            </p:cNvSpPr>
            <p:nvPr/>
          </p:nvSpPr>
          <p:spPr bwMode="auto">
            <a:xfrm>
              <a:off x="1882183" y="5709484"/>
              <a:ext cx="160716" cy="163444"/>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6" name="Freeform 13">
              <a:extLst>
                <a:ext uri="{FF2B5EF4-FFF2-40B4-BE49-F238E27FC236}">
                  <a16:creationId xmlns:a16="http://schemas.microsoft.com/office/drawing/2014/main" id="{39623856-6900-4FE6-A462-FAC1853422AE}"/>
                </a:ext>
              </a:extLst>
            </p:cNvPr>
            <p:cNvSpPr>
              <a:spLocks/>
            </p:cNvSpPr>
            <p:nvPr/>
          </p:nvSpPr>
          <p:spPr bwMode="auto">
            <a:xfrm>
              <a:off x="2046687" y="5635878"/>
              <a:ext cx="192102" cy="23705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grpSp>
          <p:nvGrpSpPr>
            <p:cNvPr id="197" name="Group 196">
              <a:extLst>
                <a:ext uri="{FF2B5EF4-FFF2-40B4-BE49-F238E27FC236}">
                  <a16:creationId xmlns:a16="http://schemas.microsoft.com/office/drawing/2014/main" id="{719D9881-C8F9-49B7-A9CD-EAF5F92CBF4E}"/>
                </a:ext>
              </a:extLst>
            </p:cNvPr>
            <p:cNvGrpSpPr/>
            <p:nvPr userDrawn="1"/>
          </p:nvGrpSpPr>
          <p:grpSpPr>
            <a:xfrm>
              <a:off x="538543" y="5556994"/>
              <a:ext cx="377027" cy="376520"/>
              <a:chOff x="864491" y="3668201"/>
              <a:chExt cx="818390" cy="817172"/>
            </a:xfrm>
          </p:grpSpPr>
          <p:sp>
            <p:nvSpPr>
              <p:cNvPr id="198" name="Rectangle 14">
                <a:extLst>
                  <a:ext uri="{FF2B5EF4-FFF2-40B4-BE49-F238E27FC236}">
                    <a16:creationId xmlns:a16="http://schemas.microsoft.com/office/drawing/2014/main" id="{88B1FEC7-5E7C-4A48-AC45-16281FE9D7A1}"/>
                  </a:ext>
                </a:extLst>
              </p:cNvPr>
              <p:cNvSpPr>
                <a:spLocks noChangeArrowheads="1"/>
              </p:cNvSpPr>
              <p:nvPr/>
            </p:nvSpPr>
            <p:spPr bwMode="auto">
              <a:xfrm>
                <a:off x="864491" y="3668201"/>
                <a:ext cx="389710" cy="38727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99" name="Rectangle 15">
                <a:extLst>
                  <a:ext uri="{FF2B5EF4-FFF2-40B4-BE49-F238E27FC236}">
                    <a16:creationId xmlns:a16="http://schemas.microsoft.com/office/drawing/2014/main" id="{0BEA980E-DAAA-4C08-9926-25F9AC6181D9}"/>
                  </a:ext>
                </a:extLst>
              </p:cNvPr>
              <p:cNvSpPr>
                <a:spLocks noChangeArrowheads="1"/>
              </p:cNvSpPr>
              <p:nvPr/>
            </p:nvSpPr>
            <p:spPr bwMode="auto">
              <a:xfrm>
                <a:off x="1294389" y="3668201"/>
                <a:ext cx="388492" cy="38727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00" name="Rectangle 16">
                <a:extLst>
                  <a:ext uri="{FF2B5EF4-FFF2-40B4-BE49-F238E27FC236}">
                    <a16:creationId xmlns:a16="http://schemas.microsoft.com/office/drawing/2014/main" id="{9DA8A9DD-FB60-4962-B91C-A38009994A85}"/>
                  </a:ext>
                </a:extLst>
              </p:cNvPr>
              <p:cNvSpPr>
                <a:spLocks noChangeArrowheads="1"/>
              </p:cNvSpPr>
              <p:nvPr/>
            </p:nvSpPr>
            <p:spPr bwMode="auto">
              <a:xfrm>
                <a:off x="864491" y="4096881"/>
                <a:ext cx="389710" cy="388492"/>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201" name="Rectangle 17">
                <a:extLst>
                  <a:ext uri="{FF2B5EF4-FFF2-40B4-BE49-F238E27FC236}">
                    <a16:creationId xmlns:a16="http://schemas.microsoft.com/office/drawing/2014/main" id="{14432B54-7638-46FE-AAC3-98609C8DB39A}"/>
                  </a:ext>
                </a:extLst>
              </p:cNvPr>
              <p:cNvSpPr>
                <a:spLocks noChangeArrowheads="1"/>
              </p:cNvSpPr>
              <p:nvPr/>
            </p:nvSpPr>
            <p:spPr bwMode="auto">
              <a:xfrm>
                <a:off x="1294389" y="4096881"/>
                <a:ext cx="388492" cy="388492"/>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grpSp>
      </p:grpSp>
      <p:sp>
        <p:nvSpPr>
          <p:cNvPr id="212" name="TextBox 211">
            <a:extLst>
              <a:ext uri="{FF2B5EF4-FFF2-40B4-BE49-F238E27FC236}">
                <a16:creationId xmlns:a16="http://schemas.microsoft.com/office/drawing/2014/main" id="{9B1A3E6A-8277-45DA-9514-85A2A68E5193}"/>
              </a:ext>
            </a:extLst>
          </p:cNvPr>
          <p:cNvSpPr txBox="1"/>
          <p:nvPr/>
        </p:nvSpPr>
        <p:spPr>
          <a:xfrm>
            <a:off x="630606" y="3267455"/>
            <a:ext cx="3143108"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a:latin typeface="+mn-lt"/>
              </a:rPr>
              <a:t>Microsoft’s back to school app empowers district and school leaders to manage and monitor school reopening and infections statuses from a single location</a:t>
            </a:r>
          </a:p>
        </p:txBody>
      </p:sp>
      <p:sp>
        <p:nvSpPr>
          <p:cNvPr id="213" name="Rectangle 212">
            <a:extLst>
              <a:ext uri="{FF2B5EF4-FFF2-40B4-BE49-F238E27FC236}">
                <a16:creationId xmlns:a16="http://schemas.microsoft.com/office/drawing/2014/main" id="{B550C34F-DBC7-49A3-ADE7-7F370B729ACA}"/>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22" name="Oval 221">
            <a:extLst>
              <a:ext uri="{FF2B5EF4-FFF2-40B4-BE49-F238E27FC236}">
                <a16:creationId xmlns:a16="http://schemas.microsoft.com/office/drawing/2014/main" id="{3802D674-6FBA-4F7B-A3D8-E4633D8117A0}"/>
              </a:ext>
              <a:ext uri="{C183D7F6-B498-43B3-948B-1728B52AA6E4}">
                <adec:decorative xmlns:adec="http://schemas.microsoft.com/office/drawing/2017/decorative" val="1"/>
              </a:ext>
            </a:extLst>
          </p:cNvPr>
          <p:cNvSpPr/>
          <p:nvPr/>
        </p:nvSpPr>
        <p:spPr bwMode="auto">
          <a:xfrm>
            <a:off x="6954447"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230" name="Graphic 229" descr="Power Apps logo">
            <a:extLst>
              <a:ext uri="{FF2B5EF4-FFF2-40B4-BE49-F238E27FC236}">
                <a16:creationId xmlns:a16="http://schemas.microsoft.com/office/drawing/2014/main" id="{31245D1A-7EEA-4E3A-AD3C-E90ADA41DF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6759" y="1842753"/>
            <a:ext cx="489756" cy="489755"/>
          </a:xfrm>
          <a:prstGeom prst="rect">
            <a:avLst/>
          </a:prstGeom>
          <a:effectLst>
            <a:outerShdw blurRad="50800" sx="101000" sy="101000" algn="ctr" rotWithShape="0">
              <a:prstClr val="black">
                <a:alpha val="20000"/>
              </a:prstClr>
            </a:outerShdw>
          </a:effectLst>
        </p:spPr>
      </p:pic>
      <p:sp>
        <p:nvSpPr>
          <p:cNvPr id="238" name="Arrow: Bent 237">
            <a:extLst>
              <a:ext uri="{FF2B5EF4-FFF2-40B4-BE49-F238E27FC236}">
                <a16:creationId xmlns:a16="http://schemas.microsoft.com/office/drawing/2014/main" id="{1959DABB-E921-453B-B82F-F4372B139BC6}"/>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48" name="Rectangle: Top Corners Rounded 247">
            <a:extLst>
              <a:ext uri="{FF2B5EF4-FFF2-40B4-BE49-F238E27FC236}">
                <a16:creationId xmlns:a16="http://schemas.microsoft.com/office/drawing/2014/main" id="{865BFEA9-702B-4C0E-AC3A-7999C81585EC}"/>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grpSp>
        <p:nvGrpSpPr>
          <p:cNvPr id="253" name="Group 252">
            <a:extLst>
              <a:ext uri="{FF2B5EF4-FFF2-40B4-BE49-F238E27FC236}">
                <a16:creationId xmlns:a16="http://schemas.microsoft.com/office/drawing/2014/main" id="{DC4B7ED5-D4DD-4508-8A0E-D92FEED6D197}"/>
              </a:ext>
              <a:ext uri="{C183D7F6-B498-43B3-948B-1728B52AA6E4}">
                <adec:decorative xmlns:adec="http://schemas.microsoft.com/office/drawing/2017/decorative" val="1"/>
              </a:ext>
            </a:extLst>
          </p:cNvPr>
          <p:cNvGrpSpPr/>
          <p:nvPr/>
        </p:nvGrpSpPr>
        <p:grpSpPr>
          <a:xfrm>
            <a:off x="4604867" y="2816917"/>
            <a:ext cx="5453533" cy="3985594"/>
            <a:chOff x="4951139" y="9345880"/>
            <a:chExt cx="5174879" cy="3781946"/>
          </a:xfrm>
        </p:grpSpPr>
        <p:pic>
          <p:nvPicPr>
            <p:cNvPr id="254" name="Picture 253">
              <a:extLst>
                <a:ext uri="{FF2B5EF4-FFF2-40B4-BE49-F238E27FC236}">
                  <a16:creationId xmlns:a16="http://schemas.microsoft.com/office/drawing/2014/main" id="{DFA219DA-EC0D-4B9B-8CB4-90CE837FC00B}"/>
                </a:ext>
              </a:extLst>
            </p:cNvPr>
            <p:cNvPicPr>
              <a:picLocks noChangeAspect="1"/>
            </p:cNvPicPr>
            <p:nvPr/>
          </p:nvPicPr>
          <p:blipFill rotWithShape="1">
            <a:blip r:embed="rId5"/>
            <a:srcRect r="23862"/>
            <a:stretch/>
          </p:blipFill>
          <p:spPr>
            <a:xfrm>
              <a:off x="4951139" y="9345880"/>
              <a:ext cx="5173521" cy="3781946"/>
            </a:xfrm>
            <a:prstGeom prst="rect">
              <a:avLst/>
            </a:prstGeom>
          </p:spPr>
        </p:pic>
        <p:pic>
          <p:nvPicPr>
            <p:cNvPr id="255" name="Picture 254">
              <a:extLst>
                <a:ext uri="{FF2B5EF4-FFF2-40B4-BE49-F238E27FC236}">
                  <a16:creationId xmlns:a16="http://schemas.microsoft.com/office/drawing/2014/main" id="{AFF73CBB-C4D4-4387-B10D-316CB1115D6E}"/>
                </a:ext>
              </a:extLst>
            </p:cNvPr>
            <p:cNvPicPr>
              <a:picLocks noChangeAspect="1"/>
            </p:cNvPicPr>
            <p:nvPr/>
          </p:nvPicPr>
          <p:blipFill>
            <a:blip r:embed="rId6"/>
            <a:stretch>
              <a:fillRect/>
            </a:stretch>
          </p:blipFill>
          <p:spPr>
            <a:xfrm>
              <a:off x="4952058" y="9614916"/>
              <a:ext cx="593661" cy="2395259"/>
            </a:xfrm>
            <a:prstGeom prst="rect">
              <a:avLst/>
            </a:prstGeom>
          </p:spPr>
        </p:pic>
        <p:pic>
          <p:nvPicPr>
            <p:cNvPr id="256" name="Picture 255">
              <a:extLst>
                <a:ext uri="{FF2B5EF4-FFF2-40B4-BE49-F238E27FC236}">
                  <a16:creationId xmlns:a16="http://schemas.microsoft.com/office/drawing/2014/main" id="{41E06A63-5D9D-4112-A4D0-393841E1EBF6}"/>
                </a:ext>
              </a:extLst>
            </p:cNvPr>
            <p:cNvPicPr>
              <a:picLocks noChangeAspect="1"/>
            </p:cNvPicPr>
            <p:nvPr/>
          </p:nvPicPr>
          <p:blipFill rotWithShape="1">
            <a:blip r:embed="rId7"/>
            <a:srcRect r="26128"/>
            <a:stretch/>
          </p:blipFill>
          <p:spPr>
            <a:xfrm>
              <a:off x="5545720" y="9610159"/>
              <a:ext cx="4580298" cy="2593435"/>
            </a:xfrm>
            <a:prstGeom prst="rect">
              <a:avLst/>
            </a:prstGeom>
          </p:spPr>
        </p:pic>
      </p:grpSp>
      <p:sp>
        <p:nvSpPr>
          <p:cNvPr id="34" name="Text Placeholder 3">
            <a:extLst>
              <a:ext uri="{FF2B5EF4-FFF2-40B4-BE49-F238E27FC236}">
                <a16:creationId xmlns:a16="http://schemas.microsoft.com/office/drawing/2014/main" id="{B7829D6B-8C3F-48E8-95A3-E69DED00C04D}"/>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34</a:t>
            </a:fld>
            <a:endParaRPr lang="en-US"/>
          </a:p>
        </p:txBody>
      </p:sp>
      <p:sp>
        <p:nvSpPr>
          <p:cNvPr id="84" name="Arrow: Bent 83">
            <a:extLst>
              <a:ext uri="{FF2B5EF4-FFF2-40B4-BE49-F238E27FC236}">
                <a16:creationId xmlns:a16="http://schemas.microsoft.com/office/drawing/2014/main" id="{9C6BD1E4-86E6-4037-9C7E-BB3DE4883781}"/>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58" name="Straight Connector 57">
            <a:extLst>
              <a:ext uri="{FF2B5EF4-FFF2-40B4-BE49-F238E27FC236}">
                <a16:creationId xmlns:a16="http://schemas.microsoft.com/office/drawing/2014/main" id="{C345E18D-BA6B-4C70-8C5C-2FA6C14A898B}"/>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56620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a:t>District re-opening operations dashboard</a:t>
            </a:r>
          </a:p>
        </p:txBody>
      </p:sp>
      <p:cxnSp>
        <p:nvCxnSpPr>
          <p:cNvPr id="57" name="Straight Connector 56">
            <a:extLst>
              <a:ext uri="{FF2B5EF4-FFF2-40B4-BE49-F238E27FC236}">
                <a16:creationId xmlns:a16="http://schemas.microsoft.com/office/drawing/2014/main" id="{74A08CA5-7D5F-4C3A-898D-85F8B5DEC684}"/>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Arrow: Bent 102">
            <a:extLst>
              <a:ext uri="{FF2B5EF4-FFF2-40B4-BE49-F238E27FC236}">
                <a16:creationId xmlns:a16="http://schemas.microsoft.com/office/drawing/2014/main" id="{BA748838-CDDD-4F6B-8F32-9E83B32F6172}"/>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24" name="Rectangle: Top Corners Rounded 123">
            <a:extLst>
              <a:ext uri="{FF2B5EF4-FFF2-40B4-BE49-F238E27FC236}">
                <a16:creationId xmlns:a16="http://schemas.microsoft.com/office/drawing/2014/main" id="{2C23DE1F-77DB-4187-BBED-E90826C825FE}"/>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grpSp>
        <p:nvGrpSpPr>
          <p:cNvPr id="151" name="Group 150" descr="Microsoft logo">
            <a:extLst>
              <a:ext uri="{FF2B5EF4-FFF2-40B4-BE49-F238E27FC236}">
                <a16:creationId xmlns:a16="http://schemas.microsoft.com/office/drawing/2014/main" id="{D28E0EE1-9E17-41CD-8DE4-22C3E20A6D03}"/>
              </a:ext>
            </a:extLst>
          </p:cNvPr>
          <p:cNvGrpSpPr>
            <a:grpSpLocks noChangeAspect="1"/>
          </p:cNvGrpSpPr>
          <p:nvPr/>
        </p:nvGrpSpPr>
        <p:grpSpPr>
          <a:xfrm>
            <a:off x="827624" y="2218268"/>
            <a:ext cx="2226695" cy="493103"/>
            <a:chOff x="538543" y="5556994"/>
            <a:chExt cx="1700246" cy="376520"/>
          </a:xfrm>
        </p:grpSpPr>
        <p:sp>
          <p:nvSpPr>
            <p:cNvPr id="152" name="Freeform 51">
              <a:extLst>
                <a:ext uri="{FF2B5EF4-FFF2-40B4-BE49-F238E27FC236}">
                  <a16:creationId xmlns:a16="http://schemas.microsoft.com/office/drawing/2014/main" id="{284F45B3-C241-4A54-9242-8BB530B62333}"/>
                </a:ext>
              </a:extLst>
            </p:cNvPr>
            <p:cNvSpPr>
              <a:spLocks/>
            </p:cNvSpPr>
            <p:nvPr/>
          </p:nvSpPr>
          <p:spPr bwMode="auto">
            <a:xfrm>
              <a:off x="1007177" y="5651573"/>
              <a:ext cx="235933" cy="218107"/>
            </a:xfrm>
            <a:custGeom>
              <a:avLst/>
              <a:gdLst>
                <a:gd name="T0" fmla="*/ 0 w 873"/>
                <a:gd name="T1" fmla="*/ 0 h 805"/>
                <a:gd name="T2" fmla="*/ 201 w 873"/>
                <a:gd name="T3" fmla="*/ 0 h 805"/>
                <a:gd name="T4" fmla="*/ 438 w 873"/>
                <a:gd name="T5" fmla="*/ 597 h 805"/>
                <a:gd name="T6" fmla="*/ 682 w 873"/>
                <a:gd name="T7" fmla="*/ 0 h 805"/>
                <a:gd name="T8" fmla="*/ 873 w 873"/>
                <a:gd name="T9" fmla="*/ 0 h 805"/>
                <a:gd name="T10" fmla="*/ 873 w 873"/>
                <a:gd name="T11" fmla="*/ 805 h 805"/>
                <a:gd name="T12" fmla="*/ 736 w 873"/>
                <a:gd name="T13" fmla="*/ 805 h 805"/>
                <a:gd name="T14" fmla="*/ 736 w 873"/>
                <a:gd name="T15" fmla="*/ 185 h 805"/>
                <a:gd name="T16" fmla="*/ 730 w 873"/>
                <a:gd name="T17" fmla="*/ 185 h 805"/>
                <a:gd name="T18" fmla="*/ 484 w 873"/>
                <a:gd name="T19" fmla="*/ 805 h 805"/>
                <a:gd name="T20" fmla="*/ 386 w 873"/>
                <a:gd name="T21" fmla="*/ 805 h 805"/>
                <a:gd name="T22" fmla="*/ 136 w 873"/>
                <a:gd name="T23" fmla="*/ 185 h 805"/>
                <a:gd name="T24" fmla="*/ 132 w 873"/>
                <a:gd name="T25" fmla="*/ 185 h 805"/>
                <a:gd name="T26" fmla="*/ 132 w 873"/>
                <a:gd name="T27" fmla="*/ 805 h 805"/>
                <a:gd name="T28" fmla="*/ 0 w 873"/>
                <a:gd name="T29" fmla="*/ 805 h 805"/>
                <a:gd name="T30" fmla="*/ 0 w 873"/>
                <a:gd name="T31" fmla="*/ 0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3" h="805">
                  <a:moveTo>
                    <a:pt x="0" y="0"/>
                  </a:moveTo>
                  <a:lnTo>
                    <a:pt x="201" y="0"/>
                  </a:lnTo>
                  <a:lnTo>
                    <a:pt x="438" y="597"/>
                  </a:lnTo>
                  <a:lnTo>
                    <a:pt x="682" y="0"/>
                  </a:lnTo>
                  <a:lnTo>
                    <a:pt x="873" y="0"/>
                  </a:lnTo>
                  <a:lnTo>
                    <a:pt x="873" y="805"/>
                  </a:lnTo>
                  <a:lnTo>
                    <a:pt x="736" y="805"/>
                  </a:lnTo>
                  <a:lnTo>
                    <a:pt x="736" y="185"/>
                  </a:lnTo>
                  <a:lnTo>
                    <a:pt x="730" y="185"/>
                  </a:lnTo>
                  <a:lnTo>
                    <a:pt x="484" y="805"/>
                  </a:lnTo>
                  <a:lnTo>
                    <a:pt x="386" y="805"/>
                  </a:lnTo>
                  <a:lnTo>
                    <a:pt x="136" y="185"/>
                  </a:lnTo>
                  <a:lnTo>
                    <a:pt x="132" y="185"/>
                  </a:lnTo>
                  <a:lnTo>
                    <a:pt x="132" y="805"/>
                  </a:lnTo>
                  <a:lnTo>
                    <a:pt x="0" y="805"/>
                  </a:lnTo>
                  <a:lnTo>
                    <a:pt x="0"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53" name="Freeform 7">
              <a:extLst>
                <a:ext uri="{FF2B5EF4-FFF2-40B4-BE49-F238E27FC236}">
                  <a16:creationId xmlns:a16="http://schemas.microsoft.com/office/drawing/2014/main" id="{8AC4AA55-69F9-4E9B-8F99-568ECABF1DC4}"/>
                </a:ext>
              </a:extLst>
            </p:cNvPr>
            <p:cNvSpPr>
              <a:spLocks noEditPoints="1"/>
            </p:cNvSpPr>
            <p:nvPr/>
          </p:nvSpPr>
          <p:spPr bwMode="auto">
            <a:xfrm>
              <a:off x="1275037" y="5646703"/>
              <a:ext cx="44373" cy="222979"/>
            </a:xfrm>
            <a:custGeom>
              <a:avLst/>
              <a:gdLst>
                <a:gd name="T0" fmla="*/ 13 w 164"/>
                <a:gd name="T1" fmla="*/ 246 h 824"/>
                <a:gd name="T2" fmla="*/ 149 w 164"/>
                <a:gd name="T3" fmla="*/ 246 h 824"/>
                <a:gd name="T4" fmla="*/ 149 w 164"/>
                <a:gd name="T5" fmla="*/ 824 h 824"/>
                <a:gd name="T6" fmla="*/ 13 w 164"/>
                <a:gd name="T7" fmla="*/ 824 h 824"/>
                <a:gd name="T8" fmla="*/ 13 w 164"/>
                <a:gd name="T9" fmla="*/ 246 h 824"/>
                <a:gd name="T10" fmla="*/ 82 w 164"/>
                <a:gd name="T11" fmla="*/ 0 h 824"/>
                <a:gd name="T12" fmla="*/ 105 w 164"/>
                <a:gd name="T13" fmla="*/ 4 h 824"/>
                <a:gd name="T14" fmla="*/ 124 w 164"/>
                <a:gd name="T15" fmla="*/ 12 h 824"/>
                <a:gd name="T16" fmla="*/ 141 w 164"/>
                <a:gd name="T17" fmla="*/ 25 h 824"/>
                <a:gd name="T18" fmla="*/ 154 w 164"/>
                <a:gd name="T19" fmla="*/ 40 h 824"/>
                <a:gd name="T20" fmla="*/ 162 w 164"/>
                <a:gd name="T21" fmla="*/ 59 h 824"/>
                <a:gd name="T22" fmla="*/ 164 w 164"/>
                <a:gd name="T23" fmla="*/ 80 h 824"/>
                <a:gd name="T24" fmla="*/ 162 w 164"/>
                <a:gd name="T25" fmla="*/ 101 h 824"/>
                <a:gd name="T26" fmla="*/ 154 w 164"/>
                <a:gd name="T27" fmla="*/ 120 h 824"/>
                <a:gd name="T28" fmla="*/ 141 w 164"/>
                <a:gd name="T29" fmla="*/ 136 h 824"/>
                <a:gd name="T30" fmla="*/ 124 w 164"/>
                <a:gd name="T31" fmla="*/ 147 h 824"/>
                <a:gd name="T32" fmla="*/ 103 w 164"/>
                <a:gd name="T33" fmla="*/ 155 h 824"/>
                <a:gd name="T34" fmla="*/ 82 w 164"/>
                <a:gd name="T35" fmla="*/ 158 h 824"/>
                <a:gd name="T36" fmla="*/ 61 w 164"/>
                <a:gd name="T37" fmla="*/ 155 h 824"/>
                <a:gd name="T38" fmla="*/ 42 w 164"/>
                <a:gd name="T39" fmla="*/ 147 h 824"/>
                <a:gd name="T40" fmla="*/ 24 w 164"/>
                <a:gd name="T41" fmla="*/ 136 h 824"/>
                <a:gd name="T42" fmla="*/ 11 w 164"/>
                <a:gd name="T43" fmla="*/ 120 h 824"/>
                <a:gd name="T44" fmla="*/ 1 w 164"/>
                <a:gd name="T45" fmla="*/ 101 h 824"/>
                <a:gd name="T46" fmla="*/ 0 w 164"/>
                <a:gd name="T47" fmla="*/ 80 h 824"/>
                <a:gd name="T48" fmla="*/ 1 w 164"/>
                <a:gd name="T49" fmla="*/ 59 h 824"/>
                <a:gd name="T50" fmla="*/ 11 w 164"/>
                <a:gd name="T51" fmla="*/ 40 h 824"/>
                <a:gd name="T52" fmla="*/ 24 w 164"/>
                <a:gd name="T53" fmla="*/ 23 h 824"/>
                <a:gd name="T54" fmla="*/ 42 w 164"/>
                <a:gd name="T55" fmla="*/ 12 h 824"/>
                <a:gd name="T56" fmla="*/ 61 w 164"/>
                <a:gd name="T57" fmla="*/ 4 h 824"/>
                <a:gd name="T58" fmla="*/ 82 w 164"/>
                <a:gd name="T59" fmla="*/ 0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824">
                  <a:moveTo>
                    <a:pt x="13" y="246"/>
                  </a:moveTo>
                  <a:lnTo>
                    <a:pt x="149" y="246"/>
                  </a:lnTo>
                  <a:lnTo>
                    <a:pt x="149" y="824"/>
                  </a:lnTo>
                  <a:lnTo>
                    <a:pt x="13" y="824"/>
                  </a:lnTo>
                  <a:lnTo>
                    <a:pt x="13" y="246"/>
                  </a:lnTo>
                  <a:close/>
                  <a:moveTo>
                    <a:pt x="82" y="0"/>
                  </a:moveTo>
                  <a:lnTo>
                    <a:pt x="105" y="4"/>
                  </a:lnTo>
                  <a:lnTo>
                    <a:pt x="124" y="12"/>
                  </a:lnTo>
                  <a:lnTo>
                    <a:pt x="141" y="25"/>
                  </a:lnTo>
                  <a:lnTo>
                    <a:pt x="154" y="40"/>
                  </a:lnTo>
                  <a:lnTo>
                    <a:pt x="162" y="59"/>
                  </a:lnTo>
                  <a:lnTo>
                    <a:pt x="164" y="80"/>
                  </a:lnTo>
                  <a:lnTo>
                    <a:pt x="162" y="101"/>
                  </a:lnTo>
                  <a:lnTo>
                    <a:pt x="154" y="120"/>
                  </a:lnTo>
                  <a:lnTo>
                    <a:pt x="141" y="136"/>
                  </a:lnTo>
                  <a:lnTo>
                    <a:pt x="124" y="147"/>
                  </a:lnTo>
                  <a:lnTo>
                    <a:pt x="103" y="155"/>
                  </a:lnTo>
                  <a:lnTo>
                    <a:pt x="82" y="158"/>
                  </a:lnTo>
                  <a:lnTo>
                    <a:pt x="61" y="155"/>
                  </a:lnTo>
                  <a:lnTo>
                    <a:pt x="42" y="147"/>
                  </a:lnTo>
                  <a:lnTo>
                    <a:pt x="24" y="136"/>
                  </a:lnTo>
                  <a:lnTo>
                    <a:pt x="11" y="120"/>
                  </a:lnTo>
                  <a:lnTo>
                    <a:pt x="1" y="101"/>
                  </a:lnTo>
                  <a:lnTo>
                    <a:pt x="0" y="80"/>
                  </a:lnTo>
                  <a:lnTo>
                    <a:pt x="1" y="59"/>
                  </a:lnTo>
                  <a:lnTo>
                    <a:pt x="11" y="40"/>
                  </a:lnTo>
                  <a:lnTo>
                    <a:pt x="24" y="23"/>
                  </a:lnTo>
                  <a:lnTo>
                    <a:pt x="42" y="12"/>
                  </a:lnTo>
                  <a:lnTo>
                    <a:pt x="61" y="4"/>
                  </a:lnTo>
                  <a:lnTo>
                    <a:pt x="82"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54" name="Freeform 8">
              <a:extLst>
                <a:ext uri="{FF2B5EF4-FFF2-40B4-BE49-F238E27FC236}">
                  <a16:creationId xmlns:a16="http://schemas.microsoft.com/office/drawing/2014/main" id="{BCB52CCF-37A4-4705-B367-B71B7A899DE9}"/>
                </a:ext>
              </a:extLst>
            </p:cNvPr>
            <p:cNvSpPr>
              <a:spLocks/>
            </p:cNvSpPr>
            <p:nvPr/>
          </p:nvSpPr>
          <p:spPr bwMode="auto">
            <a:xfrm>
              <a:off x="1341054" y="5709484"/>
              <a:ext cx="122296" cy="163444"/>
            </a:xfrm>
            <a:custGeom>
              <a:avLst/>
              <a:gdLst>
                <a:gd name="T0" fmla="*/ 311 w 453"/>
                <a:gd name="T1" fmla="*/ 0 h 604"/>
                <a:gd name="T2" fmla="*/ 350 w 453"/>
                <a:gd name="T3" fmla="*/ 2 h 604"/>
                <a:gd name="T4" fmla="*/ 388 w 453"/>
                <a:gd name="T5" fmla="*/ 7 h 604"/>
                <a:gd name="T6" fmla="*/ 422 w 453"/>
                <a:gd name="T7" fmla="*/ 17 h 604"/>
                <a:gd name="T8" fmla="*/ 451 w 453"/>
                <a:gd name="T9" fmla="*/ 28 h 604"/>
                <a:gd name="T10" fmla="*/ 453 w 453"/>
                <a:gd name="T11" fmla="*/ 30 h 604"/>
                <a:gd name="T12" fmla="*/ 453 w 453"/>
                <a:gd name="T13" fmla="*/ 162 h 604"/>
                <a:gd name="T14" fmla="*/ 447 w 453"/>
                <a:gd name="T15" fmla="*/ 156 h 604"/>
                <a:gd name="T16" fmla="*/ 405 w 453"/>
                <a:gd name="T17" fmla="*/ 131 h 604"/>
                <a:gd name="T18" fmla="*/ 361 w 453"/>
                <a:gd name="T19" fmla="*/ 116 h 604"/>
                <a:gd name="T20" fmla="*/ 317 w 453"/>
                <a:gd name="T21" fmla="*/ 112 h 604"/>
                <a:gd name="T22" fmla="*/ 279 w 453"/>
                <a:gd name="T23" fmla="*/ 116 h 604"/>
                <a:gd name="T24" fmla="*/ 246 w 453"/>
                <a:gd name="T25" fmla="*/ 126 h 604"/>
                <a:gd name="T26" fmla="*/ 216 w 453"/>
                <a:gd name="T27" fmla="*/ 141 h 604"/>
                <a:gd name="T28" fmla="*/ 189 w 453"/>
                <a:gd name="T29" fmla="*/ 164 h 604"/>
                <a:gd name="T30" fmla="*/ 168 w 453"/>
                <a:gd name="T31" fmla="*/ 192 h 604"/>
                <a:gd name="T32" fmla="*/ 153 w 453"/>
                <a:gd name="T33" fmla="*/ 227 h 604"/>
                <a:gd name="T34" fmla="*/ 143 w 453"/>
                <a:gd name="T35" fmla="*/ 263 h 604"/>
                <a:gd name="T36" fmla="*/ 141 w 453"/>
                <a:gd name="T37" fmla="*/ 305 h 604"/>
                <a:gd name="T38" fmla="*/ 143 w 453"/>
                <a:gd name="T39" fmla="*/ 347 h 604"/>
                <a:gd name="T40" fmla="*/ 153 w 453"/>
                <a:gd name="T41" fmla="*/ 383 h 604"/>
                <a:gd name="T42" fmla="*/ 168 w 453"/>
                <a:gd name="T43" fmla="*/ 416 h 604"/>
                <a:gd name="T44" fmla="*/ 187 w 453"/>
                <a:gd name="T45" fmla="*/ 442 h 604"/>
                <a:gd name="T46" fmla="*/ 214 w 453"/>
                <a:gd name="T47" fmla="*/ 463 h 604"/>
                <a:gd name="T48" fmla="*/ 243 w 453"/>
                <a:gd name="T49" fmla="*/ 480 h 604"/>
                <a:gd name="T50" fmla="*/ 277 w 453"/>
                <a:gd name="T51" fmla="*/ 488 h 604"/>
                <a:gd name="T52" fmla="*/ 315 w 453"/>
                <a:gd name="T53" fmla="*/ 492 h 604"/>
                <a:gd name="T54" fmla="*/ 346 w 453"/>
                <a:gd name="T55" fmla="*/ 488 h 604"/>
                <a:gd name="T56" fmla="*/ 380 w 453"/>
                <a:gd name="T57" fmla="*/ 479 h 604"/>
                <a:gd name="T58" fmla="*/ 414 w 453"/>
                <a:gd name="T59" fmla="*/ 465 h 604"/>
                <a:gd name="T60" fmla="*/ 447 w 453"/>
                <a:gd name="T61" fmla="*/ 444 h 604"/>
                <a:gd name="T62" fmla="*/ 453 w 453"/>
                <a:gd name="T63" fmla="*/ 440 h 604"/>
                <a:gd name="T64" fmla="*/ 453 w 453"/>
                <a:gd name="T65" fmla="*/ 564 h 604"/>
                <a:gd name="T66" fmla="*/ 451 w 453"/>
                <a:gd name="T67" fmla="*/ 566 h 604"/>
                <a:gd name="T68" fmla="*/ 414 w 453"/>
                <a:gd name="T69" fmla="*/ 583 h 604"/>
                <a:gd name="T70" fmla="*/ 376 w 453"/>
                <a:gd name="T71" fmla="*/ 595 h 604"/>
                <a:gd name="T72" fmla="*/ 332 w 453"/>
                <a:gd name="T73" fmla="*/ 603 h 604"/>
                <a:gd name="T74" fmla="*/ 287 w 453"/>
                <a:gd name="T75" fmla="*/ 604 h 604"/>
                <a:gd name="T76" fmla="*/ 233 w 453"/>
                <a:gd name="T77" fmla="*/ 601 h 604"/>
                <a:gd name="T78" fmla="*/ 183 w 453"/>
                <a:gd name="T79" fmla="*/ 589 h 604"/>
                <a:gd name="T80" fmla="*/ 138 w 453"/>
                <a:gd name="T81" fmla="*/ 568 h 604"/>
                <a:gd name="T82" fmla="*/ 97 w 453"/>
                <a:gd name="T83" fmla="*/ 542 h 604"/>
                <a:gd name="T84" fmla="*/ 63 w 453"/>
                <a:gd name="T85" fmla="*/ 507 h 604"/>
                <a:gd name="T86" fmla="*/ 36 w 453"/>
                <a:gd name="T87" fmla="*/ 465 h 604"/>
                <a:gd name="T88" fmla="*/ 15 w 453"/>
                <a:gd name="T89" fmla="*/ 419 h 604"/>
                <a:gd name="T90" fmla="*/ 4 w 453"/>
                <a:gd name="T91" fmla="*/ 370 h 604"/>
                <a:gd name="T92" fmla="*/ 0 w 453"/>
                <a:gd name="T93" fmla="*/ 316 h 604"/>
                <a:gd name="T94" fmla="*/ 4 w 453"/>
                <a:gd name="T95" fmla="*/ 257 h 604"/>
                <a:gd name="T96" fmla="*/ 17 w 453"/>
                <a:gd name="T97" fmla="*/ 202 h 604"/>
                <a:gd name="T98" fmla="*/ 38 w 453"/>
                <a:gd name="T99" fmla="*/ 151 h 604"/>
                <a:gd name="T100" fmla="*/ 67 w 453"/>
                <a:gd name="T101" fmla="*/ 107 h 604"/>
                <a:gd name="T102" fmla="*/ 103 w 453"/>
                <a:gd name="T103" fmla="*/ 69 h 604"/>
                <a:gd name="T104" fmla="*/ 147 w 453"/>
                <a:gd name="T105" fmla="*/ 40 h 604"/>
                <a:gd name="T106" fmla="*/ 197 w 453"/>
                <a:gd name="T107" fmla="*/ 17 h 604"/>
                <a:gd name="T108" fmla="*/ 252 w 453"/>
                <a:gd name="T109" fmla="*/ 4 h 604"/>
                <a:gd name="T110" fmla="*/ 311 w 453"/>
                <a:gd name="T111"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3" h="604">
                  <a:moveTo>
                    <a:pt x="311" y="0"/>
                  </a:moveTo>
                  <a:lnTo>
                    <a:pt x="350" y="2"/>
                  </a:lnTo>
                  <a:lnTo>
                    <a:pt x="388" y="7"/>
                  </a:lnTo>
                  <a:lnTo>
                    <a:pt x="422" y="17"/>
                  </a:lnTo>
                  <a:lnTo>
                    <a:pt x="451" y="28"/>
                  </a:lnTo>
                  <a:lnTo>
                    <a:pt x="453" y="30"/>
                  </a:lnTo>
                  <a:lnTo>
                    <a:pt x="453" y="162"/>
                  </a:lnTo>
                  <a:lnTo>
                    <a:pt x="447" y="156"/>
                  </a:lnTo>
                  <a:lnTo>
                    <a:pt x="405" y="131"/>
                  </a:lnTo>
                  <a:lnTo>
                    <a:pt x="361" y="116"/>
                  </a:lnTo>
                  <a:lnTo>
                    <a:pt x="317" y="112"/>
                  </a:lnTo>
                  <a:lnTo>
                    <a:pt x="279" y="116"/>
                  </a:lnTo>
                  <a:lnTo>
                    <a:pt x="246" y="126"/>
                  </a:lnTo>
                  <a:lnTo>
                    <a:pt x="216" y="141"/>
                  </a:lnTo>
                  <a:lnTo>
                    <a:pt x="189" y="164"/>
                  </a:lnTo>
                  <a:lnTo>
                    <a:pt x="168" y="192"/>
                  </a:lnTo>
                  <a:lnTo>
                    <a:pt x="153" y="227"/>
                  </a:lnTo>
                  <a:lnTo>
                    <a:pt x="143" y="263"/>
                  </a:lnTo>
                  <a:lnTo>
                    <a:pt x="141" y="305"/>
                  </a:lnTo>
                  <a:lnTo>
                    <a:pt x="143" y="347"/>
                  </a:lnTo>
                  <a:lnTo>
                    <a:pt x="153" y="383"/>
                  </a:lnTo>
                  <a:lnTo>
                    <a:pt x="168" y="416"/>
                  </a:lnTo>
                  <a:lnTo>
                    <a:pt x="187" y="442"/>
                  </a:lnTo>
                  <a:lnTo>
                    <a:pt x="214" y="463"/>
                  </a:lnTo>
                  <a:lnTo>
                    <a:pt x="243" y="480"/>
                  </a:lnTo>
                  <a:lnTo>
                    <a:pt x="277" y="488"/>
                  </a:lnTo>
                  <a:lnTo>
                    <a:pt x="315" y="492"/>
                  </a:lnTo>
                  <a:lnTo>
                    <a:pt x="346" y="488"/>
                  </a:lnTo>
                  <a:lnTo>
                    <a:pt x="380" y="479"/>
                  </a:lnTo>
                  <a:lnTo>
                    <a:pt x="414" y="465"/>
                  </a:lnTo>
                  <a:lnTo>
                    <a:pt x="447" y="444"/>
                  </a:lnTo>
                  <a:lnTo>
                    <a:pt x="453" y="440"/>
                  </a:lnTo>
                  <a:lnTo>
                    <a:pt x="453" y="564"/>
                  </a:lnTo>
                  <a:lnTo>
                    <a:pt x="451" y="566"/>
                  </a:lnTo>
                  <a:lnTo>
                    <a:pt x="414" y="583"/>
                  </a:lnTo>
                  <a:lnTo>
                    <a:pt x="376" y="595"/>
                  </a:lnTo>
                  <a:lnTo>
                    <a:pt x="332" y="603"/>
                  </a:lnTo>
                  <a:lnTo>
                    <a:pt x="287" y="604"/>
                  </a:lnTo>
                  <a:lnTo>
                    <a:pt x="233" y="601"/>
                  </a:lnTo>
                  <a:lnTo>
                    <a:pt x="183" y="589"/>
                  </a:lnTo>
                  <a:lnTo>
                    <a:pt x="138" y="568"/>
                  </a:lnTo>
                  <a:lnTo>
                    <a:pt x="97" y="542"/>
                  </a:lnTo>
                  <a:lnTo>
                    <a:pt x="63" y="507"/>
                  </a:lnTo>
                  <a:lnTo>
                    <a:pt x="36" y="465"/>
                  </a:lnTo>
                  <a:lnTo>
                    <a:pt x="15" y="419"/>
                  </a:lnTo>
                  <a:lnTo>
                    <a:pt x="4" y="370"/>
                  </a:lnTo>
                  <a:lnTo>
                    <a:pt x="0" y="316"/>
                  </a:lnTo>
                  <a:lnTo>
                    <a:pt x="4" y="257"/>
                  </a:lnTo>
                  <a:lnTo>
                    <a:pt x="17" y="202"/>
                  </a:lnTo>
                  <a:lnTo>
                    <a:pt x="38" y="151"/>
                  </a:lnTo>
                  <a:lnTo>
                    <a:pt x="67" y="107"/>
                  </a:lnTo>
                  <a:lnTo>
                    <a:pt x="103" y="69"/>
                  </a:lnTo>
                  <a:lnTo>
                    <a:pt x="147" y="40"/>
                  </a:lnTo>
                  <a:lnTo>
                    <a:pt x="197" y="17"/>
                  </a:lnTo>
                  <a:lnTo>
                    <a:pt x="252" y="4"/>
                  </a:lnTo>
                  <a:lnTo>
                    <a:pt x="311"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55" name="Freeform 9">
              <a:extLst>
                <a:ext uri="{FF2B5EF4-FFF2-40B4-BE49-F238E27FC236}">
                  <a16:creationId xmlns:a16="http://schemas.microsoft.com/office/drawing/2014/main" id="{62EB6AE3-2CD1-4E79-9DF4-8E3A5B03F201}"/>
                </a:ext>
              </a:extLst>
            </p:cNvPr>
            <p:cNvSpPr>
              <a:spLocks/>
            </p:cNvSpPr>
            <p:nvPr/>
          </p:nvSpPr>
          <p:spPr bwMode="auto">
            <a:xfrm>
              <a:off x="1490947" y="5710566"/>
              <a:ext cx="90369" cy="159115"/>
            </a:xfrm>
            <a:custGeom>
              <a:avLst/>
              <a:gdLst>
                <a:gd name="T0" fmla="*/ 279 w 334"/>
                <a:gd name="T1" fmla="*/ 0 h 587"/>
                <a:gd name="T2" fmla="*/ 309 w 334"/>
                <a:gd name="T3" fmla="*/ 2 h 587"/>
                <a:gd name="T4" fmla="*/ 332 w 334"/>
                <a:gd name="T5" fmla="*/ 7 h 587"/>
                <a:gd name="T6" fmla="*/ 334 w 334"/>
                <a:gd name="T7" fmla="*/ 9 h 587"/>
                <a:gd name="T8" fmla="*/ 334 w 334"/>
                <a:gd name="T9" fmla="*/ 145 h 587"/>
                <a:gd name="T10" fmla="*/ 328 w 334"/>
                <a:gd name="T11" fmla="*/ 141 h 587"/>
                <a:gd name="T12" fmla="*/ 317 w 334"/>
                <a:gd name="T13" fmla="*/ 135 h 587"/>
                <a:gd name="T14" fmla="*/ 298 w 334"/>
                <a:gd name="T15" fmla="*/ 129 h 587"/>
                <a:gd name="T16" fmla="*/ 277 w 334"/>
                <a:gd name="T17" fmla="*/ 124 h 587"/>
                <a:gd name="T18" fmla="*/ 256 w 334"/>
                <a:gd name="T19" fmla="*/ 122 h 587"/>
                <a:gd name="T20" fmla="*/ 223 w 334"/>
                <a:gd name="T21" fmla="*/ 127 h 587"/>
                <a:gd name="T22" fmla="*/ 193 w 334"/>
                <a:gd name="T23" fmla="*/ 143 h 587"/>
                <a:gd name="T24" fmla="*/ 168 w 334"/>
                <a:gd name="T25" fmla="*/ 169 h 587"/>
                <a:gd name="T26" fmla="*/ 151 w 334"/>
                <a:gd name="T27" fmla="*/ 204 h 587"/>
                <a:gd name="T28" fmla="*/ 139 w 334"/>
                <a:gd name="T29" fmla="*/ 244 h 587"/>
                <a:gd name="T30" fmla="*/ 135 w 334"/>
                <a:gd name="T31" fmla="*/ 291 h 587"/>
                <a:gd name="T32" fmla="*/ 135 w 334"/>
                <a:gd name="T33" fmla="*/ 587 h 587"/>
                <a:gd name="T34" fmla="*/ 0 w 334"/>
                <a:gd name="T35" fmla="*/ 587 h 587"/>
                <a:gd name="T36" fmla="*/ 0 w 334"/>
                <a:gd name="T37" fmla="*/ 9 h 587"/>
                <a:gd name="T38" fmla="*/ 135 w 334"/>
                <a:gd name="T39" fmla="*/ 9 h 587"/>
                <a:gd name="T40" fmla="*/ 135 w 334"/>
                <a:gd name="T41" fmla="*/ 110 h 587"/>
                <a:gd name="T42" fmla="*/ 135 w 334"/>
                <a:gd name="T43" fmla="*/ 110 h 587"/>
                <a:gd name="T44" fmla="*/ 151 w 334"/>
                <a:gd name="T45" fmla="*/ 80 h 587"/>
                <a:gd name="T46" fmla="*/ 168 w 334"/>
                <a:gd name="T47" fmla="*/ 53 h 587"/>
                <a:gd name="T48" fmla="*/ 189 w 334"/>
                <a:gd name="T49" fmla="*/ 32 h 587"/>
                <a:gd name="T50" fmla="*/ 216 w 334"/>
                <a:gd name="T51" fmla="*/ 15 h 587"/>
                <a:gd name="T52" fmla="*/ 246 w 334"/>
                <a:gd name="T53" fmla="*/ 3 h 587"/>
                <a:gd name="T54" fmla="*/ 279 w 334"/>
                <a:gd name="T55"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4" h="587">
                  <a:moveTo>
                    <a:pt x="279" y="0"/>
                  </a:moveTo>
                  <a:lnTo>
                    <a:pt x="309" y="2"/>
                  </a:lnTo>
                  <a:lnTo>
                    <a:pt x="332" y="7"/>
                  </a:lnTo>
                  <a:lnTo>
                    <a:pt x="334" y="9"/>
                  </a:lnTo>
                  <a:lnTo>
                    <a:pt x="334" y="145"/>
                  </a:lnTo>
                  <a:lnTo>
                    <a:pt x="328" y="141"/>
                  </a:lnTo>
                  <a:lnTo>
                    <a:pt x="317" y="135"/>
                  </a:lnTo>
                  <a:lnTo>
                    <a:pt x="298" y="129"/>
                  </a:lnTo>
                  <a:lnTo>
                    <a:pt x="277" y="124"/>
                  </a:lnTo>
                  <a:lnTo>
                    <a:pt x="256" y="122"/>
                  </a:lnTo>
                  <a:lnTo>
                    <a:pt x="223" y="127"/>
                  </a:lnTo>
                  <a:lnTo>
                    <a:pt x="193" y="143"/>
                  </a:lnTo>
                  <a:lnTo>
                    <a:pt x="168" y="169"/>
                  </a:lnTo>
                  <a:lnTo>
                    <a:pt x="151" y="204"/>
                  </a:lnTo>
                  <a:lnTo>
                    <a:pt x="139" y="244"/>
                  </a:lnTo>
                  <a:lnTo>
                    <a:pt x="135" y="291"/>
                  </a:lnTo>
                  <a:lnTo>
                    <a:pt x="135" y="587"/>
                  </a:lnTo>
                  <a:lnTo>
                    <a:pt x="0" y="587"/>
                  </a:lnTo>
                  <a:lnTo>
                    <a:pt x="0" y="9"/>
                  </a:lnTo>
                  <a:lnTo>
                    <a:pt x="135" y="9"/>
                  </a:lnTo>
                  <a:lnTo>
                    <a:pt x="135" y="110"/>
                  </a:lnTo>
                  <a:lnTo>
                    <a:pt x="135" y="110"/>
                  </a:lnTo>
                  <a:lnTo>
                    <a:pt x="151" y="80"/>
                  </a:lnTo>
                  <a:lnTo>
                    <a:pt x="168" y="53"/>
                  </a:lnTo>
                  <a:lnTo>
                    <a:pt x="189" y="32"/>
                  </a:lnTo>
                  <a:lnTo>
                    <a:pt x="216" y="15"/>
                  </a:lnTo>
                  <a:lnTo>
                    <a:pt x="246" y="3"/>
                  </a:lnTo>
                  <a:lnTo>
                    <a:pt x="279"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56" name="Freeform 10">
              <a:extLst>
                <a:ext uri="{FF2B5EF4-FFF2-40B4-BE49-F238E27FC236}">
                  <a16:creationId xmlns:a16="http://schemas.microsoft.com/office/drawing/2014/main" id="{4D1AB317-E4EE-4B23-87DF-AEEA1ABF26A4}"/>
                </a:ext>
              </a:extLst>
            </p:cNvPr>
            <p:cNvSpPr>
              <a:spLocks noEditPoints="1"/>
            </p:cNvSpPr>
            <p:nvPr/>
          </p:nvSpPr>
          <p:spPr bwMode="auto">
            <a:xfrm>
              <a:off x="1584022" y="5709484"/>
              <a:ext cx="160716" cy="163444"/>
            </a:xfrm>
            <a:custGeom>
              <a:avLst/>
              <a:gdLst>
                <a:gd name="T0" fmla="*/ 263 w 593"/>
                <a:gd name="T1" fmla="*/ 114 h 604"/>
                <a:gd name="T2" fmla="*/ 206 w 593"/>
                <a:gd name="T3" fmla="*/ 141 h 604"/>
                <a:gd name="T4" fmla="*/ 164 w 593"/>
                <a:gd name="T5" fmla="*/ 189 h 604"/>
                <a:gd name="T6" fmla="*/ 143 w 593"/>
                <a:gd name="T7" fmla="*/ 261 h 604"/>
                <a:gd name="T8" fmla="*/ 143 w 593"/>
                <a:gd name="T9" fmla="*/ 347 h 604"/>
                <a:gd name="T10" fmla="*/ 164 w 593"/>
                <a:gd name="T11" fmla="*/ 416 h 604"/>
                <a:gd name="T12" fmla="*/ 206 w 593"/>
                <a:gd name="T13" fmla="*/ 465 h 604"/>
                <a:gd name="T14" fmla="*/ 263 w 593"/>
                <a:gd name="T15" fmla="*/ 488 h 604"/>
                <a:gd name="T16" fmla="*/ 336 w 593"/>
                <a:gd name="T17" fmla="*/ 488 h 604"/>
                <a:gd name="T18" fmla="*/ 393 w 593"/>
                <a:gd name="T19" fmla="*/ 465 h 604"/>
                <a:gd name="T20" fmla="*/ 431 w 593"/>
                <a:gd name="T21" fmla="*/ 418 h 604"/>
                <a:gd name="T22" fmla="*/ 450 w 593"/>
                <a:gd name="T23" fmla="*/ 345 h 604"/>
                <a:gd name="T24" fmla="*/ 450 w 593"/>
                <a:gd name="T25" fmla="*/ 257 h 604"/>
                <a:gd name="T26" fmla="*/ 429 w 593"/>
                <a:gd name="T27" fmla="*/ 187 h 604"/>
                <a:gd name="T28" fmla="*/ 389 w 593"/>
                <a:gd name="T29" fmla="*/ 139 h 604"/>
                <a:gd name="T30" fmla="*/ 332 w 593"/>
                <a:gd name="T31" fmla="*/ 114 h 604"/>
                <a:gd name="T32" fmla="*/ 305 w 593"/>
                <a:gd name="T33" fmla="*/ 0 h 604"/>
                <a:gd name="T34" fmla="*/ 404 w 593"/>
                <a:gd name="T35" fmla="*/ 13 h 604"/>
                <a:gd name="T36" fmla="*/ 485 w 593"/>
                <a:gd name="T37" fmla="*/ 51 h 604"/>
                <a:gd name="T38" fmla="*/ 544 w 593"/>
                <a:gd name="T39" fmla="*/ 112 h 604"/>
                <a:gd name="T40" fmla="*/ 580 w 593"/>
                <a:gd name="T41" fmla="*/ 196 h 604"/>
                <a:gd name="T42" fmla="*/ 593 w 593"/>
                <a:gd name="T43" fmla="*/ 297 h 604"/>
                <a:gd name="T44" fmla="*/ 580 w 593"/>
                <a:gd name="T45" fmla="*/ 398 h 604"/>
                <a:gd name="T46" fmla="*/ 542 w 593"/>
                <a:gd name="T47" fmla="*/ 484 h 604"/>
                <a:gd name="T48" fmla="*/ 477 w 593"/>
                <a:gd name="T49" fmla="*/ 551 h 604"/>
                <a:gd name="T50" fmla="*/ 393 w 593"/>
                <a:gd name="T51" fmla="*/ 591 h 604"/>
                <a:gd name="T52" fmla="*/ 292 w 593"/>
                <a:gd name="T53" fmla="*/ 604 h 604"/>
                <a:gd name="T54" fmla="*/ 194 w 593"/>
                <a:gd name="T55" fmla="*/ 591 h 604"/>
                <a:gd name="T56" fmla="*/ 112 w 593"/>
                <a:gd name="T57" fmla="*/ 553 h 604"/>
                <a:gd name="T58" fmla="*/ 51 w 593"/>
                <a:gd name="T59" fmla="*/ 490 h 604"/>
                <a:gd name="T60" fmla="*/ 13 w 593"/>
                <a:gd name="T61" fmla="*/ 408 h 604"/>
                <a:gd name="T62" fmla="*/ 0 w 593"/>
                <a:gd name="T63" fmla="*/ 309 h 604"/>
                <a:gd name="T64" fmla="*/ 13 w 593"/>
                <a:gd name="T65" fmla="*/ 204 h 604"/>
                <a:gd name="T66" fmla="*/ 51 w 593"/>
                <a:gd name="T67" fmla="*/ 118 h 604"/>
                <a:gd name="T68" fmla="*/ 116 w 593"/>
                <a:gd name="T69" fmla="*/ 53 h 604"/>
                <a:gd name="T70" fmla="*/ 200 w 593"/>
                <a:gd name="T71" fmla="*/ 13 h 604"/>
                <a:gd name="T72" fmla="*/ 305 w 593"/>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3" h="604">
                  <a:moveTo>
                    <a:pt x="297" y="112"/>
                  </a:moveTo>
                  <a:lnTo>
                    <a:pt x="263" y="114"/>
                  </a:lnTo>
                  <a:lnTo>
                    <a:pt x="233" y="124"/>
                  </a:lnTo>
                  <a:lnTo>
                    <a:pt x="206" y="141"/>
                  </a:lnTo>
                  <a:lnTo>
                    <a:pt x="183" y="162"/>
                  </a:lnTo>
                  <a:lnTo>
                    <a:pt x="164" y="189"/>
                  </a:lnTo>
                  <a:lnTo>
                    <a:pt x="150" y="223"/>
                  </a:lnTo>
                  <a:lnTo>
                    <a:pt x="143" y="261"/>
                  </a:lnTo>
                  <a:lnTo>
                    <a:pt x="141" y="305"/>
                  </a:lnTo>
                  <a:lnTo>
                    <a:pt x="143" y="347"/>
                  </a:lnTo>
                  <a:lnTo>
                    <a:pt x="150" y="383"/>
                  </a:lnTo>
                  <a:lnTo>
                    <a:pt x="164" y="416"/>
                  </a:lnTo>
                  <a:lnTo>
                    <a:pt x="183" y="442"/>
                  </a:lnTo>
                  <a:lnTo>
                    <a:pt x="206" y="465"/>
                  </a:lnTo>
                  <a:lnTo>
                    <a:pt x="233" y="480"/>
                  </a:lnTo>
                  <a:lnTo>
                    <a:pt x="263" y="488"/>
                  </a:lnTo>
                  <a:lnTo>
                    <a:pt x="299" y="492"/>
                  </a:lnTo>
                  <a:lnTo>
                    <a:pt x="336" y="488"/>
                  </a:lnTo>
                  <a:lnTo>
                    <a:pt x="366" y="480"/>
                  </a:lnTo>
                  <a:lnTo>
                    <a:pt x="393" y="465"/>
                  </a:lnTo>
                  <a:lnTo>
                    <a:pt x="414" y="444"/>
                  </a:lnTo>
                  <a:lnTo>
                    <a:pt x="431" y="418"/>
                  </a:lnTo>
                  <a:lnTo>
                    <a:pt x="443" y="383"/>
                  </a:lnTo>
                  <a:lnTo>
                    <a:pt x="450" y="345"/>
                  </a:lnTo>
                  <a:lnTo>
                    <a:pt x="452" y="301"/>
                  </a:lnTo>
                  <a:lnTo>
                    <a:pt x="450" y="257"/>
                  </a:lnTo>
                  <a:lnTo>
                    <a:pt x="443" y="219"/>
                  </a:lnTo>
                  <a:lnTo>
                    <a:pt x="429" y="187"/>
                  </a:lnTo>
                  <a:lnTo>
                    <a:pt x="412" y="160"/>
                  </a:lnTo>
                  <a:lnTo>
                    <a:pt x="389" y="139"/>
                  </a:lnTo>
                  <a:lnTo>
                    <a:pt x="362" y="124"/>
                  </a:lnTo>
                  <a:lnTo>
                    <a:pt x="332" y="114"/>
                  </a:lnTo>
                  <a:lnTo>
                    <a:pt x="297" y="112"/>
                  </a:lnTo>
                  <a:close/>
                  <a:moveTo>
                    <a:pt x="305" y="0"/>
                  </a:moveTo>
                  <a:lnTo>
                    <a:pt x="357" y="4"/>
                  </a:lnTo>
                  <a:lnTo>
                    <a:pt x="404" y="13"/>
                  </a:lnTo>
                  <a:lnTo>
                    <a:pt x="446" y="28"/>
                  </a:lnTo>
                  <a:lnTo>
                    <a:pt x="485" y="51"/>
                  </a:lnTo>
                  <a:lnTo>
                    <a:pt x="517" y="78"/>
                  </a:lnTo>
                  <a:lnTo>
                    <a:pt x="544" y="112"/>
                  </a:lnTo>
                  <a:lnTo>
                    <a:pt x="565" y="152"/>
                  </a:lnTo>
                  <a:lnTo>
                    <a:pt x="580" y="196"/>
                  </a:lnTo>
                  <a:lnTo>
                    <a:pt x="590" y="244"/>
                  </a:lnTo>
                  <a:lnTo>
                    <a:pt x="593" y="297"/>
                  </a:lnTo>
                  <a:lnTo>
                    <a:pt x="590" y="351"/>
                  </a:lnTo>
                  <a:lnTo>
                    <a:pt x="580" y="398"/>
                  </a:lnTo>
                  <a:lnTo>
                    <a:pt x="565" y="444"/>
                  </a:lnTo>
                  <a:lnTo>
                    <a:pt x="542" y="484"/>
                  </a:lnTo>
                  <a:lnTo>
                    <a:pt x="511" y="521"/>
                  </a:lnTo>
                  <a:lnTo>
                    <a:pt x="477" y="551"/>
                  </a:lnTo>
                  <a:lnTo>
                    <a:pt x="437" y="574"/>
                  </a:lnTo>
                  <a:lnTo>
                    <a:pt x="393" y="591"/>
                  </a:lnTo>
                  <a:lnTo>
                    <a:pt x="345" y="601"/>
                  </a:lnTo>
                  <a:lnTo>
                    <a:pt x="292" y="604"/>
                  </a:lnTo>
                  <a:lnTo>
                    <a:pt x="240" y="601"/>
                  </a:lnTo>
                  <a:lnTo>
                    <a:pt x="194" y="591"/>
                  </a:lnTo>
                  <a:lnTo>
                    <a:pt x="150" y="576"/>
                  </a:lnTo>
                  <a:lnTo>
                    <a:pt x="112" y="553"/>
                  </a:lnTo>
                  <a:lnTo>
                    <a:pt x="80" y="524"/>
                  </a:lnTo>
                  <a:lnTo>
                    <a:pt x="51" y="490"/>
                  </a:lnTo>
                  <a:lnTo>
                    <a:pt x="28" y="452"/>
                  </a:lnTo>
                  <a:lnTo>
                    <a:pt x="13" y="408"/>
                  </a:lnTo>
                  <a:lnTo>
                    <a:pt x="3" y="360"/>
                  </a:lnTo>
                  <a:lnTo>
                    <a:pt x="0" y="309"/>
                  </a:lnTo>
                  <a:lnTo>
                    <a:pt x="3" y="254"/>
                  </a:lnTo>
                  <a:lnTo>
                    <a:pt x="13" y="204"/>
                  </a:lnTo>
                  <a:lnTo>
                    <a:pt x="28" y="158"/>
                  </a:lnTo>
                  <a:lnTo>
                    <a:pt x="51" y="118"/>
                  </a:lnTo>
                  <a:lnTo>
                    <a:pt x="82" y="82"/>
                  </a:lnTo>
                  <a:lnTo>
                    <a:pt x="116" y="53"/>
                  </a:lnTo>
                  <a:lnTo>
                    <a:pt x="156" y="30"/>
                  </a:lnTo>
                  <a:lnTo>
                    <a:pt x="200" y="13"/>
                  </a:lnTo>
                  <a:lnTo>
                    <a:pt x="252" y="4"/>
                  </a:lnTo>
                  <a:lnTo>
                    <a:pt x="305"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57" name="Freeform 11">
              <a:extLst>
                <a:ext uri="{FF2B5EF4-FFF2-40B4-BE49-F238E27FC236}">
                  <a16:creationId xmlns:a16="http://schemas.microsoft.com/office/drawing/2014/main" id="{9079B371-918E-49FE-B1FC-C6D8F2975E3F}"/>
                </a:ext>
              </a:extLst>
            </p:cNvPr>
            <p:cNvSpPr>
              <a:spLocks/>
            </p:cNvSpPr>
            <p:nvPr/>
          </p:nvSpPr>
          <p:spPr bwMode="auto">
            <a:xfrm>
              <a:off x="1762595" y="5709484"/>
              <a:ext cx="103897" cy="163444"/>
            </a:xfrm>
            <a:custGeom>
              <a:avLst/>
              <a:gdLst>
                <a:gd name="T0" fmla="*/ 252 w 384"/>
                <a:gd name="T1" fmla="*/ 2 h 604"/>
                <a:gd name="T2" fmla="*/ 323 w 384"/>
                <a:gd name="T3" fmla="*/ 15 h 604"/>
                <a:gd name="T4" fmla="*/ 354 w 384"/>
                <a:gd name="T5" fmla="*/ 25 h 604"/>
                <a:gd name="T6" fmla="*/ 348 w 384"/>
                <a:gd name="T7" fmla="*/ 147 h 604"/>
                <a:gd name="T8" fmla="*/ 287 w 384"/>
                <a:gd name="T9" fmla="*/ 118 h 604"/>
                <a:gd name="T10" fmla="*/ 216 w 384"/>
                <a:gd name="T11" fmla="*/ 107 h 604"/>
                <a:gd name="T12" fmla="*/ 174 w 384"/>
                <a:gd name="T13" fmla="*/ 114 h 604"/>
                <a:gd name="T14" fmla="*/ 147 w 384"/>
                <a:gd name="T15" fmla="*/ 135 h 604"/>
                <a:gd name="T16" fmla="*/ 138 w 384"/>
                <a:gd name="T17" fmla="*/ 166 h 604"/>
                <a:gd name="T18" fmla="*/ 153 w 384"/>
                <a:gd name="T19" fmla="*/ 210 h 604"/>
                <a:gd name="T20" fmla="*/ 197 w 384"/>
                <a:gd name="T21" fmla="*/ 236 h 604"/>
                <a:gd name="T22" fmla="*/ 285 w 384"/>
                <a:gd name="T23" fmla="*/ 274 h 604"/>
                <a:gd name="T24" fmla="*/ 350 w 384"/>
                <a:gd name="T25" fmla="*/ 324 h 604"/>
                <a:gd name="T26" fmla="*/ 380 w 384"/>
                <a:gd name="T27" fmla="*/ 387 h 604"/>
                <a:gd name="T28" fmla="*/ 380 w 384"/>
                <a:gd name="T29" fmla="*/ 463 h 604"/>
                <a:gd name="T30" fmla="*/ 348 w 384"/>
                <a:gd name="T31" fmla="*/ 528 h 604"/>
                <a:gd name="T32" fmla="*/ 287 w 384"/>
                <a:gd name="T33" fmla="*/ 576 h 604"/>
                <a:gd name="T34" fmla="*/ 203 w 384"/>
                <a:gd name="T35" fmla="*/ 601 h 604"/>
                <a:gd name="T36" fmla="*/ 117 w 384"/>
                <a:gd name="T37" fmla="*/ 603 h 604"/>
                <a:gd name="T38" fmla="*/ 35 w 384"/>
                <a:gd name="T39" fmla="*/ 585 h 604"/>
                <a:gd name="T40" fmla="*/ 0 w 384"/>
                <a:gd name="T41" fmla="*/ 572 h 604"/>
                <a:gd name="T42" fmla="*/ 6 w 384"/>
                <a:gd name="T43" fmla="*/ 444 h 604"/>
                <a:gd name="T44" fmla="*/ 82 w 384"/>
                <a:gd name="T45" fmla="*/ 482 h 604"/>
                <a:gd name="T46" fmla="*/ 159 w 384"/>
                <a:gd name="T47" fmla="*/ 496 h 604"/>
                <a:gd name="T48" fmla="*/ 214 w 384"/>
                <a:gd name="T49" fmla="*/ 488 h 604"/>
                <a:gd name="T50" fmla="*/ 243 w 384"/>
                <a:gd name="T51" fmla="*/ 459 h 604"/>
                <a:gd name="T52" fmla="*/ 245 w 384"/>
                <a:gd name="T53" fmla="*/ 421 h 604"/>
                <a:gd name="T54" fmla="*/ 226 w 384"/>
                <a:gd name="T55" fmla="*/ 395 h 604"/>
                <a:gd name="T56" fmla="*/ 189 w 384"/>
                <a:gd name="T57" fmla="*/ 372 h 604"/>
                <a:gd name="T58" fmla="*/ 138 w 384"/>
                <a:gd name="T59" fmla="*/ 349 h 604"/>
                <a:gd name="T60" fmla="*/ 77 w 384"/>
                <a:gd name="T61" fmla="*/ 316 h 604"/>
                <a:gd name="T62" fmla="*/ 31 w 384"/>
                <a:gd name="T63" fmla="*/ 276 h 604"/>
                <a:gd name="T64" fmla="*/ 4 w 384"/>
                <a:gd name="T65" fmla="*/ 215 h 604"/>
                <a:gd name="T66" fmla="*/ 4 w 384"/>
                <a:gd name="T67" fmla="*/ 139 h 604"/>
                <a:gd name="T68" fmla="*/ 35 w 384"/>
                <a:gd name="T69" fmla="*/ 76 h 604"/>
                <a:gd name="T70" fmla="*/ 96 w 384"/>
                <a:gd name="T71" fmla="*/ 27 h 604"/>
                <a:gd name="T72" fmla="*/ 174 w 384"/>
                <a:gd name="T73" fmla="*/ 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4" h="604">
                  <a:moveTo>
                    <a:pt x="222" y="0"/>
                  </a:moveTo>
                  <a:lnTo>
                    <a:pt x="252" y="2"/>
                  </a:lnTo>
                  <a:lnTo>
                    <a:pt x="289" y="7"/>
                  </a:lnTo>
                  <a:lnTo>
                    <a:pt x="323" y="15"/>
                  </a:lnTo>
                  <a:lnTo>
                    <a:pt x="352" y="25"/>
                  </a:lnTo>
                  <a:lnTo>
                    <a:pt x="354" y="25"/>
                  </a:lnTo>
                  <a:lnTo>
                    <a:pt x="354" y="151"/>
                  </a:lnTo>
                  <a:lnTo>
                    <a:pt x="348" y="147"/>
                  </a:lnTo>
                  <a:lnTo>
                    <a:pt x="319" y="131"/>
                  </a:lnTo>
                  <a:lnTo>
                    <a:pt x="287" y="118"/>
                  </a:lnTo>
                  <a:lnTo>
                    <a:pt x="252" y="110"/>
                  </a:lnTo>
                  <a:lnTo>
                    <a:pt x="216" y="107"/>
                  </a:lnTo>
                  <a:lnTo>
                    <a:pt x="193" y="109"/>
                  </a:lnTo>
                  <a:lnTo>
                    <a:pt x="174" y="114"/>
                  </a:lnTo>
                  <a:lnTo>
                    <a:pt x="159" y="124"/>
                  </a:lnTo>
                  <a:lnTo>
                    <a:pt x="147" y="135"/>
                  </a:lnTo>
                  <a:lnTo>
                    <a:pt x="140" y="149"/>
                  </a:lnTo>
                  <a:lnTo>
                    <a:pt x="138" y="166"/>
                  </a:lnTo>
                  <a:lnTo>
                    <a:pt x="142" y="191"/>
                  </a:lnTo>
                  <a:lnTo>
                    <a:pt x="153" y="210"/>
                  </a:lnTo>
                  <a:lnTo>
                    <a:pt x="170" y="221"/>
                  </a:lnTo>
                  <a:lnTo>
                    <a:pt x="197" y="236"/>
                  </a:lnTo>
                  <a:lnTo>
                    <a:pt x="235" y="252"/>
                  </a:lnTo>
                  <a:lnTo>
                    <a:pt x="285" y="274"/>
                  </a:lnTo>
                  <a:lnTo>
                    <a:pt x="323" y="299"/>
                  </a:lnTo>
                  <a:lnTo>
                    <a:pt x="350" y="324"/>
                  </a:lnTo>
                  <a:lnTo>
                    <a:pt x="369" y="355"/>
                  </a:lnTo>
                  <a:lnTo>
                    <a:pt x="380" y="387"/>
                  </a:lnTo>
                  <a:lnTo>
                    <a:pt x="384" y="423"/>
                  </a:lnTo>
                  <a:lnTo>
                    <a:pt x="380" y="463"/>
                  </a:lnTo>
                  <a:lnTo>
                    <a:pt x="369" y="498"/>
                  </a:lnTo>
                  <a:lnTo>
                    <a:pt x="348" y="528"/>
                  </a:lnTo>
                  <a:lnTo>
                    <a:pt x="321" y="555"/>
                  </a:lnTo>
                  <a:lnTo>
                    <a:pt x="287" y="576"/>
                  </a:lnTo>
                  <a:lnTo>
                    <a:pt x="249" y="591"/>
                  </a:lnTo>
                  <a:lnTo>
                    <a:pt x="203" y="601"/>
                  </a:lnTo>
                  <a:lnTo>
                    <a:pt x="153" y="604"/>
                  </a:lnTo>
                  <a:lnTo>
                    <a:pt x="117" y="603"/>
                  </a:lnTo>
                  <a:lnTo>
                    <a:pt x="75" y="595"/>
                  </a:lnTo>
                  <a:lnTo>
                    <a:pt x="35" y="585"/>
                  </a:lnTo>
                  <a:lnTo>
                    <a:pt x="2" y="572"/>
                  </a:lnTo>
                  <a:lnTo>
                    <a:pt x="0" y="572"/>
                  </a:lnTo>
                  <a:lnTo>
                    <a:pt x="0" y="440"/>
                  </a:lnTo>
                  <a:lnTo>
                    <a:pt x="6" y="444"/>
                  </a:lnTo>
                  <a:lnTo>
                    <a:pt x="42" y="465"/>
                  </a:lnTo>
                  <a:lnTo>
                    <a:pt x="82" y="482"/>
                  </a:lnTo>
                  <a:lnTo>
                    <a:pt x="123" y="494"/>
                  </a:lnTo>
                  <a:lnTo>
                    <a:pt x="159" y="496"/>
                  </a:lnTo>
                  <a:lnTo>
                    <a:pt x="189" y="494"/>
                  </a:lnTo>
                  <a:lnTo>
                    <a:pt x="214" y="488"/>
                  </a:lnTo>
                  <a:lnTo>
                    <a:pt x="233" y="477"/>
                  </a:lnTo>
                  <a:lnTo>
                    <a:pt x="243" y="459"/>
                  </a:lnTo>
                  <a:lnTo>
                    <a:pt x="247" y="439"/>
                  </a:lnTo>
                  <a:lnTo>
                    <a:pt x="245" y="421"/>
                  </a:lnTo>
                  <a:lnTo>
                    <a:pt x="239" y="406"/>
                  </a:lnTo>
                  <a:lnTo>
                    <a:pt x="226" y="395"/>
                  </a:lnTo>
                  <a:lnTo>
                    <a:pt x="209" y="381"/>
                  </a:lnTo>
                  <a:lnTo>
                    <a:pt x="189" y="372"/>
                  </a:lnTo>
                  <a:lnTo>
                    <a:pt x="167" y="360"/>
                  </a:lnTo>
                  <a:lnTo>
                    <a:pt x="138" y="349"/>
                  </a:lnTo>
                  <a:lnTo>
                    <a:pt x="103" y="334"/>
                  </a:lnTo>
                  <a:lnTo>
                    <a:pt x="77" y="316"/>
                  </a:lnTo>
                  <a:lnTo>
                    <a:pt x="54" y="301"/>
                  </a:lnTo>
                  <a:lnTo>
                    <a:pt x="31" y="276"/>
                  </a:lnTo>
                  <a:lnTo>
                    <a:pt x="14" y="248"/>
                  </a:lnTo>
                  <a:lnTo>
                    <a:pt x="4" y="215"/>
                  </a:lnTo>
                  <a:lnTo>
                    <a:pt x="0" y="177"/>
                  </a:lnTo>
                  <a:lnTo>
                    <a:pt x="4" y="139"/>
                  </a:lnTo>
                  <a:lnTo>
                    <a:pt x="16" y="105"/>
                  </a:lnTo>
                  <a:lnTo>
                    <a:pt x="35" y="76"/>
                  </a:lnTo>
                  <a:lnTo>
                    <a:pt x="61" y="49"/>
                  </a:lnTo>
                  <a:lnTo>
                    <a:pt x="96" y="27"/>
                  </a:lnTo>
                  <a:lnTo>
                    <a:pt x="132" y="11"/>
                  </a:lnTo>
                  <a:lnTo>
                    <a:pt x="174" y="4"/>
                  </a:lnTo>
                  <a:lnTo>
                    <a:pt x="222"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58" name="Freeform 12">
              <a:extLst>
                <a:ext uri="{FF2B5EF4-FFF2-40B4-BE49-F238E27FC236}">
                  <a16:creationId xmlns:a16="http://schemas.microsoft.com/office/drawing/2014/main" id="{061654B0-2976-4319-A92A-FB1CDBB9C638}"/>
                </a:ext>
              </a:extLst>
            </p:cNvPr>
            <p:cNvSpPr>
              <a:spLocks noEditPoints="1"/>
            </p:cNvSpPr>
            <p:nvPr/>
          </p:nvSpPr>
          <p:spPr bwMode="auto">
            <a:xfrm>
              <a:off x="1882183" y="5709484"/>
              <a:ext cx="160716" cy="163444"/>
            </a:xfrm>
            <a:custGeom>
              <a:avLst/>
              <a:gdLst>
                <a:gd name="T0" fmla="*/ 264 w 594"/>
                <a:gd name="T1" fmla="*/ 114 h 604"/>
                <a:gd name="T2" fmla="*/ 207 w 594"/>
                <a:gd name="T3" fmla="*/ 141 h 604"/>
                <a:gd name="T4" fmla="*/ 165 w 594"/>
                <a:gd name="T5" fmla="*/ 189 h 604"/>
                <a:gd name="T6" fmla="*/ 144 w 594"/>
                <a:gd name="T7" fmla="*/ 261 h 604"/>
                <a:gd name="T8" fmla="*/ 144 w 594"/>
                <a:gd name="T9" fmla="*/ 347 h 604"/>
                <a:gd name="T10" fmla="*/ 165 w 594"/>
                <a:gd name="T11" fmla="*/ 416 h 604"/>
                <a:gd name="T12" fmla="*/ 207 w 594"/>
                <a:gd name="T13" fmla="*/ 465 h 604"/>
                <a:gd name="T14" fmla="*/ 264 w 594"/>
                <a:gd name="T15" fmla="*/ 488 h 604"/>
                <a:gd name="T16" fmla="*/ 337 w 594"/>
                <a:gd name="T17" fmla="*/ 488 h 604"/>
                <a:gd name="T18" fmla="*/ 392 w 594"/>
                <a:gd name="T19" fmla="*/ 465 h 604"/>
                <a:gd name="T20" fmla="*/ 432 w 594"/>
                <a:gd name="T21" fmla="*/ 418 h 604"/>
                <a:gd name="T22" fmla="*/ 451 w 594"/>
                <a:gd name="T23" fmla="*/ 345 h 604"/>
                <a:gd name="T24" fmla="*/ 451 w 594"/>
                <a:gd name="T25" fmla="*/ 257 h 604"/>
                <a:gd name="T26" fmla="*/ 430 w 594"/>
                <a:gd name="T27" fmla="*/ 187 h 604"/>
                <a:gd name="T28" fmla="*/ 390 w 594"/>
                <a:gd name="T29" fmla="*/ 139 h 604"/>
                <a:gd name="T30" fmla="*/ 333 w 594"/>
                <a:gd name="T31" fmla="*/ 114 h 604"/>
                <a:gd name="T32" fmla="*/ 306 w 594"/>
                <a:gd name="T33" fmla="*/ 0 h 604"/>
                <a:gd name="T34" fmla="*/ 405 w 594"/>
                <a:gd name="T35" fmla="*/ 13 h 604"/>
                <a:gd name="T36" fmla="*/ 485 w 594"/>
                <a:gd name="T37" fmla="*/ 51 h 604"/>
                <a:gd name="T38" fmla="*/ 545 w 594"/>
                <a:gd name="T39" fmla="*/ 112 h 604"/>
                <a:gd name="T40" fmla="*/ 581 w 594"/>
                <a:gd name="T41" fmla="*/ 196 h 604"/>
                <a:gd name="T42" fmla="*/ 594 w 594"/>
                <a:gd name="T43" fmla="*/ 297 h 604"/>
                <a:gd name="T44" fmla="*/ 581 w 594"/>
                <a:gd name="T45" fmla="*/ 398 h 604"/>
                <a:gd name="T46" fmla="*/ 543 w 594"/>
                <a:gd name="T47" fmla="*/ 484 h 604"/>
                <a:gd name="T48" fmla="*/ 478 w 594"/>
                <a:gd name="T49" fmla="*/ 551 h 604"/>
                <a:gd name="T50" fmla="*/ 394 w 594"/>
                <a:gd name="T51" fmla="*/ 591 h 604"/>
                <a:gd name="T52" fmla="*/ 293 w 594"/>
                <a:gd name="T53" fmla="*/ 604 h 604"/>
                <a:gd name="T54" fmla="*/ 195 w 594"/>
                <a:gd name="T55" fmla="*/ 591 h 604"/>
                <a:gd name="T56" fmla="*/ 113 w 594"/>
                <a:gd name="T57" fmla="*/ 553 h 604"/>
                <a:gd name="T58" fmla="*/ 52 w 594"/>
                <a:gd name="T59" fmla="*/ 490 h 604"/>
                <a:gd name="T60" fmla="*/ 14 w 594"/>
                <a:gd name="T61" fmla="*/ 408 h 604"/>
                <a:gd name="T62" fmla="*/ 0 w 594"/>
                <a:gd name="T63" fmla="*/ 309 h 604"/>
                <a:gd name="T64" fmla="*/ 14 w 594"/>
                <a:gd name="T65" fmla="*/ 204 h 604"/>
                <a:gd name="T66" fmla="*/ 52 w 594"/>
                <a:gd name="T67" fmla="*/ 118 h 604"/>
                <a:gd name="T68" fmla="*/ 117 w 594"/>
                <a:gd name="T69" fmla="*/ 53 h 604"/>
                <a:gd name="T70" fmla="*/ 201 w 594"/>
                <a:gd name="T71" fmla="*/ 13 h 604"/>
                <a:gd name="T72" fmla="*/ 306 w 594"/>
                <a:gd name="T7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4" h="604">
                  <a:moveTo>
                    <a:pt x="298" y="112"/>
                  </a:moveTo>
                  <a:lnTo>
                    <a:pt x="264" y="114"/>
                  </a:lnTo>
                  <a:lnTo>
                    <a:pt x="233" y="124"/>
                  </a:lnTo>
                  <a:lnTo>
                    <a:pt x="207" y="141"/>
                  </a:lnTo>
                  <a:lnTo>
                    <a:pt x="184" y="162"/>
                  </a:lnTo>
                  <a:lnTo>
                    <a:pt x="165" y="189"/>
                  </a:lnTo>
                  <a:lnTo>
                    <a:pt x="151" y="223"/>
                  </a:lnTo>
                  <a:lnTo>
                    <a:pt x="144" y="261"/>
                  </a:lnTo>
                  <a:lnTo>
                    <a:pt x="142" y="305"/>
                  </a:lnTo>
                  <a:lnTo>
                    <a:pt x="144" y="347"/>
                  </a:lnTo>
                  <a:lnTo>
                    <a:pt x="151" y="383"/>
                  </a:lnTo>
                  <a:lnTo>
                    <a:pt x="165" y="416"/>
                  </a:lnTo>
                  <a:lnTo>
                    <a:pt x="184" y="442"/>
                  </a:lnTo>
                  <a:lnTo>
                    <a:pt x="207" y="465"/>
                  </a:lnTo>
                  <a:lnTo>
                    <a:pt x="233" y="480"/>
                  </a:lnTo>
                  <a:lnTo>
                    <a:pt x="264" y="488"/>
                  </a:lnTo>
                  <a:lnTo>
                    <a:pt x="300" y="492"/>
                  </a:lnTo>
                  <a:lnTo>
                    <a:pt x="337" y="488"/>
                  </a:lnTo>
                  <a:lnTo>
                    <a:pt x="367" y="480"/>
                  </a:lnTo>
                  <a:lnTo>
                    <a:pt x="392" y="465"/>
                  </a:lnTo>
                  <a:lnTo>
                    <a:pt x="415" y="444"/>
                  </a:lnTo>
                  <a:lnTo>
                    <a:pt x="432" y="418"/>
                  </a:lnTo>
                  <a:lnTo>
                    <a:pt x="443" y="383"/>
                  </a:lnTo>
                  <a:lnTo>
                    <a:pt x="451" y="345"/>
                  </a:lnTo>
                  <a:lnTo>
                    <a:pt x="453" y="301"/>
                  </a:lnTo>
                  <a:lnTo>
                    <a:pt x="451" y="257"/>
                  </a:lnTo>
                  <a:lnTo>
                    <a:pt x="443" y="219"/>
                  </a:lnTo>
                  <a:lnTo>
                    <a:pt x="430" y="187"/>
                  </a:lnTo>
                  <a:lnTo>
                    <a:pt x="411" y="160"/>
                  </a:lnTo>
                  <a:lnTo>
                    <a:pt x="390" y="139"/>
                  </a:lnTo>
                  <a:lnTo>
                    <a:pt x="363" y="124"/>
                  </a:lnTo>
                  <a:lnTo>
                    <a:pt x="333" y="114"/>
                  </a:lnTo>
                  <a:lnTo>
                    <a:pt x="298" y="112"/>
                  </a:lnTo>
                  <a:close/>
                  <a:moveTo>
                    <a:pt x="306" y="0"/>
                  </a:moveTo>
                  <a:lnTo>
                    <a:pt x="358" y="4"/>
                  </a:lnTo>
                  <a:lnTo>
                    <a:pt x="405" y="13"/>
                  </a:lnTo>
                  <a:lnTo>
                    <a:pt x="447" y="28"/>
                  </a:lnTo>
                  <a:lnTo>
                    <a:pt x="485" y="51"/>
                  </a:lnTo>
                  <a:lnTo>
                    <a:pt x="518" y="78"/>
                  </a:lnTo>
                  <a:lnTo>
                    <a:pt x="545" y="112"/>
                  </a:lnTo>
                  <a:lnTo>
                    <a:pt x="566" y="152"/>
                  </a:lnTo>
                  <a:lnTo>
                    <a:pt x="581" y="196"/>
                  </a:lnTo>
                  <a:lnTo>
                    <a:pt x="591" y="244"/>
                  </a:lnTo>
                  <a:lnTo>
                    <a:pt x="594" y="297"/>
                  </a:lnTo>
                  <a:lnTo>
                    <a:pt x="591" y="351"/>
                  </a:lnTo>
                  <a:lnTo>
                    <a:pt x="581" y="398"/>
                  </a:lnTo>
                  <a:lnTo>
                    <a:pt x="564" y="444"/>
                  </a:lnTo>
                  <a:lnTo>
                    <a:pt x="543" y="484"/>
                  </a:lnTo>
                  <a:lnTo>
                    <a:pt x="512" y="521"/>
                  </a:lnTo>
                  <a:lnTo>
                    <a:pt x="478" y="551"/>
                  </a:lnTo>
                  <a:lnTo>
                    <a:pt x="438" y="574"/>
                  </a:lnTo>
                  <a:lnTo>
                    <a:pt x="394" y="591"/>
                  </a:lnTo>
                  <a:lnTo>
                    <a:pt x="346" y="601"/>
                  </a:lnTo>
                  <a:lnTo>
                    <a:pt x="293" y="604"/>
                  </a:lnTo>
                  <a:lnTo>
                    <a:pt x="241" y="601"/>
                  </a:lnTo>
                  <a:lnTo>
                    <a:pt x="195" y="591"/>
                  </a:lnTo>
                  <a:lnTo>
                    <a:pt x="151" y="576"/>
                  </a:lnTo>
                  <a:lnTo>
                    <a:pt x="113" y="553"/>
                  </a:lnTo>
                  <a:lnTo>
                    <a:pt x="79" y="524"/>
                  </a:lnTo>
                  <a:lnTo>
                    <a:pt x="52" y="490"/>
                  </a:lnTo>
                  <a:lnTo>
                    <a:pt x="29" y="452"/>
                  </a:lnTo>
                  <a:lnTo>
                    <a:pt x="14" y="408"/>
                  </a:lnTo>
                  <a:lnTo>
                    <a:pt x="4" y="360"/>
                  </a:lnTo>
                  <a:lnTo>
                    <a:pt x="0" y="309"/>
                  </a:lnTo>
                  <a:lnTo>
                    <a:pt x="4" y="254"/>
                  </a:lnTo>
                  <a:lnTo>
                    <a:pt x="14" y="204"/>
                  </a:lnTo>
                  <a:lnTo>
                    <a:pt x="29" y="158"/>
                  </a:lnTo>
                  <a:lnTo>
                    <a:pt x="52" y="118"/>
                  </a:lnTo>
                  <a:lnTo>
                    <a:pt x="81" y="82"/>
                  </a:lnTo>
                  <a:lnTo>
                    <a:pt x="117" y="53"/>
                  </a:lnTo>
                  <a:lnTo>
                    <a:pt x="157" y="30"/>
                  </a:lnTo>
                  <a:lnTo>
                    <a:pt x="201" y="13"/>
                  </a:lnTo>
                  <a:lnTo>
                    <a:pt x="251" y="4"/>
                  </a:lnTo>
                  <a:lnTo>
                    <a:pt x="306"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59" name="Freeform 13">
              <a:extLst>
                <a:ext uri="{FF2B5EF4-FFF2-40B4-BE49-F238E27FC236}">
                  <a16:creationId xmlns:a16="http://schemas.microsoft.com/office/drawing/2014/main" id="{25BAC90D-EA33-420A-9339-559BD8FD883E}"/>
                </a:ext>
              </a:extLst>
            </p:cNvPr>
            <p:cNvSpPr>
              <a:spLocks/>
            </p:cNvSpPr>
            <p:nvPr/>
          </p:nvSpPr>
          <p:spPr bwMode="auto">
            <a:xfrm>
              <a:off x="2046687" y="5635878"/>
              <a:ext cx="192102" cy="237050"/>
            </a:xfrm>
            <a:custGeom>
              <a:avLst/>
              <a:gdLst>
                <a:gd name="T0" fmla="*/ 347 w 710"/>
                <a:gd name="T1" fmla="*/ 2 h 877"/>
                <a:gd name="T2" fmla="*/ 384 w 710"/>
                <a:gd name="T3" fmla="*/ 12 h 877"/>
                <a:gd name="T4" fmla="*/ 378 w 710"/>
                <a:gd name="T5" fmla="*/ 124 h 877"/>
                <a:gd name="T6" fmla="*/ 319 w 710"/>
                <a:gd name="T7" fmla="*/ 111 h 877"/>
                <a:gd name="T8" fmla="*/ 273 w 710"/>
                <a:gd name="T9" fmla="*/ 122 h 877"/>
                <a:gd name="T10" fmla="*/ 242 w 710"/>
                <a:gd name="T11" fmla="*/ 157 h 877"/>
                <a:gd name="T12" fmla="*/ 233 w 710"/>
                <a:gd name="T13" fmla="*/ 214 h 877"/>
                <a:gd name="T14" fmla="*/ 437 w 710"/>
                <a:gd name="T15" fmla="*/ 286 h 877"/>
                <a:gd name="T16" fmla="*/ 439 w 710"/>
                <a:gd name="T17" fmla="*/ 155 h 877"/>
                <a:gd name="T18" fmla="*/ 573 w 710"/>
                <a:gd name="T19" fmla="*/ 115 h 877"/>
                <a:gd name="T20" fmla="*/ 710 w 710"/>
                <a:gd name="T21" fmla="*/ 286 h 877"/>
                <a:gd name="T22" fmla="*/ 573 w 710"/>
                <a:gd name="T23" fmla="*/ 397 h 877"/>
                <a:gd name="T24" fmla="*/ 575 w 710"/>
                <a:gd name="T25" fmla="*/ 702 h 877"/>
                <a:gd name="T26" fmla="*/ 592 w 710"/>
                <a:gd name="T27" fmla="*/ 744 h 877"/>
                <a:gd name="T28" fmla="*/ 626 w 710"/>
                <a:gd name="T29" fmla="*/ 763 h 877"/>
                <a:gd name="T30" fmla="*/ 659 w 710"/>
                <a:gd name="T31" fmla="*/ 765 h 877"/>
                <a:gd name="T32" fmla="*/ 678 w 710"/>
                <a:gd name="T33" fmla="*/ 761 h 877"/>
                <a:gd name="T34" fmla="*/ 697 w 710"/>
                <a:gd name="T35" fmla="*/ 753 h 877"/>
                <a:gd name="T36" fmla="*/ 710 w 710"/>
                <a:gd name="T37" fmla="*/ 744 h 877"/>
                <a:gd name="T38" fmla="*/ 708 w 710"/>
                <a:gd name="T39" fmla="*/ 858 h 877"/>
                <a:gd name="T40" fmla="*/ 666 w 710"/>
                <a:gd name="T41" fmla="*/ 872 h 877"/>
                <a:gd name="T42" fmla="*/ 609 w 710"/>
                <a:gd name="T43" fmla="*/ 877 h 877"/>
                <a:gd name="T44" fmla="*/ 525 w 710"/>
                <a:gd name="T45" fmla="*/ 862 h 877"/>
                <a:gd name="T46" fmla="*/ 468 w 710"/>
                <a:gd name="T47" fmla="*/ 816 h 877"/>
                <a:gd name="T48" fmla="*/ 441 w 710"/>
                <a:gd name="T49" fmla="*/ 742 h 877"/>
                <a:gd name="T50" fmla="*/ 437 w 710"/>
                <a:gd name="T51" fmla="*/ 397 h 877"/>
                <a:gd name="T52" fmla="*/ 233 w 710"/>
                <a:gd name="T53" fmla="*/ 864 h 877"/>
                <a:gd name="T54" fmla="*/ 95 w 710"/>
                <a:gd name="T55" fmla="*/ 397 h 877"/>
                <a:gd name="T56" fmla="*/ 0 w 710"/>
                <a:gd name="T57" fmla="*/ 286 h 877"/>
                <a:gd name="T58" fmla="*/ 95 w 710"/>
                <a:gd name="T59" fmla="*/ 206 h 877"/>
                <a:gd name="T60" fmla="*/ 107 w 710"/>
                <a:gd name="T61" fmla="*/ 132 h 877"/>
                <a:gd name="T62" fmla="*/ 141 w 710"/>
                <a:gd name="T63" fmla="*/ 71 h 877"/>
                <a:gd name="T64" fmla="*/ 196 w 710"/>
                <a:gd name="T65" fmla="*/ 25 h 877"/>
                <a:gd name="T66" fmla="*/ 265 w 710"/>
                <a:gd name="T67" fmla="*/ 2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877">
                  <a:moveTo>
                    <a:pt x="305" y="0"/>
                  </a:moveTo>
                  <a:lnTo>
                    <a:pt x="347" y="2"/>
                  </a:lnTo>
                  <a:lnTo>
                    <a:pt x="382" y="10"/>
                  </a:lnTo>
                  <a:lnTo>
                    <a:pt x="384" y="12"/>
                  </a:lnTo>
                  <a:lnTo>
                    <a:pt x="384" y="128"/>
                  </a:lnTo>
                  <a:lnTo>
                    <a:pt x="378" y="124"/>
                  </a:lnTo>
                  <a:lnTo>
                    <a:pt x="347" y="115"/>
                  </a:lnTo>
                  <a:lnTo>
                    <a:pt x="319" y="111"/>
                  </a:lnTo>
                  <a:lnTo>
                    <a:pt x="294" y="115"/>
                  </a:lnTo>
                  <a:lnTo>
                    <a:pt x="273" y="122"/>
                  </a:lnTo>
                  <a:lnTo>
                    <a:pt x="256" y="137"/>
                  </a:lnTo>
                  <a:lnTo>
                    <a:pt x="242" y="157"/>
                  </a:lnTo>
                  <a:lnTo>
                    <a:pt x="235" y="183"/>
                  </a:lnTo>
                  <a:lnTo>
                    <a:pt x="233" y="214"/>
                  </a:lnTo>
                  <a:lnTo>
                    <a:pt x="233" y="286"/>
                  </a:lnTo>
                  <a:lnTo>
                    <a:pt x="437" y="286"/>
                  </a:lnTo>
                  <a:lnTo>
                    <a:pt x="437" y="157"/>
                  </a:lnTo>
                  <a:lnTo>
                    <a:pt x="439" y="155"/>
                  </a:lnTo>
                  <a:lnTo>
                    <a:pt x="569" y="116"/>
                  </a:lnTo>
                  <a:lnTo>
                    <a:pt x="573" y="115"/>
                  </a:lnTo>
                  <a:lnTo>
                    <a:pt x="573" y="286"/>
                  </a:lnTo>
                  <a:lnTo>
                    <a:pt x="710" y="286"/>
                  </a:lnTo>
                  <a:lnTo>
                    <a:pt x="710" y="397"/>
                  </a:lnTo>
                  <a:lnTo>
                    <a:pt x="573" y="397"/>
                  </a:lnTo>
                  <a:lnTo>
                    <a:pt x="573" y="670"/>
                  </a:lnTo>
                  <a:lnTo>
                    <a:pt x="575" y="702"/>
                  </a:lnTo>
                  <a:lnTo>
                    <a:pt x="582" y="727"/>
                  </a:lnTo>
                  <a:lnTo>
                    <a:pt x="592" y="744"/>
                  </a:lnTo>
                  <a:lnTo>
                    <a:pt x="607" y="755"/>
                  </a:lnTo>
                  <a:lnTo>
                    <a:pt x="626" y="763"/>
                  </a:lnTo>
                  <a:lnTo>
                    <a:pt x="651" y="765"/>
                  </a:lnTo>
                  <a:lnTo>
                    <a:pt x="659" y="765"/>
                  </a:lnTo>
                  <a:lnTo>
                    <a:pt x="666" y="763"/>
                  </a:lnTo>
                  <a:lnTo>
                    <a:pt x="678" y="761"/>
                  </a:lnTo>
                  <a:lnTo>
                    <a:pt x="687" y="757"/>
                  </a:lnTo>
                  <a:lnTo>
                    <a:pt x="697" y="753"/>
                  </a:lnTo>
                  <a:lnTo>
                    <a:pt x="704" y="748"/>
                  </a:lnTo>
                  <a:lnTo>
                    <a:pt x="710" y="744"/>
                  </a:lnTo>
                  <a:lnTo>
                    <a:pt x="710" y="856"/>
                  </a:lnTo>
                  <a:lnTo>
                    <a:pt x="708" y="858"/>
                  </a:lnTo>
                  <a:lnTo>
                    <a:pt x="693" y="864"/>
                  </a:lnTo>
                  <a:lnTo>
                    <a:pt x="666" y="872"/>
                  </a:lnTo>
                  <a:lnTo>
                    <a:pt x="638" y="876"/>
                  </a:lnTo>
                  <a:lnTo>
                    <a:pt x="609" y="877"/>
                  </a:lnTo>
                  <a:lnTo>
                    <a:pt x="563" y="874"/>
                  </a:lnTo>
                  <a:lnTo>
                    <a:pt x="525" y="862"/>
                  </a:lnTo>
                  <a:lnTo>
                    <a:pt x="492" y="843"/>
                  </a:lnTo>
                  <a:lnTo>
                    <a:pt x="468" y="816"/>
                  </a:lnTo>
                  <a:lnTo>
                    <a:pt x="450" y="784"/>
                  </a:lnTo>
                  <a:lnTo>
                    <a:pt x="441" y="742"/>
                  </a:lnTo>
                  <a:lnTo>
                    <a:pt x="437" y="694"/>
                  </a:lnTo>
                  <a:lnTo>
                    <a:pt x="437" y="397"/>
                  </a:lnTo>
                  <a:lnTo>
                    <a:pt x="233" y="397"/>
                  </a:lnTo>
                  <a:lnTo>
                    <a:pt x="233" y="864"/>
                  </a:lnTo>
                  <a:lnTo>
                    <a:pt x="95" y="864"/>
                  </a:lnTo>
                  <a:lnTo>
                    <a:pt x="95" y="397"/>
                  </a:lnTo>
                  <a:lnTo>
                    <a:pt x="0" y="397"/>
                  </a:lnTo>
                  <a:lnTo>
                    <a:pt x="0" y="286"/>
                  </a:lnTo>
                  <a:lnTo>
                    <a:pt x="95" y="286"/>
                  </a:lnTo>
                  <a:lnTo>
                    <a:pt x="95" y="206"/>
                  </a:lnTo>
                  <a:lnTo>
                    <a:pt x="99" y="168"/>
                  </a:lnTo>
                  <a:lnTo>
                    <a:pt x="107" y="132"/>
                  </a:lnTo>
                  <a:lnTo>
                    <a:pt x="122" y="99"/>
                  </a:lnTo>
                  <a:lnTo>
                    <a:pt x="141" y="71"/>
                  </a:lnTo>
                  <a:lnTo>
                    <a:pt x="166" y="46"/>
                  </a:lnTo>
                  <a:lnTo>
                    <a:pt x="196" y="25"/>
                  </a:lnTo>
                  <a:lnTo>
                    <a:pt x="229" y="12"/>
                  </a:lnTo>
                  <a:lnTo>
                    <a:pt x="265" y="2"/>
                  </a:lnTo>
                  <a:lnTo>
                    <a:pt x="305" y="0"/>
                  </a:lnTo>
                  <a:close/>
                </a:path>
              </a:pathLst>
            </a:custGeom>
            <a:solidFill>
              <a:srgbClr val="747577"/>
            </a:solidFill>
            <a:ln w="0">
              <a:noFill/>
              <a:prstDash val="solid"/>
              <a:round/>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grpSp>
          <p:nvGrpSpPr>
            <p:cNvPr id="160" name="Group 159">
              <a:extLst>
                <a:ext uri="{FF2B5EF4-FFF2-40B4-BE49-F238E27FC236}">
                  <a16:creationId xmlns:a16="http://schemas.microsoft.com/office/drawing/2014/main" id="{298501BA-0F7E-46FF-BB8E-27CDAA0B6DA2}"/>
                </a:ext>
              </a:extLst>
            </p:cNvPr>
            <p:cNvGrpSpPr/>
            <p:nvPr userDrawn="1"/>
          </p:nvGrpSpPr>
          <p:grpSpPr>
            <a:xfrm>
              <a:off x="538543" y="5556994"/>
              <a:ext cx="377027" cy="376520"/>
              <a:chOff x="864491" y="3668201"/>
              <a:chExt cx="818390" cy="817172"/>
            </a:xfrm>
          </p:grpSpPr>
          <p:sp>
            <p:nvSpPr>
              <p:cNvPr id="161" name="Rectangle 14">
                <a:extLst>
                  <a:ext uri="{FF2B5EF4-FFF2-40B4-BE49-F238E27FC236}">
                    <a16:creationId xmlns:a16="http://schemas.microsoft.com/office/drawing/2014/main" id="{186BA84C-5FF4-4B50-9F44-CB676B55B651}"/>
                  </a:ext>
                </a:extLst>
              </p:cNvPr>
              <p:cNvSpPr>
                <a:spLocks noChangeArrowheads="1"/>
              </p:cNvSpPr>
              <p:nvPr/>
            </p:nvSpPr>
            <p:spPr bwMode="auto">
              <a:xfrm>
                <a:off x="864491" y="3668201"/>
                <a:ext cx="389710" cy="387273"/>
              </a:xfrm>
              <a:prstGeom prst="rect">
                <a:avLst/>
              </a:prstGeom>
              <a:solidFill>
                <a:srgbClr val="FF40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62" name="Rectangle 15">
                <a:extLst>
                  <a:ext uri="{FF2B5EF4-FFF2-40B4-BE49-F238E27FC236}">
                    <a16:creationId xmlns:a16="http://schemas.microsoft.com/office/drawing/2014/main" id="{F9187590-D1E1-4BB3-8A05-E1AC41D457E5}"/>
                  </a:ext>
                </a:extLst>
              </p:cNvPr>
              <p:cNvSpPr>
                <a:spLocks noChangeArrowheads="1"/>
              </p:cNvSpPr>
              <p:nvPr/>
            </p:nvSpPr>
            <p:spPr bwMode="auto">
              <a:xfrm>
                <a:off x="1294389" y="3668201"/>
                <a:ext cx="388492" cy="387273"/>
              </a:xfrm>
              <a:prstGeom prst="rect">
                <a:avLst/>
              </a:prstGeom>
              <a:solidFill>
                <a:srgbClr val="8DC63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63" name="Rectangle 16">
                <a:extLst>
                  <a:ext uri="{FF2B5EF4-FFF2-40B4-BE49-F238E27FC236}">
                    <a16:creationId xmlns:a16="http://schemas.microsoft.com/office/drawing/2014/main" id="{D4E40900-DEFC-4828-BB3B-96D280BBB6CE}"/>
                  </a:ext>
                </a:extLst>
              </p:cNvPr>
              <p:cNvSpPr>
                <a:spLocks noChangeArrowheads="1"/>
              </p:cNvSpPr>
              <p:nvPr/>
            </p:nvSpPr>
            <p:spPr bwMode="auto">
              <a:xfrm>
                <a:off x="864491" y="4096881"/>
                <a:ext cx="389710" cy="388492"/>
              </a:xfrm>
              <a:prstGeom prst="rect">
                <a:avLst/>
              </a:prstGeom>
              <a:solidFill>
                <a:srgbClr val="00B0F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sp>
            <p:nvSpPr>
              <p:cNvPr id="164" name="Rectangle 17">
                <a:extLst>
                  <a:ext uri="{FF2B5EF4-FFF2-40B4-BE49-F238E27FC236}">
                    <a16:creationId xmlns:a16="http://schemas.microsoft.com/office/drawing/2014/main" id="{BC062569-F79B-42A1-B08F-06B9D4197684}"/>
                  </a:ext>
                </a:extLst>
              </p:cNvPr>
              <p:cNvSpPr>
                <a:spLocks noChangeArrowheads="1"/>
              </p:cNvSpPr>
              <p:nvPr/>
            </p:nvSpPr>
            <p:spPr bwMode="auto">
              <a:xfrm>
                <a:off x="1294389" y="4096881"/>
                <a:ext cx="388492" cy="388492"/>
              </a:xfrm>
              <a:prstGeom prst="rect">
                <a:avLst/>
              </a:prstGeom>
              <a:solidFill>
                <a:srgbClr val="FFBF00"/>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258290"/>
                <a:endParaRPr lang="en-US" sz="506">
                  <a:solidFill>
                    <a:srgbClr val="FFFFFF"/>
                  </a:solidFill>
                  <a:latin typeface="Segoe UI"/>
                </a:endParaRPr>
              </a:p>
            </p:txBody>
          </p:sp>
        </p:grpSp>
      </p:grpSp>
      <p:sp>
        <p:nvSpPr>
          <p:cNvPr id="172" name="TextBox 171">
            <a:extLst>
              <a:ext uri="{FF2B5EF4-FFF2-40B4-BE49-F238E27FC236}">
                <a16:creationId xmlns:a16="http://schemas.microsoft.com/office/drawing/2014/main" id="{C1B8F6B5-8D24-4F5C-A925-60BB72AEF774}"/>
              </a:ext>
            </a:extLst>
          </p:cNvPr>
          <p:cNvSpPr txBox="1"/>
          <p:nvPr/>
        </p:nvSpPr>
        <p:spPr>
          <a:xfrm>
            <a:off x="630606" y="3267455"/>
            <a:ext cx="3143108"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a:latin typeface="+mn-lt"/>
              </a:rPr>
              <a:t>The final component of the back-to-school application empowers school leaders, educators, and parents to visualize and track school openings, attendance COVID cases, and more</a:t>
            </a:r>
          </a:p>
        </p:txBody>
      </p:sp>
      <p:sp>
        <p:nvSpPr>
          <p:cNvPr id="174" name="Rectangle 173">
            <a:extLst>
              <a:ext uri="{FF2B5EF4-FFF2-40B4-BE49-F238E27FC236}">
                <a16:creationId xmlns:a16="http://schemas.microsoft.com/office/drawing/2014/main" id="{B187855F-42E8-41CC-8017-B55BD05D7BB3}"/>
              </a:ext>
              <a:ext uri="{C183D7F6-B498-43B3-948B-1728B52AA6E4}">
                <adec:decorative xmlns:adec="http://schemas.microsoft.com/office/drawing/2017/decorative" val="1"/>
              </a:ext>
            </a:extLst>
          </p:cNvPr>
          <p:cNvSpPr/>
          <p:nvPr/>
        </p:nvSpPr>
        <p:spPr bwMode="auto">
          <a:xfrm>
            <a:off x="4290545"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80" name="Oval 179">
            <a:extLst>
              <a:ext uri="{FF2B5EF4-FFF2-40B4-BE49-F238E27FC236}">
                <a16:creationId xmlns:a16="http://schemas.microsoft.com/office/drawing/2014/main" id="{15D433AB-C9BB-42F9-9252-C77685F19AE1}"/>
              </a:ext>
              <a:ext uri="{C183D7F6-B498-43B3-948B-1728B52AA6E4}">
                <adec:decorative xmlns:adec="http://schemas.microsoft.com/office/drawing/2017/decorative" val="1"/>
              </a:ext>
            </a:extLst>
          </p:cNvPr>
          <p:cNvSpPr/>
          <p:nvPr/>
        </p:nvSpPr>
        <p:spPr bwMode="auto">
          <a:xfrm>
            <a:off x="6954447"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pPr>
            <a:endParaRPr lang="en-US" sz="1484">
              <a:solidFill>
                <a:srgbClr val="FFFFFF"/>
              </a:solidFill>
              <a:latin typeface="Segoe UI Semibold" panose="020B0702040204020203" pitchFamily="34" charset="0"/>
              <a:cs typeface="Segoe UI Semibold" panose="020B0702040204020203" pitchFamily="34" charset="0"/>
            </a:endParaRPr>
          </a:p>
        </p:txBody>
      </p:sp>
      <p:pic>
        <p:nvPicPr>
          <p:cNvPr id="185" name="Graphic 184" descr="Power BI logo">
            <a:extLst>
              <a:ext uri="{FF2B5EF4-FFF2-40B4-BE49-F238E27FC236}">
                <a16:creationId xmlns:a16="http://schemas.microsoft.com/office/drawing/2014/main" id="{0761B506-5B9B-4FC4-BE34-23379ACEFA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7497" y="1903491"/>
            <a:ext cx="368279" cy="368277"/>
          </a:xfrm>
          <a:prstGeom prst="rect">
            <a:avLst/>
          </a:prstGeom>
        </p:spPr>
      </p:pic>
      <p:sp>
        <p:nvSpPr>
          <p:cNvPr id="189" name="Arrow: Bent 188">
            <a:extLst>
              <a:ext uri="{FF2B5EF4-FFF2-40B4-BE49-F238E27FC236}">
                <a16:creationId xmlns:a16="http://schemas.microsoft.com/office/drawing/2014/main" id="{D10C60EC-2E8C-4F0D-84B7-0330931F2450}"/>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91" name="Rectangle: Top Corners Rounded 190">
            <a:extLst>
              <a:ext uri="{FF2B5EF4-FFF2-40B4-BE49-F238E27FC236}">
                <a16:creationId xmlns:a16="http://schemas.microsoft.com/office/drawing/2014/main" id="{12EE4F5F-FB05-43C4-8362-415D6283D5D0}"/>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pic>
        <p:nvPicPr>
          <p:cNvPr id="193" name="Picture 192" descr="A Screenshot of a analytics dashboard in the screen&#10;">
            <a:extLst>
              <a:ext uri="{FF2B5EF4-FFF2-40B4-BE49-F238E27FC236}">
                <a16:creationId xmlns:a16="http://schemas.microsoft.com/office/drawing/2014/main" id="{2C9489D7-C1F2-4DA6-B15D-EB570B715069}"/>
              </a:ext>
            </a:extLst>
          </p:cNvPr>
          <p:cNvPicPr>
            <a:picLocks noChangeAspect="1"/>
          </p:cNvPicPr>
          <p:nvPr/>
        </p:nvPicPr>
        <p:blipFill>
          <a:blip r:embed="rId5"/>
          <a:srcRect l="479" r="21870" b="135"/>
          <a:stretch>
            <a:fillRect/>
          </a:stretch>
        </p:blipFill>
        <p:spPr>
          <a:xfrm>
            <a:off x="4604866" y="2819399"/>
            <a:ext cx="5453542" cy="3985594"/>
          </a:xfrm>
          <a:custGeom>
            <a:avLst/>
            <a:gdLst>
              <a:gd name="connsiteX0" fmla="*/ 58454 w 5453542"/>
              <a:gd name="connsiteY0" fmla="*/ 0 h 3985594"/>
              <a:gd name="connsiteX1" fmla="*/ 5453542 w 5453542"/>
              <a:gd name="connsiteY1" fmla="*/ 0 h 3985594"/>
              <a:gd name="connsiteX2" fmla="*/ 5453542 w 5453542"/>
              <a:gd name="connsiteY2" fmla="*/ 3985594 h 3985594"/>
              <a:gd name="connsiteX3" fmla="*/ 96685 w 5453542"/>
              <a:gd name="connsiteY3" fmla="*/ 3985594 h 3985594"/>
              <a:gd name="connsiteX4" fmla="*/ 0 w 5453542"/>
              <a:gd name="connsiteY4" fmla="*/ 3888909 h 3985594"/>
              <a:gd name="connsiteX5" fmla="*/ 0 w 5453542"/>
              <a:gd name="connsiteY5" fmla="*/ 88685 h 3985594"/>
              <a:gd name="connsiteX6" fmla="*/ 28318 w 5453542"/>
              <a:gd name="connsiteY6" fmla="*/ 20318 h 398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3542" h="3985594">
                <a:moveTo>
                  <a:pt x="58454" y="0"/>
                </a:moveTo>
                <a:lnTo>
                  <a:pt x="5453542" y="0"/>
                </a:lnTo>
                <a:lnTo>
                  <a:pt x="5453542" y="3985594"/>
                </a:lnTo>
                <a:lnTo>
                  <a:pt x="96685" y="3985594"/>
                </a:lnTo>
                <a:cubicBezTo>
                  <a:pt x="43287" y="3985594"/>
                  <a:pt x="0" y="3942307"/>
                  <a:pt x="0" y="3888909"/>
                </a:cubicBezTo>
                <a:lnTo>
                  <a:pt x="0" y="88685"/>
                </a:lnTo>
                <a:cubicBezTo>
                  <a:pt x="0" y="61986"/>
                  <a:pt x="10822" y="37814"/>
                  <a:pt x="28318" y="20318"/>
                </a:cubicBezTo>
                <a:close/>
              </a:path>
            </a:pathLst>
          </a:custGeom>
        </p:spPr>
      </p:pic>
      <p:sp>
        <p:nvSpPr>
          <p:cNvPr id="36" name="Text Placeholder 3">
            <a:extLst>
              <a:ext uri="{FF2B5EF4-FFF2-40B4-BE49-F238E27FC236}">
                <a16:creationId xmlns:a16="http://schemas.microsoft.com/office/drawing/2014/main" id="{916BF2BA-32E6-4673-AD9A-691C04E34A60}"/>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35</a:t>
            </a:fld>
            <a:endParaRPr lang="en-US"/>
          </a:p>
        </p:txBody>
      </p:sp>
    </p:spTree>
    <p:extLst>
      <p:ext uri="{BB962C8B-B14F-4D97-AF65-F5344CB8AC3E}">
        <p14:creationId xmlns:p14="http://schemas.microsoft.com/office/powerpoint/2010/main" val="355103452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C14228-9839-44B4-97CA-5C1099AE9583}"/>
              </a:ext>
              <a:ext uri="{C183D7F6-B498-43B3-948B-1728B52AA6E4}">
                <adec:decorative xmlns:adec="http://schemas.microsoft.com/office/drawing/2017/decorative" val="1"/>
              </a:ext>
            </a:extLst>
          </p:cNvPr>
          <p:cNvSpPr/>
          <p:nvPr/>
        </p:nvSpPr>
        <p:spPr bwMode="auto">
          <a:xfrm>
            <a:off x="4289112" y="1542321"/>
            <a:ext cx="5767855" cy="10906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a:t>Title Placeholder</a:t>
            </a:r>
          </a:p>
        </p:txBody>
      </p:sp>
      <p:sp>
        <p:nvSpPr>
          <p:cNvPr id="15" name="Oval 14">
            <a:extLst>
              <a:ext uri="{FF2B5EF4-FFF2-40B4-BE49-F238E27FC236}">
                <a16:creationId xmlns:a16="http://schemas.microsoft.com/office/drawing/2014/main" id="{8A017929-499C-4B8D-973B-8D076C011C4B}"/>
              </a:ext>
              <a:ext uri="{C183D7F6-B498-43B3-948B-1728B52AA6E4}">
                <adec:decorative xmlns:adec="http://schemas.microsoft.com/office/drawing/2017/decorative" val="1"/>
              </a:ext>
            </a:extLst>
          </p:cNvPr>
          <p:cNvSpPr/>
          <p:nvPr/>
        </p:nvSpPr>
        <p:spPr bwMode="auto">
          <a:xfrm>
            <a:off x="6797282" y="1710440"/>
            <a:ext cx="754380" cy="754380"/>
          </a:xfrm>
          <a:prstGeom prst="ellipse">
            <a:avLst/>
          </a:prstGeom>
          <a:solidFill>
            <a:schemeClr val="bg1"/>
          </a:solidFill>
          <a:ln>
            <a:noFill/>
          </a:ln>
          <a:effectLst>
            <a:outerShdw blurRad="508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defTabSz="691754" fontAlgn="base">
              <a:spcBef>
                <a:spcPct val="0"/>
              </a:spcBef>
              <a:spcAft>
                <a:spcPct val="0"/>
              </a:spcAft>
              <a:defRPr/>
            </a:pPr>
            <a:r>
              <a:rPr lang="en-US" sz="1980">
                <a:solidFill>
                  <a:srgbClr val="000000"/>
                </a:solidFill>
                <a:latin typeface="Segoe UI"/>
                <a:cs typeface="Segoe UI Semibold" panose="020B0702040204020203" pitchFamily="34" charset="0"/>
              </a:rPr>
              <a:t>Icon</a:t>
            </a:r>
          </a:p>
        </p:txBody>
      </p:sp>
      <p:sp>
        <p:nvSpPr>
          <p:cNvPr id="13" name="Rectangle: Top Corners Rounded 12">
            <a:extLst>
              <a:ext uri="{FF2B5EF4-FFF2-40B4-BE49-F238E27FC236}">
                <a16:creationId xmlns:a16="http://schemas.microsoft.com/office/drawing/2014/main" id="{24C67B70-D365-407D-9C99-6A46ACD7CE7A}"/>
              </a:ext>
              <a:ext uri="{C183D7F6-B498-43B3-948B-1728B52AA6E4}">
                <adec:decorative xmlns:adec="http://schemas.microsoft.com/office/drawing/2017/decorative" val="1"/>
              </a:ext>
            </a:extLst>
          </p:cNvPr>
          <p:cNvSpPr/>
          <p:nvPr/>
        </p:nvSpPr>
        <p:spPr bwMode="auto">
          <a:xfrm rot="5400000">
            <a:off x="-728608" y="2273720"/>
            <a:ext cx="5568311" cy="4108230"/>
          </a:xfrm>
          <a:prstGeom prst="round2SameRect">
            <a:avLst>
              <a:gd name="adj1" fmla="val 4550"/>
              <a:gd name="adj2" fmla="val 0"/>
            </a:avLst>
          </a:prstGeom>
          <a:solidFill>
            <a:schemeClr val="bg1"/>
          </a:solidFill>
          <a:ln>
            <a:noFill/>
            <a:headEnd type="none" w="med" len="med"/>
            <a:tailEnd type="none" w="med" len="med"/>
          </a:ln>
          <a:effectLst>
            <a:outerShdw blurRad="38100" dist="25400" algn="l"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18" name="Arrow: Bent 17">
            <a:extLst>
              <a:ext uri="{FF2B5EF4-FFF2-40B4-BE49-F238E27FC236}">
                <a16:creationId xmlns:a16="http://schemas.microsoft.com/office/drawing/2014/main" id="{FE848CC7-B29F-408E-BD25-7432F4C62685}"/>
              </a:ext>
              <a:ext uri="{C183D7F6-B498-43B3-948B-1728B52AA6E4}">
                <adec:decorative xmlns:adec="http://schemas.microsoft.com/office/drawing/2017/decorative" val="1"/>
              </a:ext>
            </a:extLst>
          </p:cNvPr>
          <p:cNvSpPr/>
          <p:nvPr/>
        </p:nvSpPr>
        <p:spPr bwMode="auto">
          <a:xfrm rot="5400000">
            <a:off x="-283967" y="1655567"/>
            <a:ext cx="4858478" cy="4290546"/>
          </a:xfrm>
          <a:prstGeom prst="bentArrow">
            <a:avLst>
              <a:gd name="adj1" fmla="val 25000"/>
              <a:gd name="adj2" fmla="val 0"/>
              <a:gd name="adj3" fmla="val 25000"/>
              <a:gd name="adj4" fmla="val 3224"/>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cxnSp>
        <p:nvCxnSpPr>
          <p:cNvPr id="20" name="Straight Connector 19">
            <a:extLst>
              <a:ext uri="{FF2B5EF4-FFF2-40B4-BE49-F238E27FC236}">
                <a16:creationId xmlns:a16="http://schemas.microsoft.com/office/drawing/2014/main" id="{C27AE73C-74AB-4C1A-A9DB-57080CD139E7}"/>
              </a:ext>
              <a:ext uri="{C183D7F6-B498-43B3-948B-1728B52AA6E4}">
                <adec:decorative xmlns:adec="http://schemas.microsoft.com/office/drawing/2017/decorative" val="1"/>
              </a:ext>
            </a:extLst>
          </p:cNvPr>
          <p:cNvCxnSpPr>
            <a:cxnSpLocks/>
          </p:cNvCxnSpPr>
          <p:nvPr/>
        </p:nvCxnSpPr>
        <p:spPr>
          <a:xfrm>
            <a:off x="1" y="1377171"/>
            <a:ext cx="485316" cy="0"/>
          </a:xfrm>
          <a:prstGeom prst="line">
            <a:avLst/>
          </a:prstGeom>
          <a:ln w="317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Rectangle: Top Corners Rounded 20">
            <a:extLst>
              <a:ext uri="{FF2B5EF4-FFF2-40B4-BE49-F238E27FC236}">
                <a16:creationId xmlns:a16="http://schemas.microsoft.com/office/drawing/2014/main" id="{C379DD8D-6F41-4877-9F0A-9EC6609F3BBB}"/>
              </a:ext>
              <a:ext uri="{C183D7F6-B498-43B3-948B-1728B52AA6E4}">
                <adec:decorative xmlns:adec="http://schemas.microsoft.com/office/drawing/2017/decorative" val="1"/>
              </a:ext>
            </a:extLst>
          </p:cNvPr>
          <p:cNvSpPr/>
          <p:nvPr/>
        </p:nvSpPr>
        <p:spPr bwMode="auto">
          <a:xfrm rot="16200000">
            <a:off x="5150568" y="2018187"/>
            <a:ext cx="4235659" cy="5580017"/>
          </a:xfrm>
          <a:prstGeom prst="round2SameRect">
            <a:avLst>
              <a:gd name="adj1" fmla="val 2825"/>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sp>
        <p:nvSpPr>
          <p:cNvPr id="24" name="Rectangle: Top Corners Rounded 23">
            <a:extLst>
              <a:ext uri="{FF2B5EF4-FFF2-40B4-BE49-F238E27FC236}">
                <a16:creationId xmlns:a16="http://schemas.microsoft.com/office/drawing/2014/main" id="{177D239C-A457-43D4-9FB0-6F7214502373}"/>
              </a:ext>
              <a:ext uri="{C183D7F6-B498-43B3-948B-1728B52AA6E4}">
                <adec:decorative xmlns:adec="http://schemas.microsoft.com/office/drawing/2017/decorative" val="1"/>
              </a:ext>
            </a:extLst>
          </p:cNvPr>
          <p:cNvSpPr/>
          <p:nvPr/>
        </p:nvSpPr>
        <p:spPr bwMode="auto">
          <a:xfrm rot="16200000">
            <a:off x="5334840" y="2081424"/>
            <a:ext cx="3993594" cy="5453543"/>
          </a:xfrm>
          <a:prstGeom prst="round2SameRect">
            <a:avLst>
              <a:gd name="adj1" fmla="val 2421"/>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vert" wrap="square" lIns="0" tIns="100584" rIns="0" bIns="50292" numCol="1" spcCol="0" rtlCol="0" fromWordArt="0" anchor="ctr" anchorCtr="0" forceAA="0" compatLnSpc="1">
            <a:prstTxWarp prst="textNoShape">
              <a:avLst/>
            </a:prstTxWarp>
            <a:noAutofit/>
          </a:bodyPr>
          <a:lstStyle/>
          <a:p>
            <a:pPr algn="ctr" defTabSz="754342"/>
            <a:r>
              <a:rPr lang="en-US" sz="1980">
                <a:solidFill>
                  <a:srgbClr val="000000"/>
                </a:solidFill>
                <a:latin typeface="Segoe UI"/>
                <a:ea typeface="Intel Clear" panose="020B0604020203020204" pitchFamily="34" charset="0"/>
                <a:cs typeface="Intel Clear" panose="020B0604020203020204" pitchFamily="34" charset="0"/>
                <a:sym typeface="Helvetica Neue"/>
              </a:rPr>
              <a:t>I</a:t>
            </a:r>
            <a:r>
              <a:rPr lang="en-IN" sz="1980">
                <a:solidFill>
                  <a:srgbClr val="000000"/>
                </a:solidFill>
                <a:latin typeface="Segoe UI"/>
                <a:ea typeface="Intel Clear" panose="020B0604020203020204" pitchFamily="34" charset="0"/>
                <a:cs typeface="Intel Clear" panose="020B0604020203020204" pitchFamily="34" charset="0"/>
                <a:sym typeface="Helvetica Neue"/>
              </a:rPr>
              <a:t>mage placeholder</a:t>
            </a:r>
            <a:endParaRPr lang="en-US" sz="1980">
              <a:solidFill>
                <a:srgbClr val="000000"/>
              </a:solidFill>
              <a:latin typeface="Segoe UI"/>
              <a:ea typeface="Intel Clear" panose="020B0604020203020204" pitchFamily="34" charset="0"/>
              <a:cs typeface="Intel Clear" panose="020B0604020203020204" pitchFamily="34" charset="0"/>
              <a:sym typeface="Helvetica Neue"/>
            </a:endParaRPr>
          </a:p>
        </p:txBody>
      </p:sp>
      <p:sp>
        <p:nvSpPr>
          <p:cNvPr id="28" name="Arrow: Bent 27">
            <a:extLst>
              <a:ext uri="{FF2B5EF4-FFF2-40B4-BE49-F238E27FC236}">
                <a16:creationId xmlns:a16="http://schemas.microsoft.com/office/drawing/2014/main" id="{AF6DE36C-F475-4B2D-B5E1-CF44ECB46875}"/>
              </a:ext>
              <a:ext uri="{C183D7F6-B498-43B3-948B-1728B52AA6E4}">
                <adec:decorative xmlns:adec="http://schemas.microsoft.com/office/drawing/2017/decorative" val="1"/>
              </a:ext>
            </a:extLst>
          </p:cNvPr>
          <p:cNvSpPr/>
          <p:nvPr/>
        </p:nvSpPr>
        <p:spPr bwMode="auto">
          <a:xfrm rot="16200000">
            <a:off x="4573586" y="1627179"/>
            <a:ext cx="5201780" cy="5767859"/>
          </a:xfrm>
          <a:prstGeom prst="bentArrow">
            <a:avLst>
              <a:gd name="adj1" fmla="val 25000"/>
              <a:gd name="adj2" fmla="val 0"/>
              <a:gd name="adj3" fmla="val 25000"/>
              <a:gd name="adj4" fmla="val 3291"/>
            </a:avLst>
          </a:prstGeom>
          <a:solidFill>
            <a:schemeClr val="accent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2" name="Rectangle 1">
            <a:extLst>
              <a:ext uri="{FF2B5EF4-FFF2-40B4-BE49-F238E27FC236}">
                <a16:creationId xmlns:a16="http://schemas.microsoft.com/office/drawing/2014/main" id="{0AC72532-0462-4BB2-8FFF-8DB1C8D32D28}"/>
              </a:ext>
            </a:extLst>
          </p:cNvPr>
          <p:cNvSpPr/>
          <p:nvPr/>
        </p:nvSpPr>
        <p:spPr bwMode="auto">
          <a:xfrm>
            <a:off x="648704" y="1910218"/>
            <a:ext cx="2993136" cy="1183148"/>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400">
                <a:solidFill>
                  <a:schemeClr val="tx1"/>
                </a:solidFill>
                <a:ea typeface="Segoe UI" pitchFamily="34" charset="0"/>
                <a:cs typeface="Segoe UI" pitchFamily="34" charset="0"/>
              </a:rPr>
              <a:t>Logo</a:t>
            </a:r>
          </a:p>
        </p:txBody>
      </p:sp>
      <p:sp>
        <p:nvSpPr>
          <p:cNvPr id="16" name="TextBox 15">
            <a:extLst>
              <a:ext uri="{FF2B5EF4-FFF2-40B4-BE49-F238E27FC236}">
                <a16:creationId xmlns:a16="http://schemas.microsoft.com/office/drawing/2014/main" id="{C4A2F528-F284-43FF-B8AA-4B4BC9F171CF}"/>
              </a:ext>
            </a:extLst>
          </p:cNvPr>
          <p:cNvSpPr txBox="1"/>
          <p:nvPr/>
        </p:nvSpPr>
        <p:spPr>
          <a:xfrm>
            <a:off x="630606" y="3267455"/>
            <a:ext cx="3143108" cy="3133343"/>
          </a:xfrm>
          <a:prstGeom prst="rect">
            <a:avLst/>
          </a:prstGeom>
          <a:noFill/>
        </p:spPr>
        <p:txBody>
          <a:bodyPr wrap="square" lIns="0" tIns="0" rIns="0" bIns="0" rtlCol="0" anchor="t" anchorCtr="0">
            <a:noAutofit/>
          </a:bodyPr>
          <a:lstStyle>
            <a:defPPr>
              <a:defRPr lang="en-US"/>
            </a:defPPr>
            <a:lvl1pPr defTabSz="914367">
              <a:spcAft>
                <a:spcPts val="600"/>
              </a:spcAft>
              <a:defRPr sz="1600">
                <a:latin typeface="Segoe UI"/>
              </a:defRPr>
            </a:lvl1pPr>
          </a:lstStyle>
          <a:p>
            <a:pPr defTabSz="754353">
              <a:spcAft>
                <a:spcPts val="1200"/>
              </a:spcAft>
              <a:defRPr/>
            </a:pPr>
            <a:r>
              <a:rPr lang="en-US" sz="2200">
                <a:latin typeface="+mn-lt"/>
              </a:rPr>
              <a:t>Lorem ipsum dolor sit </a:t>
            </a:r>
            <a:r>
              <a:rPr lang="en-US" sz="2200" err="1">
                <a:latin typeface="+mn-lt"/>
              </a:rPr>
              <a:t>amet</a:t>
            </a:r>
            <a:r>
              <a:rPr lang="en-US" sz="2200">
                <a:latin typeface="+mn-lt"/>
              </a:rPr>
              <a:t>, </a:t>
            </a:r>
            <a:r>
              <a:rPr lang="en-US" sz="2200" err="1">
                <a:latin typeface="+mn-lt"/>
              </a:rPr>
              <a:t>consectetuer</a:t>
            </a:r>
            <a:r>
              <a:rPr lang="en-US" sz="2200">
                <a:latin typeface="+mn-lt"/>
              </a:rPr>
              <a:t> </a:t>
            </a:r>
            <a:r>
              <a:rPr lang="en-US" sz="2200" err="1">
                <a:latin typeface="+mn-lt"/>
              </a:rPr>
              <a:t>adipiscing</a:t>
            </a:r>
            <a:r>
              <a:rPr lang="en-US" sz="2200">
                <a:latin typeface="+mn-lt"/>
              </a:rPr>
              <a:t> </a:t>
            </a:r>
            <a:r>
              <a:rPr lang="en-US" sz="2200" err="1">
                <a:latin typeface="+mn-lt"/>
              </a:rPr>
              <a:t>elit</a:t>
            </a:r>
            <a:r>
              <a:rPr lang="en-US" sz="2200">
                <a:latin typeface="+mn-lt"/>
              </a:rPr>
              <a:t>. Maecenas </a:t>
            </a:r>
            <a:r>
              <a:rPr lang="en-US" sz="2200" err="1">
                <a:latin typeface="+mn-lt"/>
              </a:rPr>
              <a:t>porttitor</a:t>
            </a:r>
            <a:r>
              <a:rPr lang="en-US" sz="2200">
                <a:latin typeface="+mn-lt"/>
              </a:rPr>
              <a:t> </a:t>
            </a:r>
            <a:r>
              <a:rPr lang="en-US" sz="2200" err="1">
                <a:latin typeface="+mn-lt"/>
              </a:rPr>
              <a:t>congue</a:t>
            </a:r>
            <a:r>
              <a:rPr lang="en-US" sz="2200">
                <a:latin typeface="+mn-lt"/>
              </a:rPr>
              <a:t> </a:t>
            </a:r>
            <a:r>
              <a:rPr lang="en-US" sz="2200" err="1">
                <a:latin typeface="+mn-lt"/>
              </a:rPr>
              <a:t>massa</a:t>
            </a:r>
            <a:r>
              <a:rPr lang="en-US" sz="2200">
                <a:latin typeface="+mn-lt"/>
              </a:rPr>
              <a:t>. </a:t>
            </a:r>
            <a:r>
              <a:rPr lang="en-US" sz="2200" err="1">
                <a:latin typeface="+mn-lt"/>
              </a:rPr>
              <a:t>Fusce</a:t>
            </a:r>
            <a:r>
              <a:rPr lang="en-US" sz="2200">
                <a:latin typeface="+mn-lt"/>
              </a:rPr>
              <a:t> </a:t>
            </a:r>
            <a:r>
              <a:rPr lang="en-US" sz="2200" err="1">
                <a:latin typeface="+mn-lt"/>
              </a:rPr>
              <a:t>posuere</a:t>
            </a:r>
            <a:r>
              <a:rPr lang="en-US" sz="2200">
                <a:latin typeface="+mn-lt"/>
              </a:rPr>
              <a:t>, magna sed pulvinar </a:t>
            </a:r>
            <a:r>
              <a:rPr lang="en-US" sz="2200" err="1">
                <a:latin typeface="+mn-lt"/>
              </a:rPr>
              <a:t>ultricies</a:t>
            </a:r>
            <a:r>
              <a:rPr lang="en-US" sz="2200">
                <a:latin typeface="+mn-lt"/>
              </a:rPr>
              <a:t>, </a:t>
            </a:r>
            <a:r>
              <a:rPr lang="en-US" sz="2200" err="1">
                <a:latin typeface="+mn-lt"/>
              </a:rPr>
              <a:t>purus</a:t>
            </a:r>
            <a:r>
              <a:rPr lang="en-US" sz="2200">
                <a:latin typeface="+mn-lt"/>
              </a:rPr>
              <a:t> </a:t>
            </a:r>
            <a:r>
              <a:rPr lang="en-US" sz="2200" err="1">
                <a:latin typeface="+mn-lt"/>
              </a:rPr>
              <a:t>lectus</a:t>
            </a:r>
            <a:r>
              <a:rPr lang="en-US" sz="2200">
                <a:latin typeface="+mn-lt"/>
              </a:rPr>
              <a:t> </a:t>
            </a:r>
            <a:r>
              <a:rPr lang="en-US" sz="2200" err="1">
                <a:latin typeface="+mn-lt"/>
              </a:rPr>
              <a:t>malesuada</a:t>
            </a:r>
            <a:r>
              <a:rPr lang="en-US" sz="2200">
                <a:latin typeface="+mn-lt"/>
              </a:rPr>
              <a:t> libero, sit </a:t>
            </a:r>
            <a:r>
              <a:rPr lang="en-US" sz="2200" err="1">
                <a:latin typeface="+mn-lt"/>
              </a:rPr>
              <a:t>amet</a:t>
            </a:r>
            <a:r>
              <a:rPr lang="en-US" sz="2200">
                <a:latin typeface="+mn-lt"/>
              </a:rPr>
              <a:t> </a:t>
            </a:r>
            <a:r>
              <a:rPr lang="en-US" sz="2200" err="1">
                <a:latin typeface="+mn-lt"/>
              </a:rPr>
              <a:t>commodo</a:t>
            </a:r>
            <a:r>
              <a:rPr lang="en-US" sz="2200">
                <a:latin typeface="+mn-lt"/>
              </a:rPr>
              <a:t> magna eros </a:t>
            </a:r>
            <a:r>
              <a:rPr lang="en-US" sz="2200" err="1">
                <a:latin typeface="+mn-lt"/>
              </a:rPr>
              <a:t>quis</a:t>
            </a:r>
            <a:r>
              <a:rPr lang="en-US" sz="2200">
                <a:latin typeface="+mn-lt"/>
              </a:rPr>
              <a:t> </a:t>
            </a:r>
            <a:r>
              <a:rPr lang="en-US" sz="2200" err="1">
                <a:latin typeface="+mn-lt"/>
              </a:rPr>
              <a:t>urna</a:t>
            </a:r>
            <a:endParaRPr lang="en-US" sz="2200">
              <a:latin typeface="+mn-lt"/>
            </a:endParaRPr>
          </a:p>
        </p:txBody>
      </p:sp>
      <p:sp>
        <p:nvSpPr>
          <p:cNvPr id="17" name="Text Placeholder 3">
            <a:extLst>
              <a:ext uri="{FF2B5EF4-FFF2-40B4-BE49-F238E27FC236}">
                <a16:creationId xmlns:a16="http://schemas.microsoft.com/office/drawing/2014/main" id="{DC471305-3991-48E1-842C-09D0AD000443}"/>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36</a:t>
            </a:fld>
            <a:endParaRPr lang="en-US"/>
          </a:p>
        </p:txBody>
      </p:sp>
    </p:spTree>
    <p:extLst>
      <p:ext uri="{BB962C8B-B14F-4D97-AF65-F5344CB8AC3E}">
        <p14:creationId xmlns:p14="http://schemas.microsoft.com/office/powerpoint/2010/main" val="27656376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E7F3-7BE3-495B-A282-47C820E55F80}"/>
              </a:ext>
            </a:extLst>
          </p:cNvPr>
          <p:cNvSpPr>
            <a:spLocks noGrp="1"/>
          </p:cNvSpPr>
          <p:nvPr>
            <p:ph type="title"/>
          </p:nvPr>
        </p:nvSpPr>
        <p:spPr>
          <a:xfrm>
            <a:off x="457200" y="307794"/>
            <a:ext cx="5394960" cy="1019620"/>
          </a:xfrm>
        </p:spPr>
        <p:txBody>
          <a:bodyPr/>
          <a:lstStyle/>
          <a:p>
            <a:pPr lvl="0"/>
            <a:r>
              <a:rPr lang="en-US" dirty="0"/>
              <a:t>To succeed, m</a:t>
            </a:r>
            <a:r>
              <a:rPr lang="en-US" dirty="0">
                <a:latin typeface="Segoe UI Semibold" panose="020B0702040204020203" pitchFamily="34" charset="0"/>
                <a:cs typeface="Segoe UI Semibold" panose="020B0702040204020203" pitchFamily="34" charset="0"/>
              </a:rPr>
              <a:t>any institutions need agile solutions </a:t>
            </a:r>
            <a:r>
              <a:rPr lang="en-US" dirty="0"/>
              <a:t>to tackle big challenges</a:t>
            </a:r>
          </a:p>
        </p:txBody>
      </p:sp>
      <p:sp>
        <p:nvSpPr>
          <p:cNvPr id="49" name="Rectangle 48">
            <a:extLst>
              <a:ext uri="{FF2B5EF4-FFF2-40B4-BE49-F238E27FC236}">
                <a16:creationId xmlns:a16="http://schemas.microsoft.com/office/drawing/2014/main" id="{28D8BEB8-C071-43FB-81B7-3BBA3BEAAC71}"/>
              </a:ext>
            </a:extLst>
          </p:cNvPr>
          <p:cNvSpPr/>
          <p:nvPr/>
        </p:nvSpPr>
        <p:spPr bwMode="auto">
          <a:xfrm>
            <a:off x="540410" y="1835791"/>
            <a:ext cx="5981700" cy="53315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28600" lvl="0" indent="-228600">
              <a:spcBef>
                <a:spcPts val="1200"/>
              </a:spcBef>
              <a:buFont typeface="Arial" panose="020B0604020202020204" pitchFamily="34" charset="0"/>
              <a:buChar char="•"/>
            </a:pPr>
            <a:r>
              <a:rPr lang="en-US" sz="1600" dirty="0">
                <a:solidFill>
                  <a:schemeClr val="tx1"/>
                </a:solidFill>
              </a:rPr>
              <a:t>Many students are re-evaluating the value of paying full tuition for a hybrid learning experience. Today, students expect more personalized learning experiences, driven by innovative engagement from other industries, like retail. However, solely hosting lectures as online meetings is leaving some students behind and leading to </a:t>
            </a:r>
            <a:r>
              <a:rPr lang="en-US" sz="1600" dirty="0">
                <a:solidFill>
                  <a:schemeClr val="tx1"/>
                </a:solidFill>
                <a:latin typeface="Segoe UI Semibold" panose="020B0702040204020203" pitchFamily="34" charset="0"/>
                <a:cs typeface="Segoe UI Semibold" panose="020B0702040204020203" pitchFamily="34" charset="0"/>
              </a:rPr>
              <a:t>almost half of students stating the pandemic has worsened their ability to remain engaged in class</a:t>
            </a:r>
            <a:r>
              <a:rPr lang="en-US" sz="1600" baseline="30000" dirty="0">
                <a:solidFill>
                  <a:schemeClr val="tx1"/>
                </a:solidFill>
                <a:latin typeface="Segoe UI Semibold" panose="020B0702040204020203" pitchFamily="34" charset="0"/>
                <a:cs typeface="Segoe UI Semibold" panose="020B0702040204020203" pitchFamily="34" charset="0"/>
              </a:rPr>
              <a:t>1</a:t>
            </a:r>
            <a:r>
              <a:rPr lang="en-US" sz="1600" dirty="0">
                <a:solidFill>
                  <a:schemeClr val="tx1"/>
                </a:solidFill>
                <a:latin typeface="Segoe UI Semibold" panose="020B0702040204020203" pitchFamily="34" charset="0"/>
                <a:cs typeface="Segoe UI Semibold" panose="020B0702040204020203" pitchFamily="34" charset="0"/>
              </a:rPr>
              <a:t>.</a:t>
            </a:r>
          </a:p>
          <a:p>
            <a:pPr marL="228600" indent="-228600">
              <a:spcBef>
                <a:spcPts val="1200"/>
              </a:spcBef>
              <a:buFont typeface="Arial" panose="020B0604020202020204" pitchFamily="34" charset="0"/>
              <a:buChar char="•"/>
            </a:pPr>
            <a:r>
              <a:rPr lang="en-US" sz="1600" dirty="0">
                <a:solidFill>
                  <a:schemeClr val="tx1"/>
                </a:solidFill>
                <a:latin typeface="Segoe UI Semibold" panose="020B0702040204020203" pitchFamily="34" charset="0"/>
                <a:cs typeface="Segoe UI Semibold" panose="020B0702040204020203" pitchFamily="34" charset="0"/>
              </a:rPr>
              <a:t>While the COVID pandemic was a specific challenge, it won’t be the only unforeseen crisis faced by higher education institutions. </a:t>
            </a:r>
            <a:r>
              <a:rPr lang="en-US" sz="1600" dirty="0">
                <a:solidFill>
                  <a:schemeClr val="tx1"/>
                </a:solidFill>
              </a:rPr>
              <a:t>To succeed and thrive, schools need to be able to better adapt and respond to any challenge. One way they can do so is by accelerating solution development time, so new apps and tools can be developed in weeks, rather than months. </a:t>
            </a:r>
          </a:p>
          <a:p>
            <a:pPr marL="228600" indent="-228600">
              <a:spcBef>
                <a:spcPts val="1200"/>
              </a:spcBef>
              <a:buFont typeface="Arial" panose="020B0604020202020204" pitchFamily="34" charset="0"/>
              <a:buChar char="•"/>
            </a:pPr>
            <a:r>
              <a:rPr lang="en-US" sz="1600" dirty="0">
                <a:solidFill>
                  <a:schemeClr val="tx1"/>
                </a:solidFill>
                <a:latin typeface="Segoe UI Semibold" panose="020B0702040204020203" pitchFamily="34" charset="0"/>
                <a:cs typeface="Segoe UI Semibold" panose="020B0702040204020203" pitchFamily="34" charset="0"/>
              </a:rPr>
              <a:t>Institutions can find solutions to automate and optimize processes while maximizing resources. </a:t>
            </a:r>
            <a:r>
              <a:rPr lang="en-US" sz="1600" dirty="0">
                <a:solidFill>
                  <a:schemeClr val="tx1"/>
                </a:solidFill>
              </a:rPr>
              <a:t>This is especially critical today, as colleges and universities around the world may be facing lower enrollment rates with the changing landscape. </a:t>
            </a:r>
          </a:p>
        </p:txBody>
      </p:sp>
      <p:sp>
        <p:nvSpPr>
          <p:cNvPr id="14" name="TextBox 13">
            <a:extLst>
              <a:ext uri="{FF2B5EF4-FFF2-40B4-BE49-F238E27FC236}">
                <a16:creationId xmlns:a16="http://schemas.microsoft.com/office/drawing/2014/main" id="{8A20C5E9-2B7D-4405-A74B-E4AA5AB28AEE}"/>
              </a:ext>
            </a:extLst>
          </p:cNvPr>
          <p:cNvSpPr txBox="1"/>
          <p:nvPr/>
        </p:nvSpPr>
        <p:spPr>
          <a:xfrm>
            <a:off x="540410" y="6746502"/>
            <a:ext cx="3063146" cy="184666"/>
          </a:xfrm>
          <a:prstGeom prst="rect">
            <a:avLst/>
          </a:prstGeom>
          <a:noFill/>
        </p:spPr>
        <p:txBody>
          <a:bodyPr wrap="non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Segoe UI Semibold" panose="020B0702040204020203" pitchFamily="34" charset="0"/>
                <a:cs typeface="Segoe UI Semibold" panose="020B0702040204020203" pitchFamily="34" charset="0"/>
              </a:rPr>
              <a:t>References: </a:t>
            </a:r>
            <a:r>
              <a:rPr kumimoji="0" lang="en-US" sz="1200" b="0" i="0" u="none" strike="noStrike" kern="1200" cap="none" spc="0" normalizeH="0" baseline="30000" noProof="0" dirty="0">
                <a:ln>
                  <a:noFill/>
                </a:ln>
                <a:solidFill>
                  <a:srgbClr val="000000"/>
                </a:solidFill>
                <a:effectLst/>
                <a:uLnTx/>
                <a:uFillTx/>
                <a:ea typeface="+mn-ea"/>
                <a:cs typeface="Segoe UI Semilight" panose="020B0402040204020203" pitchFamily="34" charset="0"/>
                <a:hlinkClick r:id="rId3"/>
              </a:rPr>
              <a:t>1</a:t>
            </a:r>
            <a:r>
              <a:rPr kumimoji="0" lang="en-US" sz="1200" b="0" i="0" u="none" strike="noStrike" kern="1200" cap="none" spc="0" normalizeH="0" baseline="0" noProof="0" dirty="0">
                <a:ln>
                  <a:noFill/>
                </a:ln>
                <a:solidFill>
                  <a:srgbClr val="0078D4"/>
                </a:solidFill>
                <a:effectLst/>
                <a:uLnTx/>
                <a:uFillTx/>
                <a:ea typeface="+mn-ea"/>
                <a:cs typeface="Segoe UI Semilight" panose="020B0402040204020203" pitchFamily="34" charset="0"/>
                <a:hlinkClick r:id="rId3"/>
              </a:rPr>
              <a:t>Economist Intelligence Unit, 2020</a:t>
            </a:r>
            <a:endParaRPr kumimoji="0" lang="en-US" sz="1200" b="0" i="0" u="none" strike="noStrike" kern="1200" cap="none" spc="0" normalizeH="0" baseline="0" noProof="0" dirty="0">
              <a:ln>
                <a:noFill/>
              </a:ln>
              <a:solidFill>
                <a:srgbClr val="0078D4"/>
              </a:solidFill>
              <a:effectLst/>
              <a:uLnTx/>
              <a:uFillTx/>
              <a:ea typeface="+mn-ea"/>
              <a:cs typeface="Segoe UI Semilight" panose="020B0402040204020203" pitchFamily="34" charset="0"/>
            </a:endParaRPr>
          </a:p>
        </p:txBody>
      </p:sp>
      <p:pic>
        <p:nvPicPr>
          <p:cNvPr id="7" name="Picture 6" descr="A person working on a laptop inside the IT room">
            <a:extLst>
              <a:ext uri="{FF2B5EF4-FFF2-40B4-BE49-F238E27FC236}">
                <a16:creationId xmlns:a16="http://schemas.microsoft.com/office/drawing/2014/main" id="{EC9AC1A0-9F23-450D-BF71-C3BEFBFDE887}"/>
              </a:ext>
            </a:extLst>
          </p:cNvPr>
          <p:cNvPicPr>
            <a:picLocks noChangeAspect="1"/>
          </p:cNvPicPr>
          <p:nvPr/>
        </p:nvPicPr>
        <p:blipFill rotWithShape="1">
          <a:blip r:embed="rId4"/>
          <a:srcRect l="24847" r="46437"/>
          <a:stretch/>
        </p:blipFill>
        <p:spPr>
          <a:xfrm>
            <a:off x="6705600" y="0"/>
            <a:ext cx="3352800" cy="7772400"/>
          </a:xfrm>
          <a:prstGeom prst="rect">
            <a:avLst/>
          </a:prstGeom>
        </p:spPr>
      </p:pic>
      <p:sp>
        <p:nvSpPr>
          <p:cNvPr id="5" name="Freeform 5">
            <a:extLst>
              <a:ext uri="{FF2B5EF4-FFF2-40B4-BE49-F238E27FC236}">
                <a16:creationId xmlns:a16="http://schemas.microsoft.com/office/drawing/2014/main" id="{3D5A1F74-E597-4729-A20E-F4204D0D7875}"/>
              </a:ext>
              <a:ext uri="{C183D7F6-B498-43B3-948B-1728B52AA6E4}">
                <adec:decorative xmlns:adec="http://schemas.microsoft.com/office/drawing/2017/decorative" val="1"/>
              </a:ext>
            </a:extLst>
          </p:cNvPr>
          <p:cNvSpPr>
            <a:spLocks/>
          </p:cNvSpPr>
          <p:nvPr/>
        </p:nvSpPr>
        <p:spPr bwMode="auto">
          <a:xfrm>
            <a:off x="377825" y="1685925"/>
            <a:ext cx="6338888" cy="5565775"/>
          </a:xfrm>
          <a:custGeom>
            <a:avLst/>
            <a:gdLst>
              <a:gd name="T0" fmla="*/ 16632 w 16632"/>
              <a:gd name="T1" fmla="*/ 0 h 14604"/>
              <a:gd name="T2" fmla="*/ 373 w 16632"/>
              <a:gd name="T3" fmla="*/ 0 h 14604"/>
              <a:gd name="T4" fmla="*/ 0 w 16632"/>
              <a:gd name="T5" fmla="*/ 346 h 14604"/>
              <a:gd name="T6" fmla="*/ 0 w 16632"/>
              <a:gd name="T7" fmla="*/ 14604 h 14604"/>
            </a:gdLst>
            <a:ahLst/>
            <a:cxnLst>
              <a:cxn ang="0">
                <a:pos x="T0" y="T1"/>
              </a:cxn>
              <a:cxn ang="0">
                <a:pos x="T2" y="T3"/>
              </a:cxn>
              <a:cxn ang="0">
                <a:pos x="T4" y="T5"/>
              </a:cxn>
              <a:cxn ang="0">
                <a:pos x="T6" y="T7"/>
              </a:cxn>
            </a:cxnLst>
            <a:rect l="0" t="0" r="r" b="b"/>
            <a:pathLst>
              <a:path w="16632" h="14604">
                <a:moveTo>
                  <a:pt x="16632" y="0"/>
                </a:moveTo>
                <a:lnTo>
                  <a:pt x="373" y="0"/>
                </a:lnTo>
                <a:cubicBezTo>
                  <a:pt x="167" y="0"/>
                  <a:pt x="0" y="155"/>
                  <a:pt x="0" y="346"/>
                </a:cubicBezTo>
                <a:lnTo>
                  <a:pt x="0" y="14604"/>
                </a:lnTo>
              </a:path>
            </a:pathLst>
          </a:custGeom>
          <a:noFill/>
          <a:ln w="19050" cap="flat">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9DAAFEE5-D8CD-484B-B8E0-03BB398A544C}"/>
              </a:ext>
              <a:ext uri="{C183D7F6-B498-43B3-948B-1728B52AA6E4}">
                <adec:decorative xmlns:adec="http://schemas.microsoft.com/office/drawing/2017/decorative" val="1"/>
              </a:ext>
            </a:extLst>
          </p:cNvPr>
          <p:cNvSpPr>
            <a:spLocks/>
          </p:cNvSpPr>
          <p:nvPr/>
        </p:nvSpPr>
        <p:spPr bwMode="auto">
          <a:xfrm>
            <a:off x="339725" y="7210425"/>
            <a:ext cx="77788" cy="79375"/>
          </a:xfrm>
          <a:custGeom>
            <a:avLst/>
            <a:gdLst>
              <a:gd name="T0" fmla="*/ 208 w 401"/>
              <a:gd name="T1" fmla="*/ 420 h 420"/>
              <a:gd name="T2" fmla="*/ 0 w 401"/>
              <a:gd name="T3" fmla="*/ 210 h 420"/>
              <a:gd name="T4" fmla="*/ 208 w 401"/>
              <a:gd name="T5" fmla="*/ 0 h 420"/>
              <a:gd name="T6" fmla="*/ 401 w 401"/>
              <a:gd name="T7" fmla="*/ 210 h 420"/>
              <a:gd name="T8" fmla="*/ 208 w 401"/>
              <a:gd name="T9" fmla="*/ 420 h 420"/>
              <a:gd name="T10" fmla="*/ 208 w 401"/>
              <a:gd name="T11" fmla="*/ 420 h 420"/>
            </a:gdLst>
            <a:ahLst/>
            <a:cxnLst>
              <a:cxn ang="0">
                <a:pos x="T0" y="T1"/>
              </a:cxn>
              <a:cxn ang="0">
                <a:pos x="T2" y="T3"/>
              </a:cxn>
              <a:cxn ang="0">
                <a:pos x="T4" y="T5"/>
              </a:cxn>
              <a:cxn ang="0">
                <a:pos x="T6" y="T7"/>
              </a:cxn>
              <a:cxn ang="0">
                <a:pos x="T8" y="T9"/>
              </a:cxn>
              <a:cxn ang="0">
                <a:pos x="T10" y="T11"/>
              </a:cxn>
            </a:cxnLst>
            <a:rect l="0" t="0" r="r" b="b"/>
            <a:pathLst>
              <a:path w="401" h="420">
                <a:moveTo>
                  <a:pt x="208" y="420"/>
                </a:moveTo>
                <a:cubicBezTo>
                  <a:pt x="89" y="420"/>
                  <a:pt x="0" y="330"/>
                  <a:pt x="0" y="210"/>
                </a:cubicBezTo>
                <a:cubicBezTo>
                  <a:pt x="0" y="105"/>
                  <a:pt x="89" y="0"/>
                  <a:pt x="208" y="0"/>
                </a:cubicBezTo>
                <a:cubicBezTo>
                  <a:pt x="312" y="0"/>
                  <a:pt x="401" y="105"/>
                  <a:pt x="401" y="210"/>
                </a:cubicBezTo>
                <a:cubicBezTo>
                  <a:pt x="400" y="330"/>
                  <a:pt x="311" y="420"/>
                  <a:pt x="208" y="420"/>
                </a:cubicBezTo>
                <a:lnTo>
                  <a:pt x="208" y="42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9B654790-D3F0-488D-AC1E-419D46FAA1A7}"/>
              </a:ext>
              <a:ext uri="{C183D7F6-B498-43B3-948B-1728B52AA6E4}">
                <adec:decorative xmlns:adec="http://schemas.microsoft.com/office/drawing/2017/decorative" val="1"/>
              </a:ext>
            </a:extLst>
          </p:cNvPr>
          <p:cNvSpPr>
            <a:spLocks/>
          </p:cNvSpPr>
          <p:nvPr/>
        </p:nvSpPr>
        <p:spPr bwMode="auto">
          <a:xfrm>
            <a:off x="339725" y="7210425"/>
            <a:ext cx="77788" cy="79375"/>
          </a:xfrm>
          <a:custGeom>
            <a:avLst/>
            <a:gdLst>
              <a:gd name="T0" fmla="*/ 208 w 401"/>
              <a:gd name="T1" fmla="*/ 420 h 420"/>
              <a:gd name="T2" fmla="*/ 0 w 401"/>
              <a:gd name="T3" fmla="*/ 210 h 420"/>
              <a:gd name="T4" fmla="*/ 208 w 401"/>
              <a:gd name="T5" fmla="*/ 0 h 420"/>
              <a:gd name="T6" fmla="*/ 401 w 401"/>
              <a:gd name="T7" fmla="*/ 210 h 420"/>
              <a:gd name="T8" fmla="*/ 208 w 401"/>
              <a:gd name="T9" fmla="*/ 420 h 420"/>
              <a:gd name="T10" fmla="*/ 208 w 401"/>
              <a:gd name="T11" fmla="*/ 420 h 420"/>
            </a:gdLst>
            <a:ahLst/>
            <a:cxnLst>
              <a:cxn ang="0">
                <a:pos x="T0" y="T1"/>
              </a:cxn>
              <a:cxn ang="0">
                <a:pos x="T2" y="T3"/>
              </a:cxn>
              <a:cxn ang="0">
                <a:pos x="T4" y="T5"/>
              </a:cxn>
              <a:cxn ang="0">
                <a:pos x="T6" y="T7"/>
              </a:cxn>
              <a:cxn ang="0">
                <a:pos x="T8" y="T9"/>
              </a:cxn>
              <a:cxn ang="0">
                <a:pos x="T10" y="T11"/>
              </a:cxn>
            </a:cxnLst>
            <a:rect l="0" t="0" r="r" b="b"/>
            <a:pathLst>
              <a:path w="401" h="420">
                <a:moveTo>
                  <a:pt x="208" y="420"/>
                </a:moveTo>
                <a:cubicBezTo>
                  <a:pt x="89" y="420"/>
                  <a:pt x="0" y="330"/>
                  <a:pt x="0" y="210"/>
                </a:cubicBezTo>
                <a:cubicBezTo>
                  <a:pt x="0" y="105"/>
                  <a:pt x="89" y="0"/>
                  <a:pt x="208" y="0"/>
                </a:cubicBezTo>
                <a:cubicBezTo>
                  <a:pt x="312" y="0"/>
                  <a:pt x="401" y="105"/>
                  <a:pt x="401" y="210"/>
                </a:cubicBezTo>
                <a:cubicBezTo>
                  <a:pt x="400" y="330"/>
                  <a:pt x="311" y="420"/>
                  <a:pt x="208" y="420"/>
                </a:cubicBezTo>
                <a:lnTo>
                  <a:pt x="208" y="420"/>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A63AB1E0-C4B5-44EF-B707-F0BDAB848A95}"/>
              </a:ext>
              <a:ext uri="{C183D7F6-B498-43B3-948B-1728B52AA6E4}">
                <adec:decorative xmlns:adec="http://schemas.microsoft.com/office/drawing/2017/decorative" val="1"/>
              </a:ext>
            </a:extLst>
          </p:cNvPr>
          <p:cNvSpPr>
            <a:spLocks/>
          </p:cNvSpPr>
          <p:nvPr/>
        </p:nvSpPr>
        <p:spPr bwMode="auto">
          <a:xfrm>
            <a:off x="6680200" y="1644650"/>
            <a:ext cx="74613" cy="79375"/>
          </a:xfrm>
          <a:custGeom>
            <a:avLst/>
            <a:gdLst>
              <a:gd name="T0" fmla="*/ 102 w 197"/>
              <a:gd name="T1" fmla="*/ 210 h 210"/>
              <a:gd name="T2" fmla="*/ 0 w 197"/>
              <a:gd name="T3" fmla="*/ 105 h 210"/>
              <a:gd name="T4" fmla="*/ 102 w 197"/>
              <a:gd name="T5" fmla="*/ 0 h 210"/>
              <a:gd name="T6" fmla="*/ 197 w 197"/>
              <a:gd name="T7" fmla="*/ 105 h 210"/>
              <a:gd name="T8" fmla="*/ 102 w 197"/>
              <a:gd name="T9" fmla="*/ 210 h 210"/>
              <a:gd name="T10" fmla="*/ 102 w 197"/>
              <a:gd name="T11" fmla="*/ 210 h 210"/>
            </a:gdLst>
            <a:ahLst/>
            <a:cxnLst>
              <a:cxn ang="0">
                <a:pos x="T0" y="T1"/>
              </a:cxn>
              <a:cxn ang="0">
                <a:pos x="T2" y="T3"/>
              </a:cxn>
              <a:cxn ang="0">
                <a:pos x="T4" y="T5"/>
              </a:cxn>
              <a:cxn ang="0">
                <a:pos x="T6" y="T7"/>
              </a:cxn>
              <a:cxn ang="0">
                <a:pos x="T8" y="T9"/>
              </a:cxn>
              <a:cxn ang="0">
                <a:pos x="T10" y="T11"/>
              </a:cxn>
            </a:cxnLst>
            <a:rect l="0" t="0" r="r" b="b"/>
            <a:pathLst>
              <a:path w="197" h="210">
                <a:moveTo>
                  <a:pt x="102" y="210"/>
                </a:moveTo>
                <a:cubicBezTo>
                  <a:pt x="44" y="210"/>
                  <a:pt x="0" y="165"/>
                  <a:pt x="0" y="105"/>
                </a:cubicBezTo>
                <a:cubicBezTo>
                  <a:pt x="0" y="53"/>
                  <a:pt x="44" y="0"/>
                  <a:pt x="102" y="0"/>
                </a:cubicBezTo>
                <a:cubicBezTo>
                  <a:pt x="153" y="0"/>
                  <a:pt x="197" y="53"/>
                  <a:pt x="197" y="105"/>
                </a:cubicBezTo>
                <a:cubicBezTo>
                  <a:pt x="196" y="165"/>
                  <a:pt x="153" y="210"/>
                  <a:pt x="102" y="210"/>
                </a:cubicBezTo>
                <a:lnTo>
                  <a:pt x="102" y="210"/>
                </a:lnTo>
                <a:close/>
              </a:path>
            </a:pathLst>
          </a:custGeom>
          <a:solidFill>
            <a:srgbClr val="00BCF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4973E872-299C-44D3-A4FC-146DBB72AB6B}"/>
              </a:ext>
              <a:ext uri="{C183D7F6-B498-43B3-948B-1728B52AA6E4}">
                <adec:decorative xmlns:adec="http://schemas.microsoft.com/office/drawing/2017/decorative" val="1"/>
              </a:ext>
            </a:extLst>
          </p:cNvPr>
          <p:cNvSpPr>
            <a:spLocks/>
          </p:cNvSpPr>
          <p:nvPr/>
        </p:nvSpPr>
        <p:spPr bwMode="auto">
          <a:xfrm>
            <a:off x="6680200" y="1644650"/>
            <a:ext cx="74613" cy="79375"/>
          </a:xfrm>
          <a:custGeom>
            <a:avLst/>
            <a:gdLst>
              <a:gd name="T0" fmla="*/ 102 w 197"/>
              <a:gd name="T1" fmla="*/ 210 h 210"/>
              <a:gd name="T2" fmla="*/ 0 w 197"/>
              <a:gd name="T3" fmla="*/ 105 h 210"/>
              <a:gd name="T4" fmla="*/ 102 w 197"/>
              <a:gd name="T5" fmla="*/ 0 h 210"/>
              <a:gd name="T6" fmla="*/ 197 w 197"/>
              <a:gd name="T7" fmla="*/ 105 h 210"/>
              <a:gd name="T8" fmla="*/ 102 w 197"/>
              <a:gd name="T9" fmla="*/ 210 h 210"/>
              <a:gd name="T10" fmla="*/ 102 w 197"/>
              <a:gd name="T11" fmla="*/ 210 h 210"/>
            </a:gdLst>
            <a:ahLst/>
            <a:cxnLst>
              <a:cxn ang="0">
                <a:pos x="T0" y="T1"/>
              </a:cxn>
              <a:cxn ang="0">
                <a:pos x="T2" y="T3"/>
              </a:cxn>
              <a:cxn ang="0">
                <a:pos x="T4" y="T5"/>
              </a:cxn>
              <a:cxn ang="0">
                <a:pos x="T6" y="T7"/>
              </a:cxn>
              <a:cxn ang="0">
                <a:pos x="T8" y="T9"/>
              </a:cxn>
              <a:cxn ang="0">
                <a:pos x="T10" y="T11"/>
              </a:cxn>
            </a:cxnLst>
            <a:rect l="0" t="0" r="r" b="b"/>
            <a:pathLst>
              <a:path w="197" h="210">
                <a:moveTo>
                  <a:pt x="102" y="210"/>
                </a:moveTo>
                <a:cubicBezTo>
                  <a:pt x="44" y="210"/>
                  <a:pt x="0" y="165"/>
                  <a:pt x="0" y="105"/>
                </a:cubicBezTo>
                <a:cubicBezTo>
                  <a:pt x="0" y="53"/>
                  <a:pt x="44" y="0"/>
                  <a:pt x="102" y="0"/>
                </a:cubicBezTo>
                <a:cubicBezTo>
                  <a:pt x="153" y="0"/>
                  <a:pt x="197" y="53"/>
                  <a:pt x="197" y="105"/>
                </a:cubicBezTo>
                <a:cubicBezTo>
                  <a:pt x="196" y="165"/>
                  <a:pt x="153" y="210"/>
                  <a:pt x="102" y="210"/>
                </a:cubicBezTo>
                <a:lnTo>
                  <a:pt x="102" y="210"/>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 Placeholder 3">
            <a:extLst>
              <a:ext uri="{FF2B5EF4-FFF2-40B4-BE49-F238E27FC236}">
                <a16:creationId xmlns:a16="http://schemas.microsoft.com/office/drawing/2014/main" id="{5DAF45DE-11DE-4FFC-86B8-CD98F455ACF0}"/>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4</a:t>
            </a:fld>
            <a:endParaRPr lang="en-US" dirty="0"/>
          </a:p>
        </p:txBody>
      </p:sp>
    </p:spTree>
    <p:extLst>
      <p:ext uri="{BB962C8B-B14F-4D97-AF65-F5344CB8AC3E}">
        <p14:creationId xmlns:p14="http://schemas.microsoft.com/office/powerpoint/2010/main" val="9471952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ectangle: Top Corners Rounded 4">
            <a:extLst>
              <a:ext uri="{FF2B5EF4-FFF2-40B4-BE49-F238E27FC236}">
                <a16:creationId xmlns:a16="http://schemas.microsoft.com/office/drawing/2014/main" id="{FEB4C310-2B14-40B3-B733-181BF51B8174}"/>
              </a:ext>
              <a:ext uri="{C183D7F6-B498-43B3-948B-1728B52AA6E4}">
                <adec:decorative xmlns:adec="http://schemas.microsoft.com/office/drawing/2017/decorative" val="1"/>
              </a:ext>
            </a:extLst>
          </p:cNvPr>
          <p:cNvSpPr>
            <a:spLocks/>
          </p:cNvSpPr>
          <p:nvPr/>
        </p:nvSpPr>
        <p:spPr bwMode="auto">
          <a:xfrm rot="5400000">
            <a:off x="7069737" y="4770946"/>
            <a:ext cx="2179582" cy="2883344"/>
          </a:xfrm>
          <a:custGeom>
            <a:avLst/>
            <a:gdLst>
              <a:gd name="connsiteX0" fmla="*/ 43925 w 2757354"/>
              <a:gd name="connsiteY0" fmla="*/ 0 h 2883344"/>
              <a:gd name="connsiteX1" fmla="*/ 2713429 w 2757354"/>
              <a:gd name="connsiteY1" fmla="*/ 0 h 2883344"/>
              <a:gd name="connsiteX2" fmla="*/ 2757354 w 2757354"/>
              <a:gd name="connsiteY2" fmla="*/ 43925 h 2883344"/>
              <a:gd name="connsiteX3" fmla="*/ 2757354 w 2757354"/>
              <a:gd name="connsiteY3" fmla="*/ 2883344 h 2883344"/>
              <a:gd name="connsiteX4" fmla="*/ 2757354 w 2757354"/>
              <a:gd name="connsiteY4" fmla="*/ 2883344 h 2883344"/>
              <a:gd name="connsiteX5" fmla="*/ 0 w 2757354"/>
              <a:gd name="connsiteY5" fmla="*/ 2883344 h 2883344"/>
              <a:gd name="connsiteX6" fmla="*/ 0 w 2757354"/>
              <a:gd name="connsiteY6" fmla="*/ 2883344 h 2883344"/>
              <a:gd name="connsiteX7" fmla="*/ 0 w 2757354"/>
              <a:gd name="connsiteY7" fmla="*/ 43925 h 2883344"/>
              <a:gd name="connsiteX8" fmla="*/ 43925 w 2757354"/>
              <a:gd name="connsiteY8" fmla="*/ 0 h 2883344"/>
              <a:gd name="connsiteX0" fmla="*/ 0 w 2757354"/>
              <a:gd name="connsiteY0" fmla="*/ 2883344 h 2974784"/>
              <a:gd name="connsiteX1" fmla="*/ 0 w 2757354"/>
              <a:gd name="connsiteY1" fmla="*/ 43925 h 2974784"/>
              <a:gd name="connsiteX2" fmla="*/ 43925 w 2757354"/>
              <a:gd name="connsiteY2" fmla="*/ 0 h 2974784"/>
              <a:gd name="connsiteX3" fmla="*/ 2713429 w 2757354"/>
              <a:gd name="connsiteY3" fmla="*/ 0 h 2974784"/>
              <a:gd name="connsiteX4" fmla="*/ 2757354 w 2757354"/>
              <a:gd name="connsiteY4" fmla="*/ 43925 h 2974784"/>
              <a:gd name="connsiteX5" fmla="*/ 2757354 w 2757354"/>
              <a:gd name="connsiteY5" fmla="*/ 2883344 h 2974784"/>
              <a:gd name="connsiteX6" fmla="*/ 2757354 w 2757354"/>
              <a:gd name="connsiteY6" fmla="*/ 2883344 h 2974784"/>
              <a:gd name="connsiteX7" fmla="*/ 0 w 2757354"/>
              <a:gd name="connsiteY7" fmla="*/ 2883344 h 2974784"/>
              <a:gd name="connsiteX8" fmla="*/ 91440 w 2757354"/>
              <a:gd name="connsiteY8" fmla="*/ 2974784 h 2974784"/>
              <a:gd name="connsiteX0" fmla="*/ 0 w 2757354"/>
              <a:gd name="connsiteY0" fmla="*/ 2883344 h 2883344"/>
              <a:gd name="connsiteX1" fmla="*/ 0 w 2757354"/>
              <a:gd name="connsiteY1" fmla="*/ 43925 h 2883344"/>
              <a:gd name="connsiteX2" fmla="*/ 43925 w 2757354"/>
              <a:gd name="connsiteY2" fmla="*/ 0 h 2883344"/>
              <a:gd name="connsiteX3" fmla="*/ 2713429 w 2757354"/>
              <a:gd name="connsiteY3" fmla="*/ 0 h 2883344"/>
              <a:gd name="connsiteX4" fmla="*/ 2757354 w 2757354"/>
              <a:gd name="connsiteY4" fmla="*/ 43925 h 2883344"/>
              <a:gd name="connsiteX5" fmla="*/ 2757354 w 2757354"/>
              <a:gd name="connsiteY5" fmla="*/ 2883344 h 2883344"/>
              <a:gd name="connsiteX6" fmla="*/ 2757354 w 2757354"/>
              <a:gd name="connsiteY6" fmla="*/ 2883344 h 2883344"/>
              <a:gd name="connsiteX7" fmla="*/ 0 w 2757354"/>
              <a:gd name="connsiteY7" fmla="*/ 2883344 h 2883344"/>
              <a:gd name="connsiteX0" fmla="*/ 0 w 2757354"/>
              <a:gd name="connsiteY0" fmla="*/ 2883344 h 2883344"/>
              <a:gd name="connsiteX1" fmla="*/ 0 w 2757354"/>
              <a:gd name="connsiteY1" fmla="*/ 43925 h 2883344"/>
              <a:gd name="connsiteX2" fmla="*/ 43925 w 2757354"/>
              <a:gd name="connsiteY2" fmla="*/ 0 h 2883344"/>
              <a:gd name="connsiteX3" fmla="*/ 2713429 w 2757354"/>
              <a:gd name="connsiteY3" fmla="*/ 0 h 2883344"/>
              <a:gd name="connsiteX4" fmla="*/ 2757354 w 2757354"/>
              <a:gd name="connsiteY4" fmla="*/ 43925 h 2883344"/>
              <a:gd name="connsiteX5" fmla="*/ 2757354 w 2757354"/>
              <a:gd name="connsiteY5" fmla="*/ 2883344 h 2883344"/>
              <a:gd name="connsiteX6" fmla="*/ 2757354 w 2757354"/>
              <a:gd name="connsiteY6" fmla="*/ 2883344 h 28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7354" h="2883344">
                <a:moveTo>
                  <a:pt x="0" y="2883344"/>
                </a:moveTo>
                <a:lnTo>
                  <a:pt x="0" y="43925"/>
                </a:lnTo>
                <a:cubicBezTo>
                  <a:pt x="0" y="19666"/>
                  <a:pt x="19666" y="0"/>
                  <a:pt x="43925" y="0"/>
                </a:cubicBezTo>
                <a:lnTo>
                  <a:pt x="2713429" y="0"/>
                </a:lnTo>
                <a:cubicBezTo>
                  <a:pt x="2737688" y="0"/>
                  <a:pt x="2757354" y="19666"/>
                  <a:pt x="2757354" y="43925"/>
                </a:cubicBezTo>
                <a:lnTo>
                  <a:pt x="2757354" y="2883344"/>
                </a:lnTo>
                <a:lnTo>
                  <a:pt x="2757354" y="2883344"/>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176" name="Rectangle: Top Corners Rounded 4">
            <a:extLst>
              <a:ext uri="{FF2B5EF4-FFF2-40B4-BE49-F238E27FC236}">
                <a16:creationId xmlns:a16="http://schemas.microsoft.com/office/drawing/2014/main" id="{557DA87B-DBD0-4E88-83BE-D224A61BBD5F}"/>
              </a:ext>
              <a:ext uri="{C183D7F6-B498-43B3-948B-1728B52AA6E4}">
                <adec:decorative xmlns:adec="http://schemas.microsoft.com/office/drawing/2017/decorative" val="1"/>
              </a:ext>
            </a:extLst>
          </p:cNvPr>
          <p:cNvSpPr>
            <a:spLocks/>
          </p:cNvSpPr>
          <p:nvPr/>
        </p:nvSpPr>
        <p:spPr bwMode="auto">
          <a:xfrm rot="5400000">
            <a:off x="3939408" y="4770946"/>
            <a:ext cx="2179582" cy="2883344"/>
          </a:xfrm>
          <a:custGeom>
            <a:avLst/>
            <a:gdLst>
              <a:gd name="connsiteX0" fmla="*/ 43925 w 2757354"/>
              <a:gd name="connsiteY0" fmla="*/ 0 h 2883344"/>
              <a:gd name="connsiteX1" fmla="*/ 2713429 w 2757354"/>
              <a:gd name="connsiteY1" fmla="*/ 0 h 2883344"/>
              <a:gd name="connsiteX2" fmla="*/ 2757354 w 2757354"/>
              <a:gd name="connsiteY2" fmla="*/ 43925 h 2883344"/>
              <a:gd name="connsiteX3" fmla="*/ 2757354 w 2757354"/>
              <a:gd name="connsiteY3" fmla="*/ 2883344 h 2883344"/>
              <a:gd name="connsiteX4" fmla="*/ 2757354 w 2757354"/>
              <a:gd name="connsiteY4" fmla="*/ 2883344 h 2883344"/>
              <a:gd name="connsiteX5" fmla="*/ 0 w 2757354"/>
              <a:gd name="connsiteY5" fmla="*/ 2883344 h 2883344"/>
              <a:gd name="connsiteX6" fmla="*/ 0 w 2757354"/>
              <a:gd name="connsiteY6" fmla="*/ 2883344 h 2883344"/>
              <a:gd name="connsiteX7" fmla="*/ 0 w 2757354"/>
              <a:gd name="connsiteY7" fmla="*/ 43925 h 2883344"/>
              <a:gd name="connsiteX8" fmla="*/ 43925 w 2757354"/>
              <a:gd name="connsiteY8" fmla="*/ 0 h 2883344"/>
              <a:gd name="connsiteX0" fmla="*/ 0 w 2757354"/>
              <a:gd name="connsiteY0" fmla="*/ 2883344 h 2974784"/>
              <a:gd name="connsiteX1" fmla="*/ 0 w 2757354"/>
              <a:gd name="connsiteY1" fmla="*/ 43925 h 2974784"/>
              <a:gd name="connsiteX2" fmla="*/ 43925 w 2757354"/>
              <a:gd name="connsiteY2" fmla="*/ 0 h 2974784"/>
              <a:gd name="connsiteX3" fmla="*/ 2713429 w 2757354"/>
              <a:gd name="connsiteY3" fmla="*/ 0 h 2974784"/>
              <a:gd name="connsiteX4" fmla="*/ 2757354 w 2757354"/>
              <a:gd name="connsiteY4" fmla="*/ 43925 h 2974784"/>
              <a:gd name="connsiteX5" fmla="*/ 2757354 w 2757354"/>
              <a:gd name="connsiteY5" fmla="*/ 2883344 h 2974784"/>
              <a:gd name="connsiteX6" fmla="*/ 2757354 w 2757354"/>
              <a:gd name="connsiteY6" fmla="*/ 2883344 h 2974784"/>
              <a:gd name="connsiteX7" fmla="*/ 0 w 2757354"/>
              <a:gd name="connsiteY7" fmla="*/ 2883344 h 2974784"/>
              <a:gd name="connsiteX8" fmla="*/ 91440 w 2757354"/>
              <a:gd name="connsiteY8" fmla="*/ 2974784 h 2974784"/>
              <a:gd name="connsiteX0" fmla="*/ 0 w 2757354"/>
              <a:gd name="connsiteY0" fmla="*/ 2883344 h 2883344"/>
              <a:gd name="connsiteX1" fmla="*/ 0 w 2757354"/>
              <a:gd name="connsiteY1" fmla="*/ 43925 h 2883344"/>
              <a:gd name="connsiteX2" fmla="*/ 43925 w 2757354"/>
              <a:gd name="connsiteY2" fmla="*/ 0 h 2883344"/>
              <a:gd name="connsiteX3" fmla="*/ 2713429 w 2757354"/>
              <a:gd name="connsiteY3" fmla="*/ 0 h 2883344"/>
              <a:gd name="connsiteX4" fmla="*/ 2757354 w 2757354"/>
              <a:gd name="connsiteY4" fmla="*/ 43925 h 2883344"/>
              <a:gd name="connsiteX5" fmla="*/ 2757354 w 2757354"/>
              <a:gd name="connsiteY5" fmla="*/ 2883344 h 2883344"/>
              <a:gd name="connsiteX6" fmla="*/ 2757354 w 2757354"/>
              <a:gd name="connsiteY6" fmla="*/ 2883344 h 2883344"/>
              <a:gd name="connsiteX7" fmla="*/ 0 w 2757354"/>
              <a:gd name="connsiteY7" fmla="*/ 2883344 h 2883344"/>
              <a:gd name="connsiteX0" fmla="*/ 0 w 2757354"/>
              <a:gd name="connsiteY0" fmla="*/ 2883344 h 2883344"/>
              <a:gd name="connsiteX1" fmla="*/ 0 w 2757354"/>
              <a:gd name="connsiteY1" fmla="*/ 43925 h 2883344"/>
              <a:gd name="connsiteX2" fmla="*/ 43925 w 2757354"/>
              <a:gd name="connsiteY2" fmla="*/ 0 h 2883344"/>
              <a:gd name="connsiteX3" fmla="*/ 2713429 w 2757354"/>
              <a:gd name="connsiteY3" fmla="*/ 0 h 2883344"/>
              <a:gd name="connsiteX4" fmla="*/ 2757354 w 2757354"/>
              <a:gd name="connsiteY4" fmla="*/ 43925 h 2883344"/>
              <a:gd name="connsiteX5" fmla="*/ 2757354 w 2757354"/>
              <a:gd name="connsiteY5" fmla="*/ 2883344 h 2883344"/>
              <a:gd name="connsiteX6" fmla="*/ 2757354 w 2757354"/>
              <a:gd name="connsiteY6" fmla="*/ 2883344 h 28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7354" h="2883344">
                <a:moveTo>
                  <a:pt x="0" y="2883344"/>
                </a:moveTo>
                <a:lnTo>
                  <a:pt x="0" y="43925"/>
                </a:lnTo>
                <a:cubicBezTo>
                  <a:pt x="0" y="19666"/>
                  <a:pt x="19666" y="0"/>
                  <a:pt x="43925" y="0"/>
                </a:cubicBezTo>
                <a:lnTo>
                  <a:pt x="2713429" y="0"/>
                </a:lnTo>
                <a:cubicBezTo>
                  <a:pt x="2737688" y="0"/>
                  <a:pt x="2757354" y="19666"/>
                  <a:pt x="2757354" y="43925"/>
                </a:cubicBezTo>
                <a:lnTo>
                  <a:pt x="2757354" y="2883344"/>
                </a:lnTo>
                <a:lnTo>
                  <a:pt x="2757354" y="2883344"/>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5" name="Rectangle: Top Corners Rounded 4">
            <a:extLst>
              <a:ext uri="{FF2B5EF4-FFF2-40B4-BE49-F238E27FC236}">
                <a16:creationId xmlns:a16="http://schemas.microsoft.com/office/drawing/2014/main" id="{EA61AF98-9394-4E16-9C19-B656BABD702B}"/>
              </a:ext>
              <a:ext uri="{C183D7F6-B498-43B3-948B-1728B52AA6E4}">
                <adec:decorative xmlns:adec="http://schemas.microsoft.com/office/drawing/2017/decorative" val="1"/>
              </a:ext>
            </a:extLst>
          </p:cNvPr>
          <p:cNvSpPr>
            <a:spLocks/>
          </p:cNvSpPr>
          <p:nvPr/>
        </p:nvSpPr>
        <p:spPr bwMode="auto">
          <a:xfrm rot="5400000">
            <a:off x="809079" y="4770946"/>
            <a:ext cx="2179582" cy="2883344"/>
          </a:xfrm>
          <a:custGeom>
            <a:avLst/>
            <a:gdLst>
              <a:gd name="connsiteX0" fmla="*/ 43925 w 2757354"/>
              <a:gd name="connsiteY0" fmla="*/ 0 h 2883344"/>
              <a:gd name="connsiteX1" fmla="*/ 2713429 w 2757354"/>
              <a:gd name="connsiteY1" fmla="*/ 0 h 2883344"/>
              <a:gd name="connsiteX2" fmla="*/ 2757354 w 2757354"/>
              <a:gd name="connsiteY2" fmla="*/ 43925 h 2883344"/>
              <a:gd name="connsiteX3" fmla="*/ 2757354 w 2757354"/>
              <a:gd name="connsiteY3" fmla="*/ 2883344 h 2883344"/>
              <a:gd name="connsiteX4" fmla="*/ 2757354 w 2757354"/>
              <a:gd name="connsiteY4" fmla="*/ 2883344 h 2883344"/>
              <a:gd name="connsiteX5" fmla="*/ 0 w 2757354"/>
              <a:gd name="connsiteY5" fmla="*/ 2883344 h 2883344"/>
              <a:gd name="connsiteX6" fmla="*/ 0 w 2757354"/>
              <a:gd name="connsiteY6" fmla="*/ 2883344 h 2883344"/>
              <a:gd name="connsiteX7" fmla="*/ 0 w 2757354"/>
              <a:gd name="connsiteY7" fmla="*/ 43925 h 2883344"/>
              <a:gd name="connsiteX8" fmla="*/ 43925 w 2757354"/>
              <a:gd name="connsiteY8" fmla="*/ 0 h 2883344"/>
              <a:gd name="connsiteX0" fmla="*/ 0 w 2757354"/>
              <a:gd name="connsiteY0" fmla="*/ 2883344 h 2974784"/>
              <a:gd name="connsiteX1" fmla="*/ 0 w 2757354"/>
              <a:gd name="connsiteY1" fmla="*/ 43925 h 2974784"/>
              <a:gd name="connsiteX2" fmla="*/ 43925 w 2757354"/>
              <a:gd name="connsiteY2" fmla="*/ 0 h 2974784"/>
              <a:gd name="connsiteX3" fmla="*/ 2713429 w 2757354"/>
              <a:gd name="connsiteY3" fmla="*/ 0 h 2974784"/>
              <a:gd name="connsiteX4" fmla="*/ 2757354 w 2757354"/>
              <a:gd name="connsiteY4" fmla="*/ 43925 h 2974784"/>
              <a:gd name="connsiteX5" fmla="*/ 2757354 w 2757354"/>
              <a:gd name="connsiteY5" fmla="*/ 2883344 h 2974784"/>
              <a:gd name="connsiteX6" fmla="*/ 2757354 w 2757354"/>
              <a:gd name="connsiteY6" fmla="*/ 2883344 h 2974784"/>
              <a:gd name="connsiteX7" fmla="*/ 0 w 2757354"/>
              <a:gd name="connsiteY7" fmla="*/ 2883344 h 2974784"/>
              <a:gd name="connsiteX8" fmla="*/ 91440 w 2757354"/>
              <a:gd name="connsiteY8" fmla="*/ 2974784 h 2974784"/>
              <a:gd name="connsiteX0" fmla="*/ 0 w 2757354"/>
              <a:gd name="connsiteY0" fmla="*/ 2883344 h 2883344"/>
              <a:gd name="connsiteX1" fmla="*/ 0 w 2757354"/>
              <a:gd name="connsiteY1" fmla="*/ 43925 h 2883344"/>
              <a:gd name="connsiteX2" fmla="*/ 43925 w 2757354"/>
              <a:gd name="connsiteY2" fmla="*/ 0 h 2883344"/>
              <a:gd name="connsiteX3" fmla="*/ 2713429 w 2757354"/>
              <a:gd name="connsiteY3" fmla="*/ 0 h 2883344"/>
              <a:gd name="connsiteX4" fmla="*/ 2757354 w 2757354"/>
              <a:gd name="connsiteY4" fmla="*/ 43925 h 2883344"/>
              <a:gd name="connsiteX5" fmla="*/ 2757354 w 2757354"/>
              <a:gd name="connsiteY5" fmla="*/ 2883344 h 2883344"/>
              <a:gd name="connsiteX6" fmla="*/ 2757354 w 2757354"/>
              <a:gd name="connsiteY6" fmla="*/ 2883344 h 2883344"/>
              <a:gd name="connsiteX7" fmla="*/ 0 w 2757354"/>
              <a:gd name="connsiteY7" fmla="*/ 2883344 h 2883344"/>
              <a:gd name="connsiteX0" fmla="*/ 0 w 2757354"/>
              <a:gd name="connsiteY0" fmla="*/ 2883344 h 2883344"/>
              <a:gd name="connsiteX1" fmla="*/ 0 w 2757354"/>
              <a:gd name="connsiteY1" fmla="*/ 43925 h 2883344"/>
              <a:gd name="connsiteX2" fmla="*/ 43925 w 2757354"/>
              <a:gd name="connsiteY2" fmla="*/ 0 h 2883344"/>
              <a:gd name="connsiteX3" fmla="*/ 2713429 w 2757354"/>
              <a:gd name="connsiteY3" fmla="*/ 0 h 2883344"/>
              <a:gd name="connsiteX4" fmla="*/ 2757354 w 2757354"/>
              <a:gd name="connsiteY4" fmla="*/ 43925 h 2883344"/>
              <a:gd name="connsiteX5" fmla="*/ 2757354 w 2757354"/>
              <a:gd name="connsiteY5" fmla="*/ 2883344 h 2883344"/>
              <a:gd name="connsiteX6" fmla="*/ 2757354 w 2757354"/>
              <a:gd name="connsiteY6" fmla="*/ 2883344 h 288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7354" h="2883344">
                <a:moveTo>
                  <a:pt x="0" y="2883344"/>
                </a:moveTo>
                <a:lnTo>
                  <a:pt x="0" y="43925"/>
                </a:lnTo>
                <a:cubicBezTo>
                  <a:pt x="0" y="19666"/>
                  <a:pt x="19666" y="0"/>
                  <a:pt x="43925" y="0"/>
                </a:cubicBezTo>
                <a:lnTo>
                  <a:pt x="2713429" y="0"/>
                </a:lnTo>
                <a:cubicBezTo>
                  <a:pt x="2737688" y="0"/>
                  <a:pt x="2757354" y="19666"/>
                  <a:pt x="2757354" y="43925"/>
                </a:cubicBezTo>
                <a:lnTo>
                  <a:pt x="2757354" y="2883344"/>
                </a:lnTo>
                <a:lnTo>
                  <a:pt x="2757354" y="2883344"/>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976"/>
            <a:ext cx="9144000" cy="812190"/>
          </a:xfrm>
        </p:spPr>
        <p:txBody>
          <a:bodyPr/>
          <a:lstStyle/>
          <a:p>
            <a:r>
              <a:rPr lang="en-US" dirty="0"/>
              <a:t>Now, there’s an opportunity to empower everyone to turn ideas into impactful solutions</a:t>
            </a:r>
          </a:p>
        </p:txBody>
      </p:sp>
      <p:sp>
        <p:nvSpPr>
          <p:cNvPr id="62" name="Rectangle 61">
            <a:extLst>
              <a:ext uri="{FF2B5EF4-FFF2-40B4-BE49-F238E27FC236}">
                <a16:creationId xmlns:a16="http://schemas.microsoft.com/office/drawing/2014/main" id="{4BF46810-E20D-4B8B-97F3-2FEC2065FBF1}"/>
              </a:ext>
            </a:extLst>
          </p:cNvPr>
          <p:cNvSpPr/>
          <p:nvPr/>
        </p:nvSpPr>
        <p:spPr bwMode="auto">
          <a:xfrm>
            <a:off x="457200" y="1225369"/>
            <a:ext cx="905511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fontAlgn="base">
              <a:spcBef>
                <a:spcPts val="1200"/>
              </a:spcBef>
              <a:spcAft>
                <a:spcPts val="600"/>
              </a:spcAft>
              <a:defRPr/>
            </a:pPr>
            <a:r>
              <a:rPr lang="en-US" dirty="0">
                <a:solidFill>
                  <a:schemeClr val="tx1"/>
                </a:solidFill>
                <a:latin typeface="Segoe UI Semilight" panose="020B0402040204020203" pitchFamily="34" charset="0"/>
                <a:cs typeface="Segoe UI Semilight" panose="020B0402040204020203" pitchFamily="34" charset="0"/>
              </a:rPr>
              <a:t>The entire community can come together and find solutions to large, overarching problems faced by many colleges and universities today, such as:</a:t>
            </a:r>
          </a:p>
        </p:txBody>
      </p:sp>
      <p:pic>
        <p:nvPicPr>
          <p:cNvPr id="65" name="Picture 6" descr="A women working on a laptop">
            <a:extLst>
              <a:ext uri="{FF2B5EF4-FFF2-40B4-BE49-F238E27FC236}">
                <a16:creationId xmlns:a16="http://schemas.microsoft.com/office/drawing/2014/main" id="{49A0799B-2DF5-4D7E-BE18-70C483D7BE07}"/>
              </a:ext>
            </a:extLst>
          </p:cNvPr>
          <p:cNvPicPr>
            <a:picLocks noChangeAspect="1" noChangeArrowheads="1"/>
          </p:cNvPicPr>
          <p:nvPr/>
        </p:nvPicPr>
        <p:blipFill rotWithShape="1">
          <a:blip r:embed="rId3"/>
          <a:srcRect l="11567" r="1212"/>
          <a:stretch/>
        </p:blipFill>
        <p:spPr bwMode="auto">
          <a:xfrm flipH="1">
            <a:off x="457197" y="1956376"/>
            <a:ext cx="2883343" cy="2764873"/>
          </a:xfrm>
          <a:prstGeom prst="rect">
            <a:avLst/>
          </a:prstGeom>
          <a:effectLst/>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B28E0F5A-DA2E-4009-8E36-05949308CE5E}"/>
              </a:ext>
              <a:ext uri="{C183D7F6-B498-43B3-948B-1728B52AA6E4}">
                <adec:decorative xmlns:adec="http://schemas.microsoft.com/office/drawing/2017/decorative" val="1"/>
              </a:ext>
            </a:extLst>
          </p:cNvPr>
          <p:cNvGrpSpPr/>
          <p:nvPr/>
        </p:nvGrpSpPr>
        <p:grpSpPr>
          <a:xfrm>
            <a:off x="457200" y="4746646"/>
            <a:ext cx="763475" cy="763475"/>
            <a:chOff x="5706858" y="1907899"/>
            <a:chExt cx="1024936" cy="1024936"/>
          </a:xfrm>
        </p:grpSpPr>
        <p:sp>
          <p:nvSpPr>
            <p:cNvPr id="33" name="Oval 32">
              <a:extLst>
                <a:ext uri="{FF2B5EF4-FFF2-40B4-BE49-F238E27FC236}">
                  <a16:creationId xmlns:a16="http://schemas.microsoft.com/office/drawing/2014/main" id="{99556864-B644-4879-B474-31DAA8F8C07E}"/>
                </a:ext>
              </a:extLst>
            </p:cNvPr>
            <p:cNvSpPr/>
            <p:nvPr/>
          </p:nvSpPr>
          <p:spPr bwMode="auto">
            <a:xfrm>
              <a:off x="5706858" y="1907899"/>
              <a:ext cx="1024936" cy="1024936"/>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grpSp>
          <p:nvGrpSpPr>
            <p:cNvPr id="34" name="Group 33">
              <a:extLst>
                <a:ext uri="{FF2B5EF4-FFF2-40B4-BE49-F238E27FC236}">
                  <a16:creationId xmlns:a16="http://schemas.microsoft.com/office/drawing/2014/main" id="{657E420B-D03D-4A6C-BA57-3EC028B7FF0A}"/>
                </a:ext>
              </a:extLst>
            </p:cNvPr>
            <p:cNvGrpSpPr/>
            <p:nvPr/>
          </p:nvGrpSpPr>
          <p:grpSpPr>
            <a:xfrm>
              <a:off x="5765206" y="1966133"/>
              <a:ext cx="908709" cy="908709"/>
              <a:chOff x="11605797" y="5805052"/>
              <a:chExt cx="767178" cy="767178"/>
            </a:xfrm>
          </p:grpSpPr>
          <p:sp>
            <p:nvSpPr>
              <p:cNvPr id="35" name="Freeform: Shape 34">
                <a:extLst>
                  <a:ext uri="{FF2B5EF4-FFF2-40B4-BE49-F238E27FC236}">
                    <a16:creationId xmlns:a16="http://schemas.microsoft.com/office/drawing/2014/main" id="{3339D7B1-8356-47E2-B483-A1349A925E3D}"/>
                  </a:ext>
                </a:extLst>
              </p:cNvPr>
              <p:cNvSpPr/>
              <p:nvPr/>
            </p:nvSpPr>
            <p:spPr>
              <a:xfrm flipV="1">
                <a:off x="12313044" y="6374331"/>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6" name="Freeform: Shape 35">
                <a:extLst>
                  <a:ext uri="{FF2B5EF4-FFF2-40B4-BE49-F238E27FC236}">
                    <a16:creationId xmlns:a16="http://schemas.microsoft.com/office/drawing/2014/main" id="{B8EFD08F-183F-493B-B7C9-71CCA3BDCD17}"/>
                  </a:ext>
                </a:extLst>
              </p:cNvPr>
              <p:cNvSpPr/>
              <p:nvPr/>
            </p:nvSpPr>
            <p:spPr>
              <a:xfrm flipV="1">
                <a:off x="11662713" y="5992079"/>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Arc 38">
                <a:extLst>
                  <a:ext uri="{FF2B5EF4-FFF2-40B4-BE49-F238E27FC236}">
                    <a16:creationId xmlns:a16="http://schemas.microsoft.com/office/drawing/2014/main" id="{C9731CA2-25B6-467B-AA90-4C1275750A75}"/>
                  </a:ext>
                </a:extLst>
              </p:cNvPr>
              <p:cNvSpPr/>
              <p:nvPr/>
            </p:nvSpPr>
            <p:spPr bwMode="auto">
              <a:xfrm>
                <a:off x="11605797" y="5805052"/>
                <a:ext cx="767178" cy="767178"/>
              </a:xfrm>
              <a:prstGeom prst="arc">
                <a:avLst>
                  <a:gd name="adj1" fmla="val 12626636"/>
                  <a:gd name="adj2" fmla="val 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42" name="Freeform: Shape 41">
                <a:extLst>
                  <a:ext uri="{FF2B5EF4-FFF2-40B4-BE49-F238E27FC236}">
                    <a16:creationId xmlns:a16="http://schemas.microsoft.com/office/drawing/2014/main" id="{2222BABB-70C5-447F-BFBB-B421B56F16B6}"/>
                  </a:ext>
                </a:extLst>
              </p:cNvPr>
              <p:cNvSpPr/>
              <p:nvPr/>
            </p:nvSpPr>
            <p:spPr>
              <a:xfrm flipV="1">
                <a:off x="11610499" y="6000239"/>
                <a:ext cx="62766" cy="62766"/>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3" name="Arc 42">
                <a:extLst>
                  <a:ext uri="{FF2B5EF4-FFF2-40B4-BE49-F238E27FC236}">
                    <a16:creationId xmlns:a16="http://schemas.microsoft.com/office/drawing/2014/main" id="{6DD959C1-6238-4174-8487-E9087D0FF1B5}"/>
                  </a:ext>
                </a:extLst>
              </p:cNvPr>
              <p:cNvSpPr/>
              <p:nvPr/>
            </p:nvSpPr>
            <p:spPr bwMode="auto">
              <a:xfrm>
                <a:off x="11605797" y="5805052"/>
                <a:ext cx="767178" cy="767178"/>
              </a:xfrm>
              <a:prstGeom prst="arc">
                <a:avLst>
                  <a:gd name="adj1" fmla="val 1807235"/>
                  <a:gd name="adj2" fmla="val 1122431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44" name="Freeform: Shape 43">
                <a:extLst>
                  <a:ext uri="{FF2B5EF4-FFF2-40B4-BE49-F238E27FC236}">
                    <a16:creationId xmlns:a16="http://schemas.microsoft.com/office/drawing/2014/main" id="{979610DE-9D0C-43FC-A694-778796EAAD42}"/>
                  </a:ext>
                </a:extLst>
              </p:cNvPr>
              <p:cNvSpPr/>
              <p:nvPr/>
            </p:nvSpPr>
            <p:spPr>
              <a:xfrm flipV="1">
                <a:off x="12301688" y="6320226"/>
                <a:ext cx="62766" cy="62766"/>
              </a:xfrm>
              <a:custGeom>
                <a:avLst/>
                <a:gdLst>
                  <a:gd name="connsiteX0" fmla="*/ 46694 w 88267"/>
                  <a:gd name="connsiteY0" fmla="*/ 0 h 88267"/>
                  <a:gd name="connsiteX1" fmla="*/ 0 w 88267"/>
                  <a:gd name="connsiteY1" fmla="*/ 43957 h 88267"/>
                  <a:gd name="connsiteX2" fmla="*/ 46694 w 88267"/>
                  <a:gd name="connsiteY2" fmla="*/ 91269 h 88267"/>
                  <a:gd name="connsiteX3" fmla="*/ 90121 w 88267"/>
                  <a:gd name="connsiteY3" fmla="*/ 43957 h 88267"/>
                  <a:gd name="connsiteX4" fmla="*/ 46694 w 88267"/>
                  <a:gd name="connsiteY4" fmla="*/ 0 h 88267"/>
                  <a:gd name="connsiteX5" fmla="*/ 46694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4" y="0"/>
                    </a:moveTo>
                    <a:cubicBezTo>
                      <a:pt x="19949" y="0"/>
                      <a:pt x="0" y="20302"/>
                      <a:pt x="0" y="43957"/>
                    </a:cubicBezTo>
                    <a:cubicBezTo>
                      <a:pt x="0" y="70967"/>
                      <a:pt x="20037" y="91269"/>
                      <a:pt x="46694" y="91269"/>
                    </a:cubicBezTo>
                    <a:cubicBezTo>
                      <a:pt x="70084" y="91269"/>
                      <a:pt x="90121" y="70967"/>
                      <a:pt x="90121" y="43957"/>
                    </a:cubicBezTo>
                    <a:cubicBezTo>
                      <a:pt x="90121" y="20302"/>
                      <a:pt x="70084" y="0"/>
                      <a:pt x="46694" y="0"/>
                    </a:cubicBezTo>
                    <a:lnTo>
                      <a:pt x="46694"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5" name="TextBox 44">
                <a:extLst>
                  <a:ext uri="{FF2B5EF4-FFF2-40B4-BE49-F238E27FC236}">
                    <a16:creationId xmlns:a16="http://schemas.microsoft.com/office/drawing/2014/main" id="{889247D8-782C-490B-AAC2-FA77F32584D8}"/>
                  </a:ext>
                </a:extLst>
              </p:cNvPr>
              <p:cNvSpPr txBox="1"/>
              <p:nvPr/>
            </p:nvSpPr>
            <p:spPr>
              <a:xfrm>
                <a:off x="11714362" y="5913618"/>
                <a:ext cx="550052" cy="550048"/>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grpSp>
      </p:grpSp>
      <p:sp>
        <p:nvSpPr>
          <p:cNvPr id="57" name="Freeform: Shape 56" descr="Icon of students">
            <a:extLst>
              <a:ext uri="{FF2B5EF4-FFF2-40B4-BE49-F238E27FC236}">
                <a16:creationId xmlns:a16="http://schemas.microsoft.com/office/drawing/2014/main" id="{462F1CE8-3003-4B67-8BB9-5C78C8EB1ECC}"/>
              </a:ext>
            </a:extLst>
          </p:cNvPr>
          <p:cNvSpPr/>
          <p:nvPr/>
        </p:nvSpPr>
        <p:spPr>
          <a:xfrm>
            <a:off x="659603" y="4968368"/>
            <a:ext cx="358669" cy="320031"/>
          </a:xfrm>
          <a:custGeom>
            <a:avLst/>
            <a:gdLst>
              <a:gd name="connsiteX0" fmla="*/ 35805 w 546024"/>
              <a:gd name="connsiteY0" fmla="*/ 273652 h 487202"/>
              <a:gd name="connsiteX1" fmla="*/ 116366 w 546024"/>
              <a:gd name="connsiteY1" fmla="*/ 193091 h 487202"/>
              <a:gd name="connsiteX2" fmla="*/ 196927 w 546024"/>
              <a:gd name="connsiteY2" fmla="*/ 273652 h 487202"/>
              <a:gd name="connsiteX3" fmla="*/ 116366 w 546024"/>
              <a:gd name="connsiteY3" fmla="*/ 354213 h 487202"/>
              <a:gd name="connsiteX4" fmla="*/ 35805 w 546024"/>
              <a:gd name="connsiteY4" fmla="*/ 273652 h 487202"/>
              <a:gd name="connsiteX5" fmla="*/ 35805 w 546024"/>
              <a:gd name="connsiteY5" fmla="*/ 273652 h 487202"/>
              <a:gd name="connsiteX6" fmla="*/ 235289 w 546024"/>
              <a:gd name="connsiteY6" fmla="*/ 471857 h 487202"/>
              <a:gd name="connsiteX7" fmla="*/ 117645 w 546024"/>
              <a:gd name="connsiteY7" fmla="*/ 354213 h 487202"/>
              <a:gd name="connsiteX8" fmla="*/ 0 w 546024"/>
              <a:gd name="connsiteY8" fmla="*/ 471857 h 487202"/>
              <a:gd name="connsiteX9" fmla="*/ 313293 w 546024"/>
              <a:gd name="connsiteY9" fmla="*/ 161122 h 487202"/>
              <a:gd name="connsiteX10" fmla="*/ 393854 w 546024"/>
              <a:gd name="connsiteY10" fmla="*/ 80561 h 487202"/>
              <a:gd name="connsiteX11" fmla="*/ 313293 w 546024"/>
              <a:gd name="connsiteY11" fmla="*/ 0 h 487202"/>
              <a:gd name="connsiteX12" fmla="*/ 232732 w 546024"/>
              <a:gd name="connsiteY12" fmla="*/ 80561 h 487202"/>
              <a:gd name="connsiteX13" fmla="*/ 313293 w 546024"/>
              <a:gd name="connsiteY13" fmla="*/ 161122 h 487202"/>
              <a:gd name="connsiteX14" fmla="*/ 313293 w 546024"/>
              <a:gd name="connsiteY14" fmla="*/ 161122 h 487202"/>
              <a:gd name="connsiteX15" fmla="*/ 432216 w 546024"/>
              <a:gd name="connsiteY15" fmla="*/ 278767 h 487202"/>
              <a:gd name="connsiteX16" fmla="*/ 314572 w 546024"/>
              <a:gd name="connsiteY16" fmla="*/ 161122 h 487202"/>
              <a:gd name="connsiteX17" fmla="*/ 196927 w 546024"/>
              <a:gd name="connsiteY17" fmla="*/ 278767 h 487202"/>
              <a:gd name="connsiteX18" fmla="*/ 326080 w 546024"/>
              <a:gd name="connsiteY18" fmla="*/ 346540 h 487202"/>
              <a:gd name="connsiteX19" fmla="*/ 546025 w 546024"/>
              <a:gd name="connsiteY19" fmla="*/ 346540 h 487202"/>
              <a:gd name="connsiteX20" fmla="*/ 326080 w 546024"/>
              <a:gd name="connsiteY20" fmla="*/ 416871 h 487202"/>
              <a:gd name="connsiteX21" fmla="*/ 546025 w 546024"/>
              <a:gd name="connsiteY21" fmla="*/ 416871 h 487202"/>
              <a:gd name="connsiteX22" fmla="*/ 326080 w 546024"/>
              <a:gd name="connsiteY22" fmla="*/ 487202 h 487202"/>
              <a:gd name="connsiteX23" fmla="*/ 546025 w 546024"/>
              <a:gd name="connsiteY23" fmla="*/ 487202 h 48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6024" h="487202">
                <a:moveTo>
                  <a:pt x="35805" y="273652"/>
                </a:moveTo>
                <a:cubicBezTo>
                  <a:pt x="35805" y="228896"/>
                  <a:pt x="71610" y="193091"/>
                  <a:pt x="116366" y="193091"/>
                </a:cubicBezTo>
                <a:cubicBezTo>
                  <a:pt x="159843" y="193091"/>
                  <a:pt x="196927" y="228896"/>
                  <a:pt x="196927" y="273652"/>
                </a:cubicBezTo>
                <a:cubicBezTo>
                  <a:pt x="196927" y="318408"/>
                  <a:pt x="159843" y="354213"/>
                  <a:pt x="116366" y="354213"/>
                </a:cubicBezTo>
                <a:cubicBezTo>
                  <a:pt x="71610" y="354213"/>
                  <a:pt x="35805" y="318408"/>
                  <a:pt x="35805" y="273652"/>
                </a:cubicBezTo>
                <a:lnTo>
                  <a:pt x="35805" y="273652"/>
                </a:lnTo>
                <a:close/>
                <a:moveTo>
                  <a:pt x="235289" y="471857"/>
                </a:moveTo>
                <a:cubicBezTo>
                  <a:pt x="235289" y="407920"/>
                  <a:pt x="181582" y="354213"/>
                  <a:pt x="117645" y="354213"/>
                </a:cubicBezTo>
                <a:cubicBezTo>
                  <a:pt x="52429" y="354213"/>
                  <a:pt x="0" y="407920"/>
                  <a:pt x="0" y="471857"/>
                </a:cubicBezTo>
                <a:moveTo>
                  <a:pt x="313293" y="161122"/>
                </a:moveTo>
                <a:cubicBezTo>
                  <a:pt x="356770" y="161122"/>
                  <a:pt x="393854" y="125317"/>
                  <a:pt x="393854" y="80561"/>
                </a:cubicBezTo>
                <a:cubicBezTo>
                  <a:pt x="393854" y="35805"/>
                  <a:pt x="356770" y="0"/>
                  <a:pt x="313293" y="0"/>
                </a:cubicBezTo>
                <a:cubicBezTo>
                  <a:pt x="268537" y="0"/>
                  <a:pt x="232732" y="35805"/>
                  <a:pt x="232732" y="80561"/>
                </a:cubicBezTo>
                <a:cubicBezTo>
                  <a:pt x="232732" y="126596"/>
                  <a:pt x="268537" y="161122"/>
                  <a:pt x="313293" y="161122"/>
                </a:cubicBezTo>
                <a:lnTo>
                  <a:pt x="313293" y="161122"/>
                </a:lnTo>
                <a:close/>
                <a:moveTo>
                  <a:pt x="432216" y="278767"/>
                </a:moveTo>
                <a:cubicBezTo>
                  <a:pt x="432216" y="214829"/>
                  <a:pt x="378509" y="161122"/>
                  <a:pt x="314572" y="161122"/>
                </a:cubicBezTo>
                <a:cubicBezTo>
                  <a:pt x="249356" y="161122"/>
                  <a:pt x="196927" y="214829"/>
                  <a:pt x="196927" y="278767"/>
                </a:cubicBezTo>
                <a:moveTo>
                  <a:pt x="326080" y="346540"/>
                </a:moveTo>
                <a:lnTo>
                  <a:pt x="546025" y="346540"/>
                </a:lnTo>
                <a:moveTo>
                  <a:pt x="326080" y="416871"/>
                </a:moveTo>
                <a:lnTo>
                  <a:pt x="546025" y="416871"/>
                </a:lnTo>
                <a:moveTo>
                  <a:pt x="326080" y="487202"/>
                </a:moveTo>
                <a:lnTo>
                  <a:pt x="546025" y="487202"/>
                </a:ln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37">
            <a:extLst>
              <a:ext uri="{FF2B5EF4-FFF2-40B4-BE49-F238E27FC236}">
                <a16:creationId xmlns:a16="http://schemas.microsoft.com/office/drawing/2014/main" id="{FADA5FA9-869F-4037-A546-76DC65E9B292}"/>
              </a:ext>
            </a:extLst>
          </p:cNvPr>
          <p:cNvSpPr/>
          <p:nvPr/>
        </p:nvSpPr>
        <p:spPr bwMode="auto">
          <a:xfrm>
            <a:off x="457199" y="5542577"/>
            <a:ext cx="2800351" cy="1549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600"/>
              </a:spcBef>
              <a:spcAft>
                <a:spcPct val="0"/>
              </a:spcAft>
            </a:pPr>
            <a:r>
              <a:rPr lang="en-US" sz="1600" dirty="0">
                <a:solidFill>
                  <a:schemeClr val="accent1"/>
                </a:solidFill>
                <a:latin typeface="Segoe UI Semibold" panose="020B0702040204020203" pitchFamily="34" charset="0"/>
                <a:cs typeface="Segoe UI Semibold" panose="020B0702040204020203" pitchFamily="34" charset="0"/>
              </a:rPr>
              <a:t>Enhancing the digital class experience</a:t>
            </a:r>
            <a:r>
              <a:rPr lang="en-US" sz="1600" dirty="0">
                <a:solidFill>
                  <a:schemeClr val="tx1"/>
                </a:solidFill>
                <a:cs typeface="Segoe UI Semibold" panose="020B0702040204020203" pitchFamily="34" charset="0"/>
              </a:rPr>
              <a:t>, to improve student engagement and sentiment as hybrid teaching and learning continues to take place.</a:t>
            </a:r>
          </a:p>
        </p:txBody>
      </p:sp>
      <p:sp>
        <p:nvSpPr>
          <p:cNvPr id="18" name="Freeform: Shape 17">
            <a:extLst>
              <a:ext uri="{FF2B5EF4-FFF2-40B4-BE49-F238E27FC236}">
                <a16:creationId xmlns:a16="http://schemas.microsoft.com/office/drawing/2014/main" id="{12149F46-6B51-4D3B-95DD-854A5E17D72F}"/>
              </a:ext>
              <a:ext uri="{C183D7F6-B498-43B3-948B-1728B52AA6E4}">
                <adec:decorative xmlns:adec="http://schemas.microsoft.com/office/drawing/2017/decorative" val="1"/>
              </a:ext>
            </a:extLst>
          </p:cNvPr>
          <p:cNvSpPr/>
          <p:nvPr/>
        </p:nvSpPr>
        <p:spPr>
          <a:xfrm flipV="1">
            <a:off x="382713" y="7261351"/>
            <a:ext cx="74487" cy="74487"/>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pic>
        <p:nvPicPr>
          <p:cNvPr id="101" name="Picture 1" descr="Man using a touchscreen device in a IT room&#10;">
            <a:extLst>
              <a:ext uri="{FF2B5EF4-FFF2-40B4-BE49-F238E27FC236}">
                <a16:creationId xmlns:a16="http://schemas.microsoft.com/office/drawing/2014/main" id="{3005B591-3E2F-40E8-9ABF-A7D74D5CF9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439" r="1070"/>
          <a:stretch/>
        </p:blipFill>
        <p:spPr>
          <a:xfrm flipH="1">
            <a:off x="3587526" y="1955800"/>
            <a:ext cx="2883344" cy="2765472"/>
          </a:xfrm>
          <a:prstGeom prst="rect">
            <a:avLst/>
          </a:prstGeom>
          <a:effectLst/>
        </p:spPr>
      </p:pic>
      <p:grpSp>
        <p:nvGrpSpPr>
          <p:cNvPr id="134" name="Group 133">
            <a:extLst>
              <a:ext uri="{FF2B5EF4-FFF2-40B4-BE49-F238E27FC236}">
                <a16:creationId xmlns:a16="http://schemas.microsoft.com/office/drawing/2014/main" id="{B3D525EB-271E-4C96-8C3C-FAC0F9B51367}"/>
              </a:ext>
              <a:ext uri="{C183D7F6-B498-43B3-948B-1728B52AA6E4}">
                <adec:decorative xmlns:adec="http://schemas.microsoft.com/office/drawing/2017/decorative" val="1"/>
              </a:ext>
            </a:extLst>
          </p:cNvPr>
          <p:cNvGrpSpPr/>
          <p:nvPr/>
        </p:nvGrpSpPr>
        <p:grpSpPr>
          <a:xfrm>
            <a:off x="3587528" y="4746646"/>
            <a:ext cx="763475" cy="763475"/>
            <a:chOff x="5706858" y="1907899"/>
            <a:chExt cx="1024936" cy="1024936"/>
          </a:xfrm>
        </p:grpSpPr>
        <p:sp>
          <p:nvSpPr>
            <p:cNvPr id="135" name="Oval 134">
              <a:extLst>
                <a:ext uri="{FF2B5EF4-FFF2-40B4-BE49-F238E27FC236}">
                  <a16:creationId xmlns:a16="http://schemas.microsoft.com/office/drawing/2014/main" id="{D9D1EC7D-7087-4B19-ACC1-93065849BF24}"/>
                </a:ext>
              </a:extLst>
            </p:cNvPr>
            <p:cNvSpPr/>
            <p:nvPr/>
          </p:nvSpPr>
          <p:spPr bwMode="auto">
            <a:xfrm>
              <a:off x="5706858" y="1907899"/>
              <a:ext cx="1024936" cy="1024936"/>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grpSp>
          <p:nvGrpSpPr>
            <p:cNvPr id="136" name="Group 135">
              <a:extLst>
                <a:ext uri="{FF2B5EF4-FFF2-40B4-BE49-F238E27FC236}">
                  <a16:creationId xmlns:a16="http://schemas.microsoft.com/office/drawing/2014/main" id="{F0ED6285-F551-4A76-8C1B-4EEE3D1EF685}"/>
                </a:ext>
              </a:extLst>
            </p:cNvPr>
            <p:cNvGrpSpPr/>
            <p:nvPr/>
          </p:nvGrpSpPr>
          <p:grpSpPr>
            <a:xfrm>
              <a:off x="5765206" y="1966133"/>
              <a:ext cx="908709" cy="908709"/>
              <a:chOff x="11605797" y="5805052"/>
              <a:chExt cx="767178" cy="767178"/>
            </a:xfrm>
          </p:grpSpPr>
          <p:sp>
            <p:nvSpPr>
              <p:cNvPr id="137" name="Freeform: Shape 136">
                <a:extLst>
                  <a:ext uri="{FF2B5EF4-FFF2-40B4-BE49-F238E27FC236}">
                    <a16:creationId xmlns:a16="http://schemas.microsoft.com/office/drawing/2014/main" id="{88373491-C634-410F-92A2-DC54994DD891}"/>
                  </a:ext>
                </a:extLst>
              </p:cNvPr>
              <p:cNvSpPr/>
              <p:nvPr/>
            </p:nvSpPr>
            <p:spPr>
              <a:xfrm flipV="1">
                <a:off x="12313044" y="6374331"/>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8" name="Freeform: Shape 137">
                <a:extLst>
                  <a:ext uri="{FF2B5EF4-FFF2-40B4-BE49-F238E27FC236}">
                    <a16:creationId xmlns:a16="http://schemas.microsoft.com/office/drawing/2014/main" id="{CBD16B43-B974-4D0F-958F-D580B70AD0A5}"/>
                  </a:ext>
                </a:extLst>
              </p:cNvPr>
              <p:cNvSpPr/>
              <p:nvPr/>
            </p:nvSpPr>
            <p:spPr>
              <a:xfrm flipV="1">
                <a:off x="11662713" y="5992079"/>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9" name="Arc 138">
                <a:extLst>
                  <a:ext uri="{FF2B5EF4-FFF2-40B4-BE49-F238E27FC236}">
                    <a16:creationId xmlns:a16="http://schemas.microsoft.com/office/drawing/2014/main" id="{F827E9B0-54C3-4EA3-9F2B-536D05D1A4C2}"/>
                  </a:ext>
                </a:extLst>
              </p:cNvPr>
              <p:cNvSpPr/>
              <p:nvPr/>
            </p:nvSpPr>
            <p:spPr bwMode="auto">
              <a:xfrm>
                <a:off x="11605797" y="5805052"/>
                <a:ext cx="767178" cy="767178"/>
              </a:xfrm>
              <a:prstGeom prst="arc">
                <a:avLst>
                  <a:gd name="adj1" fmla="val 12626636"/>
                  <a:gd name="adj2" fmla="val 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140" name="Freeform: Shape 139">
                <a:extLst>
                  <a:ext uri="{FF2B5EF4-FFF2-40B4-BE49-F238E27FC236}">
                    <a16:creationId xmlns:a16="http://schemas.microsoft.com/office/drawing/2014/main" id="{88F9DFA0-9741-4C35-A41D-F8E640690D76}"/>
                  </a:ext>
                </a:extLst>
              </p:cNvPr>
              <p:cNvSpPr/>
              <p:nvPr/>
            </p:nvSpPr>
            <p:spPr>
              <a:xfrm flipV="1">
                <a:off x="11610499" y="6000239"/>
                <a:ext cx="62766" cy="62766"/>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1" name="Arc 140">
                <a:extLst>
                  <a:ext uri="{FF2B5EF4-FFF2-40B4-BE49-F238E27FC236}">
                    <a16:creationId xmlns:a16="http://schemas.microsoft.com/office/drawing/2014/main" id="{06541F92-B852-4C28-937C-7EC34947612C}"/>
                  </a:ext>
                </a:extLst>
              </p:cNvPr>
              <p:cNvSpPr/>
              <p:nvPr/>
            </p:nvSpPr>
            <p:spPr bwMode="auto">
              <a:xfrm>
                <a:off x="11605797" y="5805052"/>
                <a:ext cx="767178" cy="767178"/>
              </a:xfrm>
              <a:prstGeom prst="arc">
                <a:avLst>
                  <a:gd name="adj1" fmla="val 1807235"/>
                  <a:gd name="adj2" fmla="val 1122431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142" name="Freeform: Shape 141">
                <a:extLst>
                  <a:ext uri="{FF2B5EF4-FFF2-40B4-BE49-F238E27FC236}">
                    <a16:creationId xmlns:a16="http://schemas.microsoft.com/office/drawing/2014/main" id="{9C062E60-58CB-4788-A5EB-85D7F5139E27}"/>
                  </a:ext>
                </a:extLst>
              </p:cNvPr>
              <p:cNvSpPr/>
              <p:nvPr/>
            </p:nvSpPr>
            <p:spPr>
              <a:xfrm flipV="1">
                <a:off x="12301688" y="6320226"/>
                <a:ext cx="62766" cy="62766"/>
              </a:xfrm>
              <a:custGeom>
                <a:avLst/>
                <a:gdLst>
                  <a:gd name="connsiteX0" fmla="*/ 46694 w 88267"/>
                  <a:gd name="connsiteY0" fmla="*/ 0 h 88267"/>
                  <a:gd name="connsiteX1" fmla="*/ 0 w 88267"/>
                  <a:gd name="connsiteY1" fmla="*/ 43957 h 88267"/>
                  <a:gd name="connsiteX2" fmla="*/ 46694 w 88267"/>
                  <a:gd name="connsiteY2" fmla="*/ 91269 h 88267"/>
                  <a:gd name="connsiteX3" fmla="*/ 90121 w 88267"/>
                  <a:gd name="connsiteY3" fmla="*/ 43957 h 88267"/>
                  <a:gd name="connsiteX4" fmla="*/ 46694 w 88267"/>
                  <a:gd name="connsiteY4" fmla="*/ 0 h 88267"/>
                  <a:gd name="connsiteX5" fmla="*/ 46694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4" y="0"/>
                    </a:moveTo>
                    <a:cubicBezTo>
                      <a:pt x="19949" y="0"/>
                      <a:pt x="0" y="20302"/>
                      <a:pt x="0" y="43957"/>
                    </a:cubicBezTo>
                    <a:cubicBezTo>
                      <a:pt x="0" y="70967"/>
                      <a:pt x="20037" y="91269"/>
                      <a:pt x="46694" y="91269"/>
                    </a:cubicBezTo>
                    <a:cubicBezTo>
                      <a:pt x="70084" y="91269"/>
                      <a:pt x="90121" y="70967"/>
                      <a:pt x="90121" y="43957"/>
                    </a:cubicBezTo>
                    <a:cubicBezTo>
                      <a:pt x="90121" y="20302"/>
                      <a:pt x="70084" y="0"/>
                      <a:pt x="46694" y="0"/>
                    </a:cubicBezTo>
                    <a:lnTo>
                      <a:pt x="46694"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3" name="TextBox 142">
                <a:extLst>
                  <a:ext uri="{FF2B5EF4-FFF2-40B4-BE49-F238E27FC236}">
                    <a16:creationId xmlns:a16="http://schemas.microsoft.com/office/drawing/2014/main" id="{437004F9-A396-4308-AEA2-88ECC4B41145}"/>
                  </a:ext>
                </a:extLst>
              </p:cNvPr>
              <p:cNvSpPr txBox="1"/>
              <p:nvPr/>
            </p:nvSpPr>
            <p:spPr>
              <a:xfrm>
                <a:off x="11714362" y="5913618"/>
                <a:ext cx="550052" cy="550048"/>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grpSp>
      </p:grpSp>
      <p:sp>
        <p:nvSpPr>
          <p:cNvPr id="163" name="strategy" title="Icon of two circles and a curved arrow winding between three exes connecting them">
            <a:extLst>
              <a:ext uri="{FF2B5EF4-FFF2-40B4-BE49-F238E27FC236}">
                <a16:creationId xmlns:a16="http://schemas.microsoft.com/office/drawing/2014/main" id="{7AED792E-EC2C-4CA0-83F3-60D38233388D}"/>
              </a:ext>
            </a:extLst>
          </p:cNvPr>
          <p:cNvSpPr>
            <a:spLocks noChangeAspect="1" noEditPoints="1"/>
          </p:cNvSpPr>
          <p:nvPr/>
        </p:nvSpPr>
        <p:spPr bwMode="auto">
          <a:xfrm>
            <a:off x="3864152" y="4988338"/>
            <a:ext cx="210226" cy="280089"/>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Rectangle 209">
            <a:extLst>
              <a:ext uri="{FF2B5EF4-FFF2-40B4-BE49-F238E27FC236}">
                <a16:creationId xmlns:a16="http://schemas.microsoft.com/office/drawing/2014/main" id="{B9065D75-6202-44F6-B46A-3BAB85833574}"/>
              </a:ext>
            </a:extLst>
          </p:cNvPr>
          <p:cNvSpPr/>
          <p:nvPr/>
        </p:nvSpPr>
        <p:spPr bwMode="auto">
          <a:xfrm>
            <a:off x="3662830" y="5542577"/>
            <a:ext cx="2800351" cy="1549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600"/>
              </a:spcBef>
              <a:spcAft>
                <a:spcPct val="0"/>
              </a:spcAft>
            </a:pPr>
            <a:r>
              <a:rPr lang="en-US" sz="1600" dirty="0">
                <a:solidFill>
                  <a:schemeClr val="accent1"/>
                </a:solidFill>
                <a:latin typeface="Segoe UI Semibold" panose="020B0702040204020203" pitchFamily="34" charset="0"/>
                <a:cs typeface="Segoe UI Semibold" panose="020B0702040204020203" pitchFamily="34" charset="0"/>
              </a:rPr>
              <a:t>Improving institutional agility </a:t>
            </a:r>
            <a:r>
              <a:rPr lang="en-US" sz="1600" dirty="0">
                <a:solidFill>
                  <a:schemeClr val="tx1"/>
                </a:solidFill>
                <a:cs typeface="Segoe UI Semibold" panose="020B0702040204020203" pitchFamily="34" charset="0"/>
              </a:rPr>
              <a:t>by empowering everyone to quickly develop digital solutions without technical experience.</a:t>
            </a:r>
            <a:endParaRPr lang="en-US" sz="1400" dirty="0">
              <a:solidFill>
                <a:schemeClr val="tx1"/>
              </a:solidFill>
              <a:cs typeface="Segoe UI Semibold" panose="020B0702040204020203" pitchFamily="34" charset="0"/>
            </a:endParaRPr>
          </a:p>
        </p:txBody>
      </p:sp>
      <p:sp>
        <p:nvSpPr>
          <p:cNvPr id="215" name="Freeform: Shape 214">
            <a:extLst>
              <a:ext uri="{FF2B5EF4-FFF2-40B4-BE49-F238E27FC236}">
                <a16:creationId xmlns:a16="http://schemas.microsoft.com/office/drawing/2014/main" id="{79AA2A7E-7A64-42DC-B8E1-38644E9E6C0A}"/>
              </a:ext>
              <a:ext uri="{C183D7F6-B498-43B3-948B-1728B52AA6E4}">
                <adec:decorative xmlns:adec="http://schemas.microsoft.com/office/drawing/2017/decorative" val="1"/>
              </a:ext>
            </a:extLst>
          </p:cNvPr>
          <p:cNvSpPr/>
          <p:nvPr/>
        </p:nvSpPr>
        <p:spPr>
          <a:xfrm flipV="1">
            <a:off x="3513041" y="7261351"/>
            <a:ext cx="74487" cy="74487"/>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pic>
        <p:nvPicPr>
          <p:cNvPr id="228" name="Picture 2" descr="Two person discussing with a face mask and laptop ">
            <a:extLst>
              <a:ext uri="{FF2B5EF4-FFF2-40B4-BE49-F238E27FC236}">
                <a16:creationId xmlns:a16="http://schemas.microsoft.com/office/drawing/2014/main" id="{4FAF38FD-6820-4ED1-B2D7-4496F6A246D2}"/>
              </a:ext>
            </a:extLst>
          </p:cNvPr>
          <p:cNvPicPr>
            <a:picLocks noChangeAspect="1" noChangeArrowheads="1"/>
          </p:cNvPicPr>
          <p:nvPr/>
        </p:nvPicPr>
        <p:blipFill rotWithShape="1">
          <a:blip r:embed="rId5"/>
          <a:srcRect l="11989" r="18449"/>
          <a:stretch/>
        </p:blipFill>
        <p:spPr bwMode="auto">
          <a:xfrm>
            <a:off x="6717856" y="1955800"/>
            <a:ext cx="2883344" cy="2765472"/>
          </a:xfrm>
          <a:prstGeom prst="rect">
            <a:avLst/>
          </a:prstGeom>
          <a:effectLst/>
          <a:extLst>
            <a:ext uri="{909E8E84-426E-40DD-AFC4-6F175D3DCCD1}">
              <a14:hiddenFill xmlns:a14="http://schemas.microsoft.com/office/drawing/2010/main">
                <a:solidFill>
                  <a:srgbClr val="FFFFFF"/>
                </a:solidFill>
              </a14:hiddenFill>
            </a:ext>
          </a:extLst>
        </p:spPr>
      </p:pic>
      <p:grpSp>
        <p:nvGrpSpPr>
          <p:cNvPr id="245" name="Group 244">
            <a:extLst>
              <a:ext uri="{FF2B5EF4-FFF2-40B4-BE49-F238E27FC236}">
                <a16:creationId xmlns:a16="http://schemas.microsoft.com/office/drawing/2014/main" id="{523DB33C-4F05-4E7D-8A31-1E5F0978FAFF}"/>
              </a:ext>
              <a:ext uri="{C183D7F6-B498-43B3-948B-1728B52AA6E4}">
                <adec:decorative xmlns:adec="http://schemas.microsoft.com/office/drawing/2017/decorative" val="1"/>
              </a:ext>
            </a:extLst>
          </p:cNvPr>
          <p:cNvGrpSpPr/>
          <p:nvPr/>
        </p:nvGrpSpPr>
        <p:grpSpPr>
          <a:xfrm>
            <a:off x="6717856" y="4746646"/>
            <a:ext cx="763475" cy="763475"/>
            <a:chOff x="5706858" y="1907899"/>
            <a:chExt cx="1024936" cy="1024936"/>
          </a:xfrm>
        </p:grpSpPr>
        <p:sp>
          <p:nvSpPr>
            <p:cNvPr id="246" name="Oval 245">
              <a:extLst>
                <a:ext uri="{FF2B5EF4-FFF2-40B4-BE49-F238E27FC236}">
                  <a16:creationId xmlns:a16="http://schemas.microsoft.com/office/drawing/2014/main" id="{A5449564-659F-424E-B3E7-4497C30B34A9}"/>
                </a:ext>
              </a:extLst>
            </p:cNvPr>
            <p:cNvSpPr/>
            <p:nvPr/>
          </p:nvSpPr>
          <p:spPr bwMode="auto">
            <a:xfrm>
              <a:off x="5706858" y="1907899"/>
              <a:ext cx="1024936" cy="1024936"/>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5695" tIns="108557" rIns="135695" bIns="108557" numCol="1" spcCol="0" rtlCol="0" fromWordArt="0" anchor="ctr" anchorCtr="0" forceAA="0" compatLnSpc="1">
              <a:prstTxWarp prst="textNoShape">
                <a:avLst/>
              </a:prstTxWarp>
              <a:noAutofit/>
            </a:bodyPr>
            <a:lstStyle/>
            <a:p>
              <a:pPr defTabSz="691754" fontAlgn="base">
                <a:spcBef>
                  <a:spcPct val="0"/>
                </a:spcBef>
                <a:spcAft>
                  <a:spcPct val="0"/>
                </a:spcAft>
                <a:defRPr/>
              </a:pPr>
              <a:endParaRPr lang="en-US" sz="1484">
                <a:solidFill>
                  <a:srgbClr val="FFFFFF"/>
                </a:solidFill>
                <a:latin typeface="Segoe UI Semibold" panose="020B0702040204020203" pitchFamily="34" charset="0"/>
                <a:cs typeface="Segoe UI Semibold" panose="020B0702040204020203" pitchFamily="34" charset="0"/>
              </a:endParaRPr>
            </a:p>
          </p:txBody>
        </p:sp>
        <p:grpSp>
          <p:nvGrpSpPr>
            <p:cNvPr id="247" name="Group 246">
              <a:extLst>
                <a:ext uri="{FF2B5EF4-FFF2-40B4-BE49-F238E27FC236}">
                  <a16:creationId xmlns:a16="http://schemas.microsoft.com/office/drawing/2014/main" id="{7BE1FC28-C8F9-4E7C-A7CA-7A3E7D1E4C75}"/>
                </a:ext>
              </a:extLst>
            </p:cNvPr>
            <p:cNvGrpSpPr/>
            <p:nvPr/>
          </p:nvGrpSpPr>
          <p:grpSpPr>
            <a:xfrm>
              <a:off x="5765206" y="1966133"/>
              <a:ext cx="908709" cy="908709"/>
              <a:chOff x="11605797" y="5805052"/>
              <a:chExt cx="767178" cy="767178"/>
            </a:xfrm>
          </p:grpSpPr>
          <p:sp>
            <p:nvSpPr>
              <p:cNvPr id="248" name="Freeform: Shape 247">
                <a:extLst>
                  <a:ext uri="{FF2B5EF4-FFF2-40B4-BE49-F238E27FC236}">
                    <a16:creationId xmlns:a16="http://schemas.microsoft.com/office/drawing/2014/main" id="{E9C68E79-35E0-4FED-844B-18B9E7EBEDB6}"/>
                  </a:ext>
                </a:extLst>
              </p:cNvPr>
              <p:cNvSpPr/>
              <p:nvPr/>
            </p:nvSpPr>
            <p:spPr>
              <a:xfrm flipV="1">
                <a:off x="12313044" y="6374331"/>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9" name="Freeform: Shape 248">
                <a:extLst>
                  <a:ext uri="{FF2B5EF4-FFF2-40B4-BE49-F238E27FC236}">
                    <a16:creationId xmlns:a16="http://schemas.microsoft.com/office/drawing/2014/main" id="{1A2FBB1F-6704-4B12-AB01-6CCCBFCDC7DC}"/>
                  </a:ext>
                </a:extLst>
              </p:cNvPr>
              <p:cNvSpPr/>
              <p:nvPr/>
            </p:nvSpPr>
            <p:spPr>
              <a:xfrm flipV="1">
                <a:off x="11662713" y="5992079"/>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0" name="Arc 249">
                <a:extLst>
                  <a:ext uri="{FF2B5EF4-FFF2-40B4-BE49-F238E27FC236}">
                    <a16:creationId xmlns:a16="http://schemas.microsoft.com/office/drawing/2014/main" id="{00485408-344F-487B-A8CF-145DB4E3A516}"/>
                  </a:ext>
                </a:extLst>
              </p:cNvPr>
              <p:cNvSpPr/>
              <p:nvPr/>
            </p:nvSpPr>
            <p:spPr bwMode="auto">
              <a:xfrm>
                <a:off x="11605797" y="5805052"/>
                <a:ext cx="767178" cy="767178"/>
              </a:xfrm>
              <a:prstGeom prst="arc">
                <a:avLst>
                  <a:gd name="adj1" fmla="val 12626636"/>
                  <a:gd name="adj2" fmla="val 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251" name="Freeform: Shape 250">
                <a:extLst>
                  <a:ext uri="{FF2B5EF4-FFF2-40B4-BE49-F238E27FC236}">
                    <a16:creationId xmlns:a16="http://schemas.microsoft.com/office/drawing/2014/main" id="{75CB0594-DF26-4254-AF24-CD3558BA3480}"/>
                  </a:ext>
                </a:extLst>
              </p:cNvPr>
              <p:cNvSpPr/>
              <p:nvPr/>
            </p:nvSpPr>
            <p:spPr>
              <a:xfrm flipV="1">
                <a:off x="11610499" y="6000239"/>
                <a:ext cx="62766" cy="62766"/>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2" name="Arc 251">
                <a:extLst>
                  <a:ext uri="{FF2B5EF4-FFF2-40B4-BE49-F238E27FC236}">
                    <a16:creationId xmlns:a16="http://schemas.microsoft.com/office/drawing/2014/main" id="{CC31F844-873E-4162-9B20-B48F9423F836}"/>
                  </a:ext>
                </a:extLst>
              </p:cNvPr>
              <p:cNvSpPr/>
              <p:nvPr/>
            </p:nvSpPr>
            <p:spPr bwMode="auto">
              <a:xfrm>
                <a:off x="11605797" y="5805052"/>
                <a:ext cx="767178" cy="767178"/>
              </a:xfrm>
              <a:prstGeom prst="arc">
                <a:avLst>
                  <a:gd name="adj1" fmla="val 1807235"/>
                  <a:gd name="adj2" fmla="val 1122431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253" name="Freeform: Shape 252">
                <a:extLst>
                  <a:ext uri="{FF2B5EF4-FFF2-40B4-BE49-F238E27FC236}">
                    <a16:creationId xmlns:a16="http://schemas.microsoft.com/office/drawing/2014/main" id="{6D34B706-32BD-4298-BB2C-8069A12565CA}"/>
                  </a:ext>
                </a:extLst>
              </p:cNvPr>
              <p:cNvSpPr/>
              <p:nvPr/>
            </p:nvSpPr>
            <p:spPr>
              <a:xfrm flipV="1">
                <a:off x="12301688" y="6320226"/>
                <a:ext cx="62766" cy="62766"/>
              </a:xfrm>
              <a:custGeom>
                <a:avLst/>
                <a:gdLst>
                  <a:gd name="connsiteX0" fmla="*/ 46694 w 88267"/>
                  <a:gd name="connsiteY0" fmla="*/ 0 h 88267"/>
                  <a:gd name="connsiteX1" fmla="*/ 0 w 88267"/>
                  <a:gd name="connsiteY1" fmla="*/ 43957 h 88267"/>
                  <a:gd name="connsiteX2" fmla="*/ 46694 w 88267"/>
                  <a:gd name="connsiteY2" fmla="*/ 91269 h 88267"/>
                  <a:gd name="connsiteX3" fmla="*/ 90121 w 88267"/>
                  <a:gd name="connsiteY3" fmla="*/ 43957 h 88267"/>
                  <a:gd name="connsiteX4" fmla="*/ 46694 w 88267"/>
                  <a:gd name="connsiteY4" fmla="*/ 0 h 88267"/>
                  <a:gd name="connsiteX5" fmla="*/ 46694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4" y="0"/>
                    </a:moveTo>
                    <a:cubicBezTo>
                      <a:pt x="19949" y="0"/>
                      <a:pt x="0" y="20302"/>
                      <a:pt x="0" y="43957"/>
                    </a:cubicBezTo>
                    <a:cubicBezTo>
                      <a:pt x="0" y="70967"/>
                      <a:pt x="20037" y="91269"/>
                      <a:pt x="46694" y="91269"/>
                    </a:cubicBezTo>
                    <a:cubicBezTo>
                      <a:pt x="70084" y="91269"/>
                      <a:pt x="90121" y="70967"/>
                      <a:pt x="90121" y="43957"/>
                    </a:cubicBezTo>
                    <a:cubicBezTo>
                      <a:pt x="90121" y="20302"/>
                      <a:pt x="70084" y="0"/>
                      <a:pt x="46694" y="0"/>
                    </a:cubicBezTo>
                    <a:lnTo>
                      <a:pt x="46694"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54" name="TextBox 253">
                <a:extLst>
                  <a:ext uri="{FF2B5EF4-FFF2-40B4-BE49-F238E27FC236}">
                    <a16:creationId xmlns:a16="http://schemas.microsoft.com/office/drawing/2014/main" id="{89F0F557-899B-414F-AA8F-B330E95CF20C}"/>
                  </a:ext>
                </a:extLst>
              </p:cNvPr>
              <p:cNvSpPr txBox="1"/>
              <p:nvPr/>
            </p:nvSpPr>
            <p:spPr>
              <a:xfrm>
                <a:off x="11714362" y="5913618"/>
                <a:ext cx="550052" cy="550048"/>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grpSp>
      </p:grpSp>
      <p:sp>
        <p:nvSpPr>
          <p:cNvPr id="259" name="Freeform: Shape 258" descr="Icon of person and his/her activities">
            <a:extLst>
              <a:ext uri="{FF2B5EF4-FFF2-40B4-BE49-F238E27FC236}">
                <a16:creationId xmlns:a16="http://schemas.microsoft.com/office/drawing/2014/main" id="{83BF42BB-42B0-41BA-9F1F-E4E4EACD5B4F}"/>
              </a:ext>
            </a:extLst>
          </p:cNvPr>
          <p:cNvSpPr/>
          <p:nvPr/>
        </p:nvSpPr>
        <p:spPr>
          <a:xfrm>
            <a:off x="6958477" y="4976348"/>
            <a:ext cx="282231" cy="304071"/>
          </a:xfrm>
          <a:custGeom>
            <a:avLst/>
            <a:gdLst>
              <a:gd name="connsiteX0" fmla="*/ 90791 w 429658"/>
              <a:gd name="connsiteY0" fmla="*/ 462906 h 462906"/>
              <a:gd name="connsiteX1" fmla="*/ 118923 w 429658"/>
              <a:gd name="connsiteY1" fmla="*/ 383624 h 462906"/>
              <a:gd name="connsiteX2" fmla="*/ 216108 w 429658"/>
              <a:gd name="connsiteY2" fmla="*/ 336310 h 462906"/>
              <a:gd name="connsiteX3" fmla="*/ 217387 w 429658"/>
              <a:gd name="connsiteY3" fmla="*/ 336310 h 462906"/>
              <a:gd name="connsiteX4" fmla="*/ 313293 w 429658"/>
              <a:gd name="connsiteY4" fmla="*/ 383624 h 462906"/>
              <a:gd name="connsiteX5" fmla="*/ 341425 w 429658"/>
              <a:gd name="connsiteY5" fmla="*/ 462906 h 462906"/>
              <a:gd name="connsiteX6" fmla="*/ 217387 w 429658"/>
              <a:gd name="connsiteY6" fmla="*/ 181582 h 462906"/>
              <a:gd name="connsiteX7" fmla="*/ 139383 w 429658"/>
              <a:gd name="connsiteY7" fmla="*/ 259586 h 462906"/>
              <a:gd name="connsiteX8" fmla="*/ 217387 w 429658"/>
              <a:gd name="connsiteY8" fmla="*/ 336310 h 462906"/>
              <a:gd name="connsiteX9" fmla="*/ 295390 w 429658"/>
              <a:gd name="connsiteY9" fmla="*/ 259586 h 462906"/>
              <a:gd name="connsiteX10" fmla="*/ 217387 w 429658"/>
              <a:gd name="connsiteY10" fmla="*/ 181582 h 462906"/>
              <a:gd name="connsiteX11" fmla="*/ 352934 w 429658"/>
              <a:gd name="connsiteY11" fmla="*/ 136826 h 462906"/>
              <a:gd name="connsiteX12" fmla="*/ 359327 w 429658"/>
              <a:gd name="connsiteY12" fmla="*/ 116366 h 462906"/>
              <a:gd name="connsiteX13" fmla="*/ 250634 w 429658"/>
              <a:gd name="connsiteY13" fmla="*/ 53707 h 462906"/>
              <a:gd name="connsiteX14" fmla="*/ 216108 w 429658"/>
              <a:gd name="connsiteY14" fmla="*/ 75446 h 462906"/>
              <a:gd name="connsiteX15" fmla="*/ 181582 w 429658"/>
              <a:gd name="connsiteY15" fmla="*/ 52429 h 462906"/>
              <a:gd name="connsiteX16" fmla="*/ 70331 w 429658"/>
              <a:gd name="connsiteY16" fmla="*/ 116366 h 462906"/>
              <a:gd name="connsiteX17" fmla="*/ 76725 w 429658"/>
              <a:gd name="connsiteY17" fmla="*/ 136826 h 462906"/>
              <a:gd name="connsiteX18" fmla="*/ 39641 w 429658"/>
              <a:gd name="connsiteY18" fmla="*/ 175188 h 462906"/>
              <a:gd name="connsiteX19" fmla="*/ 39641 w 429658"/>
              <a:gd name="connsiteY19" fmla="*/ 297948 h 462906"/>
              <a:gd name="connsiteX20" fmla="*/ 76725 w 429658"/>
              <a:gd name="connsiteY20" fmla="*/ 336310 h 462906"/>
              <a:gd name="connsiteX21" fmla="*/ 71609 w 429658"/>
              <a:gd name="connsiteY21" fmla="*/ 355492 h 462906"/>
              <a:gd name="connsiteX22" fmla="*/ 118923 w 429658"/>
              <a:gd name="connsiteY22" fmla="*/ 383624 h 462906"/>
              <a:gd name="connsiteX23" fmla="*/ 216108 w 429658"/>
              <a:gd name="connsiteY23" fmla="*/ 336310 h 462906"/>
              <a:gd name="connsiteX24" fmla="*/ 217387 w 429658"/>
              <a:gd name="connsiteY24" fmla="*/ 336310 h 462906"/>
              <a:gd name="connsiteX25" fmla="*/ 313293 w 429658"/>
              <a:gd name="connsiteY25" fmla="*/ 383624 h 462906"/>
              <a:gd name="connsiteX26" fmla="*/ 359327 w 429658"/>
              <a:gd name="connsiteY26" fmla="*/ 356770 h 462906"/>
              <a:gd name="connsiteX27" fmla="*/ 352934 w 429658"/>
              <a:gd name="connsiteY27" fmla="*/ 336310 h 462906"/>
              <a:gd name="connsiteX28" fmla="*/ 391296 w 429658"/>
              <a:gd name="connsiteY28" fmla="*/ 297948 h 462906"/>
              <a:gd name="connsiteX29" fmla="*/ 391296 w 429658"/>
              <a:gd name="connsiteY29" fmla="*/ 175188 h 462906"/>
              <a:gd name="connsiteX30" fmla="*/ 352934 w 429658"/>
              <a:gd name="connsiteY30" fmla="*/ 136826 h 462906"/>
              <a:gd name="connsiteX31" fmla="*/ 217387 w 429658"/>
              <a:gd name="connsiteY31" fmla="*/ 0 h 462906"/>
              <a:gd name="connsiteX32" fmla="*/ 179025 w 429658"/>
              <a:gd name="connsiteY32" fmla="*/ 38362 h 462906"/>
              <a:gd name="connsiteX33" fmla="*/ 181582 w 429658"/>
              <a:gd name="connsiteY33" fmla="*/ 53707 h 462906"/>
              <a:gd name="connsiteX34" fmla="*/ 216108 w 429658"/>
              <a:gd name="connsiteY34" fmla="*/ 76725 h 462906"/>
              <a:gd name="connsiteX35" fmla="*/ 250634 w 429658"/>
              <a:gd name="connsiteY35" fmla="*/ 54986 h 462906"/>
              <a:gd name="connsiteX36" fmla="*/ 254470 w 429658"/>
              <a:gd name="connsiteY36" fmla="*/ 38362 h 462906"/>
              <a:gd name="connsiteX37" fmla="*/ 217387 w 429658"/>
              <a:gd name="connsiteY37" fmla="*/ 0 h 462906"/>
              <a:gd name="connsiteX38" fmla="*/ 391296 w 429658"/>
              <a:gd name="connsiteY38" fmla="*/ 99742 h 462906"/>
              <a:gd name="connsiteX39" fmla="*/ 359327 w 429658"/>
              <a:gd name="connsiteY39" fmla="*/ 117645 h 462906"/>
              <a:gd name="connsiteX40" fmla="*/ 352934 w 429658"/>
              <a:gd name="connsiteY40" fmla="*/ 138105 h 462906"/>
              <a:gd name="connsiteX41" fmla="*/ 391296 w 429658"/>
              <a:gd name="connsiteY41" fmla="*/ 176467 h 462906"/>
              <a:gd name="connsiteX42" fmla="*/ 429658 w 429658"/>
              <a:gd name="connsiteY42" fmla="*/ 138105 h 462906"/>
              <a:gd name="connsiteX43" fmla="*/ 391296 w 429658"/>
              <a:gd name="connsiteY43" fmla="*/ 99742 h 462906"/>
              <a:gd name="connsiteX44" fmla="*/ 391296 w 429658"/>
              <a:gd name="connsiteY44" fmla="*/ 297948 h 462906"/>
              <a:gd name="connsiteX45" fmla="*/ 352934 w 429658"/>
              <a:gd name="connsiteY45" fmla="*/ 336310 h 462906"/>
              <a:gd name="connsiteX46" fmla="*/ 359327 w 429658"/>
              <a:gd name="connsiteY46" fmla="*/ 356770 h 462906"/>
              <a:gd name="connsiteX47" fmla="*/ 391296 w 429658"/>
              <a:gd name="connsiteY47" fmla="*/ 374673 h 462906"/>
              <a:gd name="connsiteX48" fmla="*/ 429658 w 429658"/>
              <a:gd name="connsiteY48" fmla="*/ 336310 h 462906"/>
              <a:gd name="connsiteX49" fmla="*/ 391296 w 429658"/>
              <a:gd name="connsiteY49" fmla="*/ 297948 h 462906"/>
              <a:gd name="connsiteX50" fmla="*/ 70331 w 429658"/>
              <a:gd name="connsiteY50" fmla="*/ 116366 h 462906"/>
              <a:gd name="connsiteX51" fmla="*/ 38362 w 429658"/>
              <a:gd name="connsiteY51" fmla="*/ 98463 h 462906"/>
              <a:gd name="connsiteX52" fmla="*/ 0 w 429658"/>
              <a:gd name="connsiteY52" fmla="*/ 136826 h 462906"/>
              <a:gd name="connsiteX53" fmla="*/ 38362 w 429658"/>
              <a:gd name="connsiteY53" fmla="*/ 175188 h 462906"/>
              <a:gd name="connsiteX54" fmla="*/ 39641 w 429658"/>
              <a:gd name="connsiteY54" fmla="*/ 175188 h 462906"/>
              <a:gd name="connsiteX55" fmla="*/ 76725 w 429658"/>
              <a:gd name="connsiteY55" fmla="*/ 136826 h 462906"/>
              <a:gd name="connsiteX56" fmla="*/ 70331 w 429658"/>
              <a:gd name="connsiteY56" fmla="*/ 116366 h 462906"/>
              <a:gd name="connsiteX57" fmla="*/ 39641 w 429658"/>
              <a:gd name="connsiteY57" fmla="*/ 297948 h 462906"/>
              <a:gd name="connsiteX58" fmla="*/ 38362 w 429658"/>
              <a:gd name="connsiteY58" fmla="*/ 297948 h 462906"/>
              <a:gd name="connsiteX59" fmla="*/ 0 w 429658"/>
              <a:gd name="connsiteY59" fmla="*/ 336310 h 462906"/>
              <a:gd name="connsiteX60" fmla="*/ 38362 w 429658"/>
              <a:gd name="connsiteY60" fmla="*/ 374673 h 462906"/>
              <a:gd name="connsiteX61" fmla="*/ 70331 w 429658"/>
              <a:gd name="connsiteY61" fmla="*/ 356770 h 462906"/>
              <a:gd name="connsiteX62" fmla="*/ 75446 w 429658"/>
              <a:gd name="connsiteY62" fmla="*/ 337589 h 462906"/>
              <a:gd name="connsiteX63" fmla="*/ 39641 w 429658"/>
              <a:gd name="connsiteY63" fmla="*/ 297948 h 46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29658" h="462906">
                <a:moveTo>
                  <a:pt x="90791" y="462906"/>
                </a:moveTo>
                <a:cubicBezTo>
                  <a:pt x="90791" y="433495"/>
                  <a:pt x="101021" y="405363"/>
                  <a:pt x="118923" y="383624"/>
                </a:cubicBezTo>
                <a:cubicBezTo>
                  <a:pt x="141941" y="355492"/>
                  <a:pt x="176467" y="336310"/>
                  <a:pt x="216108" y="336310"/>
                </a:cubicBezTo>
                <a:cubicBezTo>
                  <a:pt x="216108" y="336310"/>
                  <a:pt x="217387" y="336310"/>
                  <a:pt x="217387" y="336310"/>
                </a:cubicBezTo>
                <a:cubicBezTo>
                  <a:pt x="255749" y="336310"/>
                  <a:pt x="290276" y="355492"/>
                  <a:pt x="313293" y="383624"/>
                </a:cubicBezTo>
                <a:cubicBezTo>
                  <a:pt x="331195" y="405363"/>
                  <a:pt x="341425" y="433495"/>
                  <a:pt x="341425" y="462906"/>
                </a:cubicBezTo>
                <a:moveTo>
                  <a:pt x="217387" y="181582"/>
                </a:moveTo>
                <a:cubicBezTo>
                  <a:pt x="173909" y="181582"/>
                  <a:pt x="139383" y="216108"/>
                  <a:pt x="139383" y="259586"/>
                </a:cubicBezTo>
                <a:cubicBezTo>
                  <a:pt x="139383" y="301784"/>
                  <a:pt x="173909" y="336310"/>
                  <a:pt x="217387" y="336310"/>
                </a:cubicBezTo>
                <a:cubicBezTo>
                  <a:pt x="260864" y="336310"/>
                  <a:pt x="295390" y="301784"/>
                  <a:pt x="295390" y="259586"/>
                </a:cubicBezTo>
                <a:cubicBezTo>
                  <a:pt x="294112" y="216108"/>
                  <a:pt x="259585" y="181582"/>
                  <a:pt x="217387" y="181582"/>
                </a:cubicBezTo>
                <a:close/>
                <a:moveTo>
                  <a:pt x="352934" y="136826"/>
                </a:moveTo>
                <a:cubicBezTo>
                  <a:pt x="352934" y="129153"/>
                  <a:pt x="355491" y="121481"/>
                  <a:pt x="359327" y="116366"/>
                </a:cubicBezTo>
                <a:lnTo>
                  <a:pt x="250634" y="53707"/>
                </a:lnTo>
                <a:cubicBezTo>
                  <a:pt x="244240" y="66495"/>
                  <a:pt x="231453" y="75446"/>
                  <a:pt x="216108" y="75446"/>
                </a:cubicBezTo>
                <a:cubicBezTo>
                  <a:pt x="200763" y="75446"/>
                  <a:pt x="186697" y="66495"/>
                  <a:pt x="181582" y="52429"/>
                </a:cubicBezTo>
                <a:lnTo>
                  <a:pt x="70331" y="116366"/>
                </a:lnTo>
                <a:cubicBezTo>
                  <a:pt x="74167" y="122760"/>
                  <a:pt x="76725" y="129153"/>
                  <a:pt x="76725" y="136826"/>
                </a:cubicBezTo>
                <a:cubicBezTo>
                  <a:pt x="76725" y="157286"/>
                  <a:pt x="60101" y="173910"/>
                  <a:pt x="39641" y="175188"/>
                </a:cubicBezTo>
                <a:lnTo>
                  <a:pt x="39641" y="297948"/>
                </a:lnTo>
                <a:cubicBezTo>
                  <a:pt x="60101" y="299227"/>
                  <a:pt x="76725" y="315850"/>
                  <a:pt x="76725" y="336310"/>
                </a:cubicBezTo>
                <a:cubicBezTo>
                  <a:pt x="76725" y="343983"/>
                  <a:pt x="74167" y="350377"/>
                  <a:pt x="71609" y="355492"/>
                </a:cubicBezTo>
                <a:lnTo>
                  <a:pt x="118923" y="383624"/>
                </a:lnTo>
                <a:cubicBezTo>
                  <a:pt x="141941" y="355492"/>
                  <a:pt x="176467" y="336310"/>
                  <a:pt x="216108" y="336310"/>
                </a:cubicBezTo>
                <a:lnTo>
                  <a:pt x="217387" y="336310"/>
                </a:lnTo>
                <a:cubicBezTo>
                  <a:pt x="255749" y="336310"/>
                  <a:pt x="290276" y="355492"/>
                  <a:pt x="313293" y="383624"/>
                </a:cubicBezTo>
                <a:lnTo>
                  <a:pt x="359327" y="356770"/>
                </a:lnTo>
                <a:cubicBezTo>
                  <a:pt x="355491" y="350377"/>
                  <a:pt x="352934" y="343983"/>
                  <a:pt x="352934" y="336310"/>
                </a:cubicBezTo>
                <a:cubicBezTo>
                  <a:pt x="352934" y="315850"/>
                  <a:pt x="369557" y="297948"/>
                  <a:pt x="391296" y="297948"/>
                </a:cubicBezTo>
                <a:lnTo>
                  <a:pt x="391296" y="175188"/>
                </a:lnTo>
                <a:cubicBezTo>
                  <a:pt x="370836" y="175188"/>
                  <a:pt x="352934" y="158565"/>
                  <a:pt x="352934" y="136826"/>
                </a:cubicBezTo>
                <a:close/>
                <a:moveTo>
                  <a:pt x="217387" y="0"/>
                </a:moveTo>
                <a:cubicBezTo>
                  <a:pt x="195648" y="0"/>
                  <a:pt x="179025" y="16624"/>
                  <a:pt x="179025" y="38362"/>
                </a:cubicBezTo>
                <a:cubicBezTo>
                  <a:pt x="179025" y="43477"/>
                  <a:pt x="180303" y="48592"/>
                  <a:pt x="181582" y="53707"/>
                </a:cubicBezTo>
                <a:cubicBezTo>
                  <a:pt x="187976" y="67774"/>
                  <a:pt x="200763" y="76725"/>
                  <a:pt x="216108" y="76725"/>
                </a:cubicBezTo>
                <a:cubicBezTo>
                  <a:pt x="231453" y="76725"/>
                  <a:pt x="244240" y="67774"/>
                  <a:pt x="250634" y="54986"/>
                </a:cubicBezTo>
                <a:cubicBezTo>
                  <a:pt x="253192" y="49871"/>
                  <a:pt x="254470" y="44756"/>
                  <a:pt x="254470" y="38362"/>
                </a:cubicBezTo>
                <a:cubicBezTo>
                  <a:pt x="254470" y="16624"/>
                  <a:pt x="237847" y="0"/>
                  <a:pt x="217387" y="0"/>
                </a:cubicBezTo>
                <a:close/>
                <a:moveTo>
                  <a:pt x="391296" y="99742"/>
                </a:moveTo>
                <a:cubicBezTo>
                  <a:pt x="378509" y="99742"/>
                  <a:pt x="365721" y="106136"/>
                  <a:pt x="359327" y="117645"/>
                </a:cubicBezTo>
                <a:cubicBezTo>
                  <a:pt x="355491" y="124038"/>
                  <a:pt x="352934" y="130432"/>
                  <a:pt x="352934" y="138105"/>
                </a:cubicBezTo>
                <a:cubicBezTo>
                  <a:pt x="352934" y="158565"/>
                  <a:pt x="369557" y="176467"/>
                  <a:pt x="391296" y="176467"/>
                </a:cubicBezTo>
                <a:cubicBezTo>
                  <a:pt x="413035" y="176467"/>
                  <a:pt x="429658" y="159843"/>
                  <a:pt x="429658" y="138105"/>
                </a:cubicBezTo>
                <a:cubicBezTo>
                  <a:pt x="429658" y="116366"/>
                  <a:pt x="413035" y="99742"/>
                  <a:pt x="391296" y="99742"/>
                </a:cubicBezTo>
                <a:close/>
                <a:moveTo>
                  <a:pt x="391296" y="297948"/>
                </a:moveTo>
                <a:cubicBezTo>
                  <a:pt x="370836" y="297948"/>
                  <a:pt x="352934" y="314572"/>
                  <a:pt x="352934" y="336310"/>
                </a:cubicBezTo>
                <a:cubicBezTo>
                  <a:pt x="352934" y="343983"/>
                  <a:pt x="355491" y="350377"/>
                  <a:pt x="359327" y="356770"/>
                </a:cubicBezTo>
                <a:cubicBezTo>
                  <a:pt x="365721" y="367000"/>
                  <a:pt x="378509" y="374673"/>
                  <a:pt x="391296" y="374673"/>
                </a:cubicBezTo>
                <a:cubicBezTo>
                  <a:pt x="411757" y="374673"/>
                  <a:pt x="429658" y="358049"/>
                  <a:pt x="429658" y="336310"/>
                </a:cubicBezTo>
                <a:cubicBezTo>
                  <a:pt x="429658" y="314572"/>
                  <a:pt x="413035" y="297948"/>
                  <a:pt x="391296" y="297948"/>
                </a:cubicBezTo>
                <a:close/>
                <a:moveTo>
                  <a:pt x="70331" y="116366"/>
                </a:moveTo>
                <a:cubicBezTo>
                  <a:pt x="63937" y="106136"/>
                  <a:pt x="51150" y="98463"/>
                  <a:pt x="38362" y="98463"/>
                </a:cubicBezTo>
                <a:cubicBezTo>
                  <a:pt x="17902" y="98463"/>
                  <a:pt x="0" y="115087"/>
                  <a:pt x="0" y="136826"/>
                </a:cubicBezTo>
                <a:cubicBezTo>
                  <a:pt x="0" y="157286"/>
                  <a:pt x="16624" y="175188"/>
                  <a:pt x="38362" y="175188"/>
                </a:cubicBezTo>
                <a:cubicBezTo>
                  <a:pt x="38362" y="175188"/>
                  <a:pt x="39641" y="175188"/>
                  <a:pt x="39641" y="175188"/>
                </a:cubicBezTo>
                <a:cubicBezTo>
                  <a:pt x="60101" y="173910"/>
                  <a:pt x="76725" y="157286"/>
                  <a:pt x="76725" y="136826"/>
                </a:cubicBezTo>
                <a:cubicBezTo>
                  <a:pt x="76725" y="129153"/>
                  <a:pt x="74167" y="122760"/>
                  <a:pt x="70331" y="116366"/>
                </a:cubicBezTo>
                <a:close/>
                <a:moveTo>
                  <a:pt x="39641" y="297948"/>
                </a:moveTo>
                <a:cubicBezTo>
                  <a:pt x="39641" y="297948"/>
                  <a:pt x="38362" y="297948"/>
                  <a:pt x="38362" y="297948"/>
                </a:cubicBezTo>
                <a:cubicBezTo>
                  <a:pt x="17902" y="297948"/>
                  <a:pt x="0" y="314572"/>
                  <a:pt x="0" y="336310"/>
                </a:cubicBezTo>
                <a:cubicBezTo>
                  <a:pt x="0" y="356770"/>
                  <a:pt x="16624" y="374673"/>
                  <a:pt x="38362" y="374673"/>
                </a:cubicBezTo>
                <a:cubicBezTo>
                  <a:pt x="52428" y="374673"/>
                  <a:pt x="63937" y="367000"/>
                  <a:pt x="70331" y="356770"/>
                </a:cubicBezTo>
                <a:cubicBezTo>
                  <a:pt x="74167" y="351655"/>
                  <a:pt x="75446" y="343983"/>
                  <a:pt x="75446" y="337589"/>
                </a:cubicBezTo>
                <a:cubicBezTo>
                  <a:pt x="76725" y="315850"/>
                  <a:pt x="60101" y="299227"/>
                  <a:pt x="39641" y="297948"/>
                </a:cubicBezTo>
                <a:close/>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Rectangle 262">
            <a:extLst>
              <a:ext uri="{FF2B5EF4-FFF2-40B4-BE49-F238E27FC236}">
                <a16:creationId xmlns:a16="http://schemas.microsoft.com/office/drawing/2014/main" id="{545F53EF-383D-4E89-9652-956D95F8E1BA}"/>
              </a:ext>
            </a:extLst>
          </p:cNvPr>
          <p:cNvSpPr/>
          <p:nvPr/>
        </p:nvSpPr>
        <p:spPr bwMode="auto">
          <a:xfrm flipH="1">
            <a:off x="6717849" y="5525411"/>
            <a:ext cx="2800351" cy="1549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ts val="600"/>
              </a:spcBef>
              <a:spcAft>
                <a:spcPct val="0"/>
              </a:spcAft>
            </a:pPr>
            <a:r>
              <a:rPr lang="en-US" sz="1600" dirty="0">
                <a:solidFill>
                  <a:schemeClr val="accent1"/>
                </a:solidFill>
                <a:latin typeface="Segoe UI Semibold" panose="020B0702040204020203" pitchFamily="34" charset="0"/>
                <a:cs typeface="Segoe UI Semibold" panose="020B0702040204020203" pitchFamily="34" charset="0"/>
              </a:rPr>
              <a:t>Optimizing operational</a:t>
            </a:r>
            <a:br>
              <a:rPr lang="en-US" sz="1600" dirty="0">
                <a:solidFill>
                  <a:schemeClr val="accent1"/>
                </a:solidFill>
                <a:latin typeface="Segoe UI Semibold" panose="020B0702040204020203" pitchFamily="34" charset="0"/>
                <a:cs typeface="Segoe UI Semibold" panose="020B0702040204020203" pitchFamily="34" charset="0"/>
              </a:rPr>
            </a:br>
            <a:r>
              <a:rPr lang="en-US" sz="1600" dirty="0">
                <a:solidFill>
                  <a:schemeClr val="accent1"/>
                </a:solidFill>
                <a:latin typeface="Segoe UI Semibold" panose="020B0702040204020203" pitchFamily="34" charset="0"/>
                <a:cs typeface="Segoe UI Semibold" panose="020B0702040204020203" pitchFamily="34" charset="0"/>
              </a:rPr>
              <a:t>and cost efficiencies </a:t>
            </a:r>
            <a:r>
              <a:rPr lang="en-US" sz="1600" dirty="0">
                <a:solidFill>
                  <a:schemeClr val="tx1"/>
                </a:solidFill>
                <a:cs typeface="Segoe UI Semibold" panose="020B0702040204020203" pitchFamily="34" charset="0"/>
              </a:rPr>
              <a:t>to maximize institutional resources and find ways to</a:t>
            </a:r>
            <a:br>
              <a:rPr lang="en-US" sz="1600" dirty="0">
                <a:solidFill>
                  <a:schemeClr val="tx1"/>
                </a:solidFill>
                <a:cs typeface="Segoe UI Semibold" panose="020B0702040204020203" pitchFamily="34" charset="0"/>
              </a:rPr>
            </a:br>
            <a:r>
              <a:rPr lang="en-US" sz="1600" dirty="0">
                <a:solidFill>
                  <a:schemeClr val="tx1"/>
                </a:solidFill>
                <a:cs typeface="Segoe UI Semibold" panose="020B0702040204020203" pitchFamily="34" charset="0"/>
              </a:rPr>
              <a:t>do more with less.</a:t>
            </a:r>
          </a:p>
        </p:txBody>
      </p:sp>
      <p:sp>
        <p:nvSpPr>
          <p:cNvPr id="265" name="Freeform: Shape 264">
            <a:extLst>
              <a:ext uri="{FF2B5EF4-FFF2-40B4-BE49-F238E27FC236}">
                <a16:creationId xmlns:a16="http://schemas.microsoft.com/office/drawing/2014/main" id="{13D57A5B-5034-4226-B930-A9480D468A4B}"/>
              </a:ext>
              <a:ext uri="{C183D7F6-B498-43B3-948B-1728B52AA6E4}">
                <adec:decorative xmlns:adec="http://schemas.microsoft.com/office/drawing/2017/decorative" val="1"/>
              </a:ext>
            </a:extLst>
          </p:cNvPr>
          <p:cNvSpPr/>
          <p:nvPr/>
        </p:nvSpPr>
        <p:spPr>
          <a:xfrm flipV="1">
            <a:off x="6643369" y="7261351"/>
            <a:ext cx="74487" cy="74487"/>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60" name="Text Placeholder 3">
            <a:extLst>
              <a:ext uri="{FF2B5EF4-FFF2-40B4-BE49-F238E27FC236}">
                <a16:creationId xmlns:a16="http://schemas.microsoft.com/office/drawing/2014/main" id="{FCDE7568-396B-41E6-961D-082891B0847C}"/>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5</a:t>
            </a:fld>
            <a:endParaRPr lang="en-US"/>
          </a:p>
        </p:txBody>
      </p:sp>
    </p:spTree>
    <p:extLst>
      <p:ext uri="{BB962C8B-B14F-4D97-AF65-F5344CB8AC3E}">
        <p14:creationId xmlns:p14="http://schemas.microsoft.com/office/powerpoint/2010/main" val="6665385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3" name="Picture 1522">
            <a:extLst>
              <a:ext uri="{FF2B5EF4-FFF2-40B4-BE49-F238E27FC236}">
                <a16:creationId xmlns:a16="http://schemas.microsoft.com/office/drawing/2014/main" id="{B576A026-D757-459B-A2C0-3F91C4841B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8630" y="6492375"/>
            <a:ext cx="687324" cy="688848"/>
          </a:xfrm>
          <a:prstGeom prst="rect">
            <a:avLst/>
          </a:prstGeom>
        </p:spPr>
      </p:pic>
      <p:pic>
        <p:nvPicPr>
          <p:cNvPr id="1524" name="Picture 1523">
            <a:extLst>
              <a:ext uri="{FF2B5EF4-FFF2-40B4-BE49-F238E27FC236}">
                <a16:creationId xmlns:a16="http://schemas.microsoft.com/office/drawing/2014/main" id="{37C36C50-428D-4AD5-B27C-DE6222CDF5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8630" y="5560847"/>
            <a:ext cx="687324" cy="688848"/>
          </a:xfrm>
          <a:prstGeom prst="rect">
            <a:avLst/>
          </a:prstGeom>
        </p:spPr>
      </p:pic>
      <p:pic>
        <p:nvPicPr>
          <p:cNvPr id="1525" name="Picture 1524">
            <a:extLst>
              <a:ext uri="{FF2B5EF4-FFF2-40B4-BE49-F238E27FC236}">
                <a16:creationId xmlns:a16="http://schemas.microsoft.com/office/drawing/2014/main" id="{7FE0CEA3-86F8-48B8-8698-04AC372246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8630" y="4606641"/>
            <a:ext cx="687324" cy="688848"/>
          </a:xfrm>
          <a:prstGeom prst="rect">
            <a:avLst/>
          </a:prstGeom>
        </p:spPr>
      </p:pic>
      <p:pic>
        <p:nvPicPr>
          <p:cNvPr id="1526" name="Picture 1525">
            <a:extLst>
              <a:ext uri="{FF2B5EF4-FFF2-40B4-BE49-F238E27FC236}">
                <a16:creationId xmlns:a16="http://schemas.microsoft.com/office/drawing/2014/main" id="{A5CB40D4-17E0-42BE-A25B-399E43F4BD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68630" y="3668667"/>
            <a:ext cx="687324" cy="688848"/>
          </a:xfrm>
          <a:prstGeom prst="rect">
            <a:avLst/>
          </a:prstGeom>
        </p:spPr>
      </p:pic>
      <p:sp>
        <p:nvSpPr>
          <p:cNvPr id="2" name="Title 1">
            <a:extLst>
              <a:ext uri="{FF2B5EF4-FFF2-40B4-BE49-F238E27FC236}">
                <a16:creationId xmlns:a16="http://schemas.microsoft.com/office/drawing/2014/main" id="{5E6EE7F3-7BE3-495B-A282-47C820E55F80}"/>
              </a:ext>
            </a:extLst>
          </p:cNvPr>
          <p:cNvSpPr>
            <a:spLocks noGrp="1"/>
          </p:cNvSpPr>
          <p:nvPr>
            <p:ph type="title"/>
          </p:nvPr>
        </p:nvSpPr>
        <p:spPr>
          <a:xfrm>
            <a:off x="457200" y="481965"/>
            <a:ext cx="4457700" cy="1716949"/>
          </a:xfrm>
        </p:spPr>
        <p:txBody>
          <a:bodyPr/>
          <a:lstStyle/>
          <a:p>
            <a:r>
              <a:rPr lang="en-US" dirty="0"/>
              <a:t>Institutions need a broader, more agile strategy that drives success when facing any future challenge</a:t>
            </a:r>
          </a:p>
        </p:txBody>
      </p:sp>
      <p:sp>
        <p:nvSpPr>
          <p:cNvPr id="17" name="Rectangle 16">
            <a:extLst>
              <a:ext uri="{FF2B5EF4-FFF2-40B4-BE49-F238E27FC236}">
                <a16:creationId xmlns:a16="http://schemas.microsoft.com/office/drawing/2014/main" id="{2DCB5DBD-C010-40DF-AAF2-AF04DFD2A4F1}"/>
              </a:ext>
            </a:extLst>
          </p:cNvPr>
          <p:cNvSpPr/>
          <p:nvPr/>
        </p:nvSpPr>
        <p:spPr bwMode="auto">
          <a:xfrm>
            <a:off x="-1" y="2254189"/>
            <a:ext cx="5409141" cy="1114283"/>
          </a:xfrm>
          <a:prstGeom prst="rect">
            <a:avLst/>
          </a:prstGeom>
          <a:solidFill>
            <a:srgbClr val="0078D7"/>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pPr lvl="0"/>
            <a:r>
              <a:rPr lang="en-US" dirty="0">
                <a:solidFill>
                  <a:schemeClr val="bg1"/>
                </a:solidFill>
                <a:latin typeface="Segoe UI Semibold" panose="020B0702040204020203" pitchFamily="34" charset="0"/>
                <a:cs typeface="Segoe UI Semibold" panose="020B0702040204020203" pitchFamily="34" charset="0"/>
              </a:rPr>
              <a:t>There are different steps your university can take to continue to meet strategic outcomes while adapting to new challenges swiftly.</a:t>
            </a:r>
          </a:p>
        </p:txBody>
      </p:sp>
      <p:sp>
        <p:nvSpPr>
          <p:cNvPr id="1123" name="UniversalApp_E8CC" title="Icon of a cellphone in front of a tablet">
            <a:extLst>
              <a:ext uri="{FF2B5EF4-FFF2-40B4-BE49-F238E27FC236}">
                <a16:creationId xmlns:a16="http://schemas.microsoft.com/office/drawing/2014/main" id="{82CBD234-54EF-4BC8-904E-EDB5A713A0EC}"/>
              </a:ext>
            </a:extLst>
          </p:cNvPr>
          <p:cNvSpPr>
            <a:spLocks noChangeAspect="1" noEditPoints="1"/>
          </p:cNvSpPr>
          <p:nvPr/>
        </p:nvSpPr>
        <p:spPr bwMode="auto">
          <a:xfrm>
            <a:off x="692255" y="3922847"/>
            <a:ext cx="245958" cy="180488"/>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2700" cap="sq">
            <a:solidFill>
              <a:schemeClr val="tx2"/>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177" name="Rectangle 1176">
            <a:extLst>
              <a:ext uri="{FF2B5EF4-FFF2-40B4-BE49-F238E27FC236}">
                <a16:creationId xmlns:a16="http://schemas.microsoft.com/office/drawing/2014/main" id="{EC2250AA-8823-4B9F-8A44-3CF0E1576DCB}"/>
              </a:ext>
            </a:extLst>
          </p:cNvPr>
          <p:cNvSpPr/>
          <p:nvPr/>
        </p:nvSpPr>
        <p:spPr bwMode="auto">
          <a:xfrm>
            <a:off x="1304472" y="3643759"/>
            <a:ext cx="3724728"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754288" fontAlgn="base">
              <a:spcBef>
                <a:spcPct val="0"/>
              </a:spcBef>
              <a:defRPr/>
            </a:pPr>
            <a:r>
              <a:rPr lang="en-US" sz="1600" dirty="0">
                <a:solidFill>
                  <a:schemeClr val="tx1"/>
                </a:solidFill>
                <a:cs typeface="Segoe UI Semilight" panose="020B0402040204020203" pitchFamily="34" charset="0"/>
              </a:rPr>
              <a:t>Digitizing processes through new applications and solutions that work across devices.</a:t>
            </a:r>
          </a:p>
        </p:txBody>
      </p:sp>
      <p:sp>
        <p:nvSpPr>
          <p:cNvPr id="1338" name="Processing_E9F5" title="Icon of two interlocked gears">
            <a:extLst>
              <a:ext uri="{FF2B5EF4-FFF2-40B4-BE49-F238E27FC236}">
                <a16:creationId xmlns:a16="http://schemas.microsoft.com/office/drawing/2014/main" id="{5EE0362E-AB13-4CD8-83E7-B98EF03BE311}"/>
              </a:ext>
            </a:extLst>
          </p:cNvPr>
          <p:cNvSpPr>
            <a:spLocks noChangeAspect="1" noEditPoints="1"/>
          </p:cNvSpPr>
          <p:nvPr/>
        </p:nvSpPr>
        <p:spPr bwMode="auto">
          <a:xfrm>
            <a:off x="707700" y="4865526"/>
            <a:ext cx="215069" cy="187311"/>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7" name="Rectangle 1386">
            <a:extLst>
              <a:ext uri="{FF2B5EF4-FFF2-40B4-BE49-F238E27FC236}">
                <a16:creationId xmlns:a16="http://schemas.microsoft.com/office/drawing/2014/main" id="{A381325C-6CC5-4C2A-9FDF-FA26E30E9B33}"/>
              </a:ext>
            </a:extLst>
          </p:cNvPr>
          <p:cNvSpPr/>
          <p:nvPr/>
        </p:nvSpPr>
        <p:spPr bwMode="auto">
          <a:xfrm>
            <a:off x="1304472" y="4712960"/>
            <a:ext cx="3724728" cy="4924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754288" fontAlgn="base">
              <a:spcBef>
                <a:spcPct val="0"/>
              </a:spcBef>
              <a:defRPr/>
            </a:pPr>
            <a:r>
              <a:rPr lang="en-US" sz="1600" dirty="0">
                <a:solidFill>
                  <a:schemeClr val="tx1"/>
                </a:solidFill>
                <a:cs typeface="Segoe UI Semilight" panose="020B0402040204020203" pitchFamily="34" charset="0"/>
              </a:rPr>
              <a:t>Automating previously manual workflows to find time for more high-value efforts.</a:t>
            </a:r>
          </a:p>
        </p:txBody>
      </p:sp>
      <p:sp>
        <p:nvSpPr>
          <p:cNvPr id="1408" name="binary" descr="Icon of binary code">
            <a:extLst>
              <a:ext uri="{FF2B5EF4-FFF2-40B4-BE49-F238E27FC236}">
                <a16:creationId xmlns:a16="http://schemas.microsoft.com/office/drawing/2014/main" id="{4AB3A050-95DB-4BA2-87E3-DFF5B2BE52C1}"/>
              </a:ext>
            </a:extLst>
          </p:cNvPr>
          <p:cNvSpPr>
            <a:spLocks noChangeAspect="1" noEditPoints="1"/>
          </p:cNvSpPr>
          <p:nvPr/>
        </p:nvSpPr>
        <p:spPr bwMode="auto">
          <a:xfrm>
            <a:off x="697405" y="5803527"/>
            <a:ext cx="235656" cy="203488"/>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2700" cap="sq">
            <a:solidFill>
              <a:schemeClr val="tx2"/>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420" name="Rectangle 1419">
            <a:extLst>
              <a:ext uri="{FF2B5EF4-FFF2-40B4-BE49-F238E27FC236}">
                <a16:creationId xmlns:a16="http://schemas.microsoft.com/office/drawing/2014/main" id="{483441CE-2F7C-450C-B306-6E6F400AB9B5}"/>
              </a:ext>
            </a:extLst>
          </p:cNvPr>
          <p:cNvSpPr/>
          <p:nvPr/>
        </p:nvSpPr>
        <p:spPr bwMode="auto">
          <a:xfrm>
            <a:off x="1304472" y="5535939"/>
            <a:ext cx="3724728"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754288" fontAlgn="base">
              <a:spcBef>
                <a:spcPct val="0"/>
              </a:spcBef>
              <a:defRPr/>
            </a:pPr>
            <a:r>
              <a:rPr lang="en-US" sz="1600" dirty="0">
                <a:solidFill>
                  <a:schemeClr val="tx1"/>
                </a:solidFill>
                <a:cs typeface="Segoe UI Semilight" panose="020B0402040204020203" pitchFamily="34" charset="0"/>
              </a:rPr>
              <a:t>Leveraging and sharing live data insights through interactive dashboards that collect data from multiple sources.</a:t>
            </a:r>
          </a:p>
        </p:txBody>
      </p:sp>
      <p:sp>
        <p:nvSpPr>
          <p:cNvPr id="1453" name="Graphic 3" descr="Icon of a chat box">
            <a:extLst>
              <a:ext uri="{FF2B5EF4-FFF2-40B4-BE49-F238E27FC236}">
                <a16:creationId xmlns:a16="http://schemas.microsoft.com/office/drawing/2014/main" id="{7F7EDF6B-896D-47B5-A96A-2691A07D6416}"/>
              </a:ext>
            </a:extLst>
          </p:cNvPr>
          <p:cNvSpPr/>
          <p:nvPr/>
        </p:nvSpPr>
        <p:spPr>
          <a:xfrm>
            <a:off x="709909" y="6756756"/>
            <a:ext cx="210841" cy="187122"/>
          </a:xfrm>
          <a:custGeom>
            <a:avLst/>
            <a:gdLst>
              <a:gd name="connsiteX0" fmla="*/ 155639 w 274320"/>
              <a:gd name="connsiteY0" fmla="*/ 184785 h 243459"/>
              <a:gd name="connsiteX1" fmla="*/ 96965 w 274320"/>
              <a:gd name="connsiteY1" fmla="*/ 184785 h 243459"/>
              <a:gd name="connsiteX2" fmla="*/ 39529 w 274320"/>
              <a:gd name="connsiteY2" fmla="*/ 243459 h 243459"/>
              <a:gd name="connsiteX3" fmla="*/ 39529 w 274320"/>
              <a:gd name="connsiteY3" fmla="*/ 184785 h 243459"/>
              <a:gd name="connsiteX4" fmla="*/ 0 w 274320"/>
              <a:gd name="connsiteY4" fmla="*/ 184785 h 243459"/>
              <a:gd name="connsiteX5" fmla="*/ 0 w 274320"/>
              <a:gd name="connsiteY5" fmla="*/ 0 h 243459"/>
              <a:gd name="connsiteX6" fmla="*/ 274320 w 274320"/>
              <a:gd name="connsiteY6" fmla="*/ 0 h 243459"/>
              <a:gd name="connsiteX7" fmla="*/ 274320 w 274320"/>
              <a:gd name="connsiteY7" fmla="*/ 152972 h 243459"/>
              <a:gd name="connsiteX8" fmla="*/ 155639 w 274320"/>
              <a:gd name="connsiteY8" fmla="*/ 184785 h 243459"/>
              <a:gd name="connsiteX9" fmla="*/ 155639 w 274320"/>
              <a:gd name="connsiteY9" fmla="*/ 184785 h 243459"/>
              <a:gd name="connsiteX10" fmla="*/ 155639 w 274320"/>
              <a:gd name="connsiteY10" fmla="*/ 184785 h 243459"/>
              <a:gd name="connsiteX11" fmla="*/ 274320 w 274320"/>
              <a:gd name="connsiteY11" fmla="*/ 184785 h 243459"/>
              <a:gd name="connsiteX12" fmla="*/ 274320 w 274320"/>
              <a:gd name="connsiteY12" fmla="*/ 152876 h 243459"/>
              <a:gd name="connsiteX13" fmla="*/ 57531 w 274320"/>
              <a:gd name="connsiteY13" fmla="*/ 91631 h 243459"/>
              <a:gd name="connsiteX14" fmla="*/ 64008 w 274320"/>
              <a:gd name="connsiteY14" fmla="*/ 98774 h 243459"/>
              <a:gd name="connsiteX15" fmla="*/ 71819 w 274320"/>
              <a:gd name="connsiteY15" fmla="*/ 91631 h 243459"/>
              <a:gd name="connsiteX16" fmla="*/ 64008 w 274320"/>
              <a:gd name="connsiteY16" fmla="*/ 84487 h 243459"/>
              <a:gd name="connsiteX17" fmla="*/ 57531 w 274320"/>
              <a:gd name="connsiteY17" fmla="*/ 91631 h 243459"/>
              <a:gd name="connsiteX18" fmla="*/ 57531 w 274320"/>
              <a:gd name="connsiteY18" fmla="*/ 91631 h 243459"/>
              <a:gd name="connsiteX19" fmla="*/ 130016 w 274320"/>
              <a:gd name="connsiteY19" fmla="*/ 91631 h 243459"/>
              <a:gd name="connsiteX20" fmla="*/ 136493 w 274320"/>
              <a:gd name="connsiteY20" fmla="*/ 98774 h 243459"/>
              <a:gd name="connsiteX21" fmla="*/ 144304 w 274320"/>
              <a:gd name="connsiteY21" fmla="*/ 91631 h 243459"/>
              <a:gd name="connsiteX22" fmla="*/ 136493 w 274320"/>
              <a:gd name="connsiteY22" fmla="*/ 84487 h 243459"/>
              <a:gd name="connsiteX23" fmla="*/ 130016 w 274320"/>
              <a:gd name="connsiteY23" fmla="*/ 91631 h 243459"/>
              <a:gd name="connsiteX24" fmla="*/ 130016 w 274320"/>
              <a:gd name="connsiteY24" fmla="*/ 91631 h 243459"/>
              <a:gd name="connsiteX25" fmla="*/ 202406 w 274320"/>
              <a:gd name="connsiteY25" fmla="*/ 91631 h 243459"/>
              <a:gd name="connsiteX26" fmla="*/ 210217 w 274320"/>
              <a:gd name="connsiteY26" fmla="*/ 98774 h 243459"/>
              <a:gd name="connsiteX27" fmla="*/ 216694 w 274320"/>
              <a:gd name="connsiteY27" fmla="*/ 91631 h 243459"/>
              <a:gd name="connsiteX28" fmla="*/ 210217 w 274320"/>
              <a:gd name="connsiteY28" fmla="*/ 84487 h 243459"/>
              <a:gd name="connsiteX29" fmla="*/ 202406 w 274320"/>
              <a:gd name="connsiteY29" fmla="*/ 91631 h 243459"/>
              <a:gd name="connsiteX30" fmla="*/ 202406 w 274320"/>
              <a:gd name="connsiteY30" fmla="*/ 91631 h 24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4320" h="243459">
                <a:moveTo>
                  <a:pt x="155639" y="184785"/>
                </a:moveTo>
                <a:lnTo>
                  <a:pt x="96965" y="184785"/>
                </a:lnTo>
                <a:lnTo>
                  <a:pt x="39529" y="243459"/>
                </a:lnTo>
                <a:lnTo>
                  <a:pt x="39529" y="184785"/>
                </a:lnTo>
                <a:lnTo>
                  <a:pt x="0" y="184785"/>
                </a:lnTo>
                <a:lnTo>
                  <a:pt x="0" y="0"/>
                </a:lnTo>
                <a:lnTo>
                  <a:pt x="274320" y="0"/>
                </a:lnTo>
                <a:lnTo>
                  <a:pt x="274320" y="152972"/>
                </a:lnTo>
                <a:moveTo>
                  <a:pt x="155639" y="184785"/>
                </a:moveTo>
                <a:lnTo>
                  <a:pt x="155639" y="184785"/>
                </a:lnTo>
                <a:moveTo>
                  <a:pt x="155639" y="184785"/>
                </a:moveTo>
                <a:lnTo>
                  <a:pt x="274320" y="184785"/>
                </a:lnTo>
                <a:lnTo>
                  <a:pt x="274320" y="152876"/>
                </a:lnTo>
                <a:moveTo>
                  <a:pt x="57531" y="91631"/>
                </a:moveTo>
                <a:cubicBezTo>
                  <a:pt x="57531" y="95155"/>
                  <a:pt x="60103" y="98774"/>
                  <a:pt x="64008" y="98774"/>
                </a:cubicBezTo>
                <a:cubicBezTo>
                  <a:pt x="69152" y="98774"/>
                  <a:pt x="71819" y="95250"/>
                  <a:pt x="71819" y="91631"/>
                </a:cubicBezTo>
                <a:cubicBezTo>
                  <a:pt x="71819" y="88106"/>
                  <a:pt x="69247" y="84487"/>
                  <a:pt x="64008" y="84487"/>
                </a:cubicBezTo>
                <a:cubicBezTo>
                  <a:pt x="60103" y="84582"/>
                  <a:pt x="57531" y="88106"/>
                  <a:pt x="57531" y="91631"/>
                </a:cubicBezTo>
                <a:lnTo>
                  <a:pt x="57531" y="91631"/>
                </a:lnTo>
                <a:close/>
                <a:moveTo>
                  <a:pt x="130016" y="91631"/>
                </a:moveTo>
                <a:cubicBezTo>
                  <a:pt x="130016" y="95155"/>
                  <a:pt x="132588" y="98774"/>
                  <a:pt x="136493" y="98774"/>
                </a:cubicBezTo>
                <a:cubicBezTo>
                  <a:pt x="141637" y="98774"/>
                  <a:pt x="144304" y="95250"/>
                  <a:pt x="144304" y="91631"/>
                </a:cubicBezTo>
                <a:cubicBezTo>
                  <a:pt x="144304" y="88106"/>
                  <a:pt x="141732" y="84487"/>
                  <a:pt x="136493" y="84487"/>
                </a:cubicBezTo>
                <a:cubicBezTo>
                  <a:pt x="132588" y="84582"/>
                  <a:pt x="130016" y="88106"/>
                  <a:pt x="130016" y="91631"/>
                </a:cubicBezTo>
                <a:lnTo>
                  <a:pt x="130016" y="91631"/>
                </a:lnTo>
                <a:close/>
                <a:moveTo>
                  <a:pt x="202406" y="91631"/>
                </a:moveTo>
                <a:cubicBezTo>
                  <a:pt x="202406" y="95155"/>
                  <a:pt x="204978" y="98774"/>
                  <a:pt x="210217" y="98774"/>
                </a:cubicBezTo>
                <a:cubicBezTo>
                  <a:pt x="214122" y="98774"/>
                  <a:pt x="216694" y="95250"/>
                  <a:pt x="216694" y="91631"/>
                </a:cubicBezTo>
                <a:cubicBezTo>
                  <a:pt x="216694" y="88106"/>
                  <a:pt x="214122" y="84487"/>
                  <a:pt x="210217" y="84487"/>
                </a:cubicBezTo>
                <a:cubicBezTo>
                  <a:pt x="204978" y="84582"/>
                  <a:pt x="202406" y="88106"/>
                  <a:pt x="202406" y="91631"/>
                </a:cubicBezTo>
                <a:lnTo>
                  <a:pt x="202406" y="91631"/>
                </a:lnTo>
                <a:close/>
              </a:path>
            </a:pathLst>
          </a:custGeom>
          <a:noFill/>
          <a:ln w="12700" cap="flat">
            <a:solidFill>
              <a:schemeClr val="tx2"/>
            </a:solidFill>
            <a:prstDash val="solid"/>
            <a:miter/>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1455" name="Rectangle 1454">
            <a:extLst>
              <a:ext uri="{FF2B5EF4-FFF2-40B4-BE49-F238E27FC236}">
                <a16:creationId xmlns:a16="http://schemas.microsoft.com/office/drawing/2014/main" id="{74B591D7-C1D4-414E-B2A2-1E591323E1B9}"/>
              </a:ext>
            </a:extLst>
          </p:cNvPr>
          <p:cNvSpPr/>
          <p:nvPr/>
        </p:nvSpPr>
        <p:spPr bwMode="auto">
          <a:xfrm>
            <a:off x="1304472" y="6482030"/>
            <a:ext cx="3623128"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defTabSz="754288" fontAlgn="base">
              <a:spcBef>
                <a:spcPct val="0"/>
              </a:spcBef>
              <a:defRPr/>
            </a:pPr>
            <a:r>
              <a:rPr lang="en-US" sz="1600" dirty="0">
                <a:solidFill>
                  <a:schemeClr val="tx1"/>
                </a:solidFill>
                <a:cs typeface="Segoe UI Semilight" panose="020B0402040204020203" pitchFamily="34" charset="0"/>
              </a:rPr>
              <a:t>Using chatbots to quickly answer questions and provide key information at scale.</a:t>
            </a:r>
          </a:p>
        </p:txBody>
      </p:sp>
      <p:pic>
        <p:nvPicPr>
          <p:cNvPr id="1456" name="Picture 1455" descr="A women with a windows laptop looking outside her house window and smilling">
            <a:extLst>
              <a:ext uri="{FF2B5EF4-FFF2-40B4-BE49-F238E27FC236}">
                <a16:creationId xmlns:a16="http://schemas.microsoft.com/office/drawing/2014/main" id="{613BC838-63D8-40CF-A11A-CF26D7E5D91B}"/>
              </a:ext>
            </a:extLst>
          </p:cNvPr>
          <p:cNvPicPr>
            <a:picLocks noChangeAspect="1"/>
          </p:cNvPicPr>
          <p:nvPr/>
        </p:nvPicPr>
        <p:blipFill rotWithShape="1">
          <a:blip r:embed="rId4"/>
          <a:srcRect l="10652" r="49451"/>
          <a:stretch/>
        </p:blipFill>
        <p:spPr>
          <a:xfrm>
            <a:off x="5409141" y="0"/>
            <a:ext cx="4649260" cy="7772400"/>
          </a:xfrm>
          <a:prstGeom prst="rect">
            <a:avLst/>
          </a:prstGeom>
        </p:spPr>
      </p:pic>
      <p:sp>
        <p:nvSpPr>
          <p:cNvPr id="12" name="Text Placeholder 3">
            <a:extLst>
              <a:ext uri="{FF2B5EF4-FFF2-40B4-BE49-F238E27FC236}">
                <a16:creationId xmlns:a16="http://schemas.microsoft.com/office/drawing/2014/main" id="{5DAF45DE-11DE-4FFC-86B8-CD98F455ACF0}"/>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solidFill>
                  <a:schemeClr val="bg1"/>
                </a:solidFill>
              </a:rPr>
              <a:pPr lvl="0"/>
              <a:t>6</a:t>
            </a:fld>
            <a:endParaRPr lang="en-US">
              <a:solidFill>
                <a:schemeClr val="bg1"/>
              </a:solidFill>
            </a:endParaRPr>
          </a:p>
        </p:txBody>
      </p:sp>
    </p:spTree>
    <p:extLst>
      <p:ext uri="{BB962C8B-B14F-4D97-AF65-F5344CB8AC3E}">
        <p14:creationId xmlns:p14="http://schemas.microsoft.com/office/powerpoint/2010/main" val="131764971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975"/>
            <a:ext cx="9144000" cy="1019175"/>
          </a:xfrm>
        </p:spPr>
        <p:txBody>
          <a:bodyPr/>
          <a:lstStyle/>
          <a:p>
            <a:r>
              <a:rPr lang="en-US" dirty="0"/>
              <a:t>Put the power of technology in the hands of your </a:t>
            </a:r>
            <a:br>
              <a:rPr lang="en-US" dirty="0"/>
            </a:br>
            <a:r>
              <a:rPr lang="en-US" dirty="0"/>
              <a:t>entire community</a:t>
            </a:r>
          </a:p>
        </p:txBody>
      </p:sp>
      <p:sp>
        <p:nvSpPr>
          <p:cNvPr id="44" name="Rectangle 43">
            <a:extLst>
              <a:ext uri="{FF2B5EF4-FFF2-40B4-BE49-F238E27FC236}">
                <a16:creationId xmlns:a16="http://schemas.microsoft.com/office/drawing/2014/main" id="{5E3D60DA-F102-49E2-925E-C9DA7EFFAF8B}"/>
              </a:ext>
            </a:extLst>
          </p:cNvPr>
          <p:cNvSpPr/>
          <p:nvPr/>
        </p:nvSpPr>
        <p:spPr bwMode="auto">
          <a:xfrm>
            <a:off x="457200" y="1225369"/>
            <a:ext cx="9055112" cy="615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tx1"/>
                </a:solidFill>
                <a:latin typeface="Segoe UI Semilight" panose="020B0402040204020203" pitchFamily="34" charset="0"/>
                <a:cs typeface="Segoe UI Semilight" panose="020B0402040204020203" pitchFamily="34" charset="0"/>
              </a:rPr>
              <a:t>The Power Platform is comprised of four products that enables everyone in your community to build, operate, and deploy configured solutions.</a:t>
            </a:r>
          </a:p>
        </p:txBody>
      </p:sp>
      <p:grpSp>
        <p:nvGrpSpPr>
          <p:cNvPr id="2" name="Group 1" descr="Microsoft Power Platform is comprised of four products and a Microsoft teams logo in the centre">
            <a:extLst>
              <a:ext uri="{FF2B5EF4-FFF2-40B4-BE49-F238E27FC236}">
                <a16:creationId xmlns:a16="http://schemas.microsoft.com/office/drawing/2014/main" id="{2AFEBAF8-351B-4CD5-AD80-73770CDF19DC}"/>
              </a:ext>
            </a:extLst>
          </p:cNvPr>
          <p:cNvGrpSpPr/>
          <p:nvPr/>
        </p:nvGrpSpPr>
        <p:grpSpPr>
          <a:xfrm>
            <a:off x="2838237" y="2509349"/>
            <a:ext cx="4381928" cy="4381927"/>
            <a:chOff x="2838238" y="2522049"/>
            <a:chExt cx="4381928" cy="4381927"/>
          </a:xfrm>
        </p:grpSpPr>
        <p:sp>
          <p:nvSpPr>
            <p:cNvPr id="46" name="Freeform: Shape 45">
              <a:extLst>
                <a:ext uri="{FF2B5EF4-FFF2-40B4-BE49-F238E27FC236}">
                  <a16:creationId xmlns:a16="http://schemas.microsoft.com/office/drawing/2014/main" id="{37027FD0-E797-4A2A-985F-03740DB485E1}"/>
                </a:ext>
              </a:extLst>
            </p:cNvPr>
            <p:cNvSpPr/>
            <p:nvPr/>
          </p:nvSpPr>
          <p:spPr bwMode="auto">
            <a:xfrm rot="10800000">
              <a:off x="4397340" y="5344873"/>
              <a:ext cx="631861" cy="1559103"/>
            </a:xfrm>
            <a:custGeom>
              <a:avLst/>
              <a:gdLst>
                <a:gd name="connsiteX0" fmla="*/ 0 w 631861"/>
                <a:gd name="connsiteY0" fmla="*/ 0 h 1559103"/>
                <a:gd name="connsiteX1" fmla="*/ 631861 w 631861"/>
                <a:gd name="connsiteY1" fmla="*/ 631861 h 1559103"/>
                <a:gd name="connsiteX2" fmla="*/ 631861 w 631861"/>
                <a:gd name="connsiteY2" fmla="*/ 1559103 h 1559103"/>
                <a:gd name="connsiteX3" fmla="*/ 0 w 631861"/>
                <a:gd name="connsiteY3" fmla="*/ 1559103 h 1559103"/>
              </a:gdLst>
              <a:ahLst/>
              <a:cxnLst>
                <a:cxn ang="0">
                  <a:pos x="connsiteX0" y="connsiteY0"/>
                </a:cxn>
                <a:cxn ang="0">
                  <a:pos x="connsiteX1" y="connsiteY1"/>
                </a:cxn>
                <a:cxn ang="0">
                  <a:pos x="connsiteX2" y="connsiteY2"/>
                </a:cxn>
                <a:cxn ang="0">
                  <a:pos x="connsiteX3" y="connsiteY3"/>
                </a:cxn>
              </a:cxnLst>
              <a:rect l="l" t="t" r="r" b="b"/>
              <a:pathLst>
                <a:path w="631861" h="1559103">
                  <a:moveTo>
                    <a:pt x="0" y="0"/>
                  </a:moveTo>
                  <a:cubicBezTo>
                    <a:pt x="348967" y="0"/>
                    <a:pt x="631861" y="282894"/>
                    <a:pt x="631861" y="631861"/>
                  </a:cubicBezTo>
                  <a:lnTo>
                    <a:pt x="631861" y="1559103"/>
                  </a:lnTo>
                  <a:lnTo>
                    <a:pt x="0" y="1559103"/>
                  </a:lnTo>
                  <a:close/>
                </a:path>
              </a:pathLst>
            </a:cu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47" name="Freeform: Shape 46">
              <a:extLst>
                <a:ext uri="{FF2B5EF4-FFF2-40B4-BE49-F238E27FC236}">
                  <a16:creationId xmlns:a16="http://schemas.microsoft.com/office/drawing/2014/main" id="{DBEE8307-0DAC-4AE0-B780-D503B9E08561}"/>
                </a:ext>
              </a:extLst>
            </p:cNvPr>
            <p:cNvSpPr/>
            <p:nvPr/>
          </p:nvSpPr>
          <p:spPr bwMode="auto">
            <a:xfrm rot="16200000">
              <a:off x="3301859" y="3617532"/>
              <a:ext cx="631861" cy="1559103"/>
            </a:xfrm>
            <a:custGeom>
              <a:avLst/>
              <a:gdLst>
                <a:gd name="connsiteX0" fmla="*/ 0 w 631861"/>
                <a:gd name="connsiteY0" fmla="*/ 0 h 1559103"/>
                <a:gd name="connsiteX1" fmla="*/ 631861 w 631861"/>
                <a:gd name="connsiteY1" fmla="*/ 631861 h 1559103"/>
                <a:gd name="connsiteX2" fmla="*/ 631861 w 631861"/>
                <a:gd name="connsiteY2" fmla="*/ 1559103 h 1559103"/>
                <a:gd name="connsiteX3" fmla="*/ 0 w 631861"/>
                <a:gd name="connsiteY3" fmla="*/ 1559103 h 1559103"/>
              </a:gdLst>
              <a:ahLst/>
              <a:cxnLst>
                <a:cxn ang="0">
                  <a:pos x="connsiteX0" y="connsiteY0"/>
                </a:cxn>
                <a:cxn ang="0">
                  <a:pos x="connsiteX1" y="connsiteY1"/>
                </a:cxn>
                <a:cxn ang="0">
                  <a:pos x="connsiteX2" y="connsiteY2"/>
                </a:cxn>
                <a:cxn ang="0">
                  <a:pos x="connsiteX3" y="connsiteY3"/>
                </a:cxn>
              </a:cxnLst>
              <a:rect l="l" t="t" r="r" b="b"/>
              <a:pathLst>
                <a:path w="631861" h="1559103">
                  <a:moveTo>
                    <a:pt x="0" y="0"/>
                  </a:moveTo>
                  <a:cubicBezTo>
                    <a:pt x="348967" y="0"/>
                    <a:pt x="631861" y="282894"/>
                    <a:pt x="631861" y="631861"/>
                  </a:cubicBezTo>
                  <a:lnTo>
                    <a:pt x="631861" y="1559103"/>
                  </a:lnTo>
                  <a:lnTo>
                    <a:pt x="0" y="1559103"/>
                  </a:lnTo>
                  <a:close/>
                </a:path>
              </a:pathLst>
            </a:cu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48" name="Freeform: Shape 47">
              <a:extLst>
                <a:ext uri="{FF2B5EF4-FFF2-40B4-BE49-F238E27FC236}">
                  <a16:creationId xmlns:a16="http://schemas.microsoft.com/office/drawing/2014/main" id="{9923D933-F661-4D08-BF5B-71F7DE18858E}"/>
                </a:ext>
              </a:extLst>
            </p:cNvPr>
            <p:cNvSpPr/>
            <p:nvPr/>
          </p:nvSpPr>
          <p:spPr bwMode="auto">
            <a:xfrm rot="5400000">
              <a:off x="6124683" y="4249392"/>
              <a:ext cx="631861" cy="1559103"/>
            </a:xfrm>
            <a:custGeom>
              <a:avLst/>
              <a:gdLst>
                <a:gd name="connsiteX0" fmla="*/ 0 w 631861"/>
                <a:gd name="connsiteY0" fmla="*/ 0 h 1559103"/>
                <a:gd name="connsiteX1" fmla="*/ 631861 w 631861"/>
                <a:gd name="connsiteY1" fmla="*/ 631861 h 1559103"/>
                <a:gd name="connsiteX2" fmla="*/ 631861 w 631861"/>
                <a:gd name="connsiteY2" fmla="*/ 1559103 h 1559103"/>
                <a:gd name="connsiteX3" fmla="*/ 0 w 631861"/>
                <a:gd name="connsiteY3" fmla="*/ 1559103 h 1559103"/>
              </a:gdLst>
              <a:ahLst/>
              <a:cxnLst>
                <a:cxn ang="0">
                  <a:pos x="connsiteX0" y="connsiteY0"/>
                </a:cxn>
                <a:cxn ang="0">
                  <a:pos x="connsiteX1" y="connsiteY1"/>
                </a:cxn>
                <a:cxn ang="0">
                  <a:pos x="connsiteX2" y="connsiteY2"/>
                </a:cxn>
                <a:cxn ang="0">
                  <a:pos x="connsiteX3" y="connsiteY3"/>
                </a:cxn>
              </a:cxnLst>
              <a:rect l="l" t="t" r="r" b="b"/>
              <a:pathLst>
                <a:path w="631861" h="1559103">
                  <a:moveTo>
                    <a:pt x="0" y="0"/>
                  </a:moveTo>
                  <a:cubicBezTo>
                    <a:pt x="348967" y="0"/>
                    <a:pt x="631861" y="282894"/>
                    <a:pt x="631861" y="631861"/>
                  </a:cubicBezTo>
                  <a:lnTo>
                    <a:pt x="631861" y="1559103"/>
                  </a:lnTo>
                  <a:lnTo>
                    <a:pt x="0" y="1559103"/>
                  </a:lnTo>
                  <a:close/>
                </a:path>
              </a:pathLst>
            </a:cu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49" name="Freeform: Shape 48">
              <a:extLst>
                <a:ext uri="{FF2B5EF4-FFF2-40B4-BE49-F238E27FC236}">
                  <a16:creationId xmlns:a16="http://schemas.microsoft.com/office/drawing/2014/main" id="{AFCD1847-7CBE-4A46-B50F-4B8963F464B3}"/>
                </a:ext>
              </a:extLst>
            </p:cNvPr>
            <p:cNvSpPr/>
            <p:nvPr/>
          </p:nvSpPr>
          <p:spPr bwMode="auto">
            <a:xfrm>
              <a:off x="5029201" y="2522049"/>
              <a:ext cx="631861" cy="1559103"/>
            </a:xfrm>
            <a:custGeom>
              <a:avLst/>
              <a:gdLst>
                <a:gd name="connsiteX0" fmla="*/ 0 w 631861"/>
                <a:gd name="connsiteY0" fmla="*/ 0 h 1559103"/>
                <a:gd name="connsiteX1" fmla="*/ 631861 w 631861"/>
                <a:gd name="connsiteY1" fmla="*/ 631861 h 1559103"/>
                <a:gd name="connsiteX2" fmla="*/ 631861 w 631861"/>
                <a:gd name="connsiteY2" fmla="*/ 1559103 h 1559103"/>
                <a:gd name="connsiteX3" fmla="*/ 0 w 631861"/>
                <a:gd name="connsiteY3" fmla="*/ 1559103 h 1559103"/>
              </a:gdLst>
              <a:ahLst/>
              <a:cxnLst>
                <a:cxn ang="0">
                  <a:pos x="connsiteX0" y="connsiteY0"/>
                </a:cxn>
                <a:cxn ang="0">
                  <a:pos x="connsiteX1" y="connsiteY1"/>
                </a:cxn>
                <a:cxn ang="0">
                  <a:pos x="connsiteX2" y="connsiteY2"/>
                </a:cxn>
                <a:cxn ang="0">
                  <a:pos x="connsiteX3" y="connsiteY3"/>
                </a:cxn>
              </a:cxnLst>
              <a:rect l="l" t="t" r="r" b="b"/>
              <a:pathLst>
                <a:path w="631861" h="1559103">
                  <a:moveTo>
                    <a:pt x="0" y="0"/>
                  </a:moveTo>
                  <a:cubicBezTo>
                    <a:pt x="348967" y="0"/>
                    <a:pt x="631861" y="282894"/>
                    <a:pt x="631861" y="631861"/>
                  </a:cubicBezTo>
                  <a:lnTo>
                    <a:pt x="631861" y="1559103"/>
                  </a:lnTo>
                  <a:lnTo>
                    <a:pt x="0" y="1559103"/>
                  </a:lnTo>
                  <a:close/>
                </a:path>
              </a:pathLst>
            </a:cu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26F2BDB9-2DF2-441C-ADC0-A82545FDE2EE}"/>
                </a:ext>
              </a:extLst>
            </p:cNvPr>
            <p:cNvSpPr/>
            <p:nvPr/>
          </p:nvSpPr>
          <p:spPr bwMode="auto">
            <a:xfrm>
              <a:off x="4397340" y="2522049"/>
              <a:ext cx="631861" cy="2190964"/>
            </a:xfrm>
            <a:custGeom>
              <a:avLst/>
              <a:gdLst>
                <a:gd name="connsiteX0" fmla="*/ 631861 w 631861"/>
                <a:gd name="connsiteY0" fmla="*/ 0 h 2190964"/>
                <a:gd name="connsiteX1" fmla="*/ 631861 w 631861"/>
                <a:gd name="connsiteY1" fmla="*/ 2190964 h 2190964"/>
                <a:gd name="connsiteX2" fmla="*/ 0 w 631861"/>
                <a:gd name="connsiteY2" fmla="*/ 2190964 h 2190964"/>
                <a:gd name="connsiteX3" fmla="*/ 0 w 631861"/>
                <a:gd name="connsiteY3" fmla="*/ 631861 h 2190964"/>
                <a:gd name="connsiteX4" fmla="*/ 631861 w 631861"/>
                <a:gd name="connsiteY4" fmla="*/ 0 h 21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61" h="2190964">
                  <a:moveTo>
                    <a:pt x="631861" y="0"/>
                  </a:moveTo>
                  <a:lnTo>
                    <a:pt x="631861" y="2190964"/>
                  </a:lnTo>
                  <a:lnTo>
                    <a:pt x="0" y="2190964"/>
                  </a:lnTo>
                  <a:lnTo>
                    <a:pt x="0" y="631861"/>
                  </a:lnTo>
                  <a:cubicBezTo>
                    <a:pt x="0" y="282894"/>
                    <a:pt x="282894" y="0"/>
                    <a:pt x="631861" y="0"/>
                  </a:cubicBezTo>
                  <a:close/>
                </a:path>
              </a:pathLst>
            </a:custGeom>
            <a:solidFill>
              <a:srgbClr val="902C87"/>
            </a:solidFill>
            <a:ln>
              <a:noFill/>
              <a:headEnd type="none" w="med" len="med"/>
              <a:tailEnd type="none" w="med" len="med"/>
            </a:ln>
            <a:effectLst>
              <a:outerShdw blurRad="38100" dist="25400" algn="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51" name="Freeform: Shape 50">
              <a:extLst>
                <a:ext uri="{FF2B5EF4-FFF2-40B4-BE49-F238E27FC236}">
                  <a16:creationId xmlns:a16="http://schemas.microsoft.com/office/drawing/2014/main" id="{8813C68D-50C3-4533-9F92-5B9835FF47D1}"/>
                </a:ext>
              </a:extLst>
            </p:cNvPr>
            <p:cNvSpPr/>
            <p:nvPr/>
          </p:nvSpPr>
          <p:spPr bwMode="auto">
            <a:xfrm rot="5400000">
              <a:off x="5808753" y="3301601"/>
              <a:ext cx="631861" cy="2190964"/>
            </a:xfrm>
            <a:custGeom>
              <a:avLst/>
              <a:gdLst>
                <a:gd name="connsiteX0" fmla="*/ 631861 w 631861"/>
                <a:gd name="connsiteY0" fmla="*/ 0 h 2190964"/>
                <a:gd name="connsiteX1" fmla="*/ 631861 w 631861"/>
                <a:gd name="connsiteY1" fmla="*/ 2190964 h 2190964"/>
                <a:gd name="connsiteX2" fmla="*/ 0 w 631861"/>
                <a:gd name="connsiteY2" fmla="*/ 2190964 h 2190964"/>
                <a:gd name="connsiteX3" fmla="*/ 0 w 631861"/>
                <a:gd name="connsiteY3" fmla="*/ 631861 h 2190964"/>
                <a:gd name="connsiteX4" fmla="*/ 631861 w 631861"/>
                <a:gd name="connsiteY4" fmla="*/ 0 h 21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61" h="2190964">
                  <a:moveTo>
                    <a:pt x="631861" y="0"/>
                  </a:moveTo>
                  <a:lnTo>
                    <a:pt x="631861" y="2190964"/>
                  </a:lnTo>
                  <a:lnTo>
                    <a:pt x="0" y="2190964"/>
                  </a:lnTo>
                  <a:lnTo>
                    <a:pt x="0" y="631861"/>
                  </a:lnTo>
                  <a:cubicBezTo>
                    <a:pt x="0" y="282894"/>
                    <a:pt x="282894" y="0"/>
                    <a:pt x="631861" y="0"/>
                  </a:cubicBezTo>
                  <a:close/>
                </a:path>
              </a:pathLst>
            </a:custGeom>
            <a:solidFill>
              <a:srgbClr val="0F44BC"/>
            </a:solidFill>
            <a:ln>
              <a:noFill/>
              <a:headEnd type="none" w="med" len="med"/>
              <a:tailEnd type="none" w="med" len="med"/>
            </a:ln>
            <a:effectLst>
              <a:outerShdw blurRad="38100" dist="25400" dir="5400000" algn="t"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52" name="Freeform: Shape 51">
              <a:extLst>
                <a:ext uri="{FF2B5EF4-FFF2-40B4-BE49-F238E27FC236}">
                  <a16:creationId xmlns:a16="http://schemas.microsoft.com/office/drawing/2014/main" id="{CB47D069-C48E-4910-A709-04A89EC86AB3}"/>
                </a:ext>
              </a:extLst>
            </p:cNvPr>
            <p:cNvSpPr/>
            <p:nvPr/>
          </p:nvSpPr>
          <p:spPr bwMode="auto">
            <a:xfrm rot="10800000">
              <a:off x="5029201" y="4713012"/>
              <a:ext cx="631861" cy="2190964"/>
            </a:xfrm>
            <a:custGeom>
              <a:avLst/>
              <a:gdLst>
                <a:gd name="connsiteX0" fmla="*/ 631861 w 631861"/>
                <a:gd name="connsiteY0" fmla="*/ 0 h 2190964"/>
                <a:gd name="connsiteX1" fmla="*/ 631861 w 631861"/>
                <a:gd name="connsiteY1" fmla="*/ 2190964 h 2190964"/>
                <a:gd name="connsiteX2" fmla="*/ 0 w 631861"/>
                <a:gd name="connsiteY2" fmla="*/ 2190964 h 2190964"/>
                <a:gd name="connsiteX3" fmla="*/ 0 w 631861"/>
                <a:gd name="connsiteY3" fmla="*/ 631861 h 2190964"/>
                <a:gd name="connsiteX4" fmla="*/ 631861 w 631861"/>
                <a:gd name="connsiteY4" fmla="*/ 0 h 21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61" h="2190964">
                  <a:moveTo>
                    <a:pt x="631861" y="0"/>
                  </a:moveTo>
                  <a:lnTo>
                    <a:pt x="631861" y="2190964"/>
                  </a:lnTo>
                  <a:lnTo>
                    <a:pt x="0" y="2190964"/>
                  </a:lnTo>
                  <a:lnTo>
                    <a:pt x="0" y="631861"/>
                  </a:lnTo>
                  <a:cubicBezTo>
                    <a:pt x="0" y="282894"/>
                    <a:pt x="282894" y="0"/>
                    <a:pt x="631861" y="0"/>
                  </a:cubicBezTo>
                  <a:close/>
                </a:path>
              </a:pathLst>
            </a:custGeom>
            <a:solidFill>
              <a:srgbClr val="0F6B84"/>
            </a:solidFill>
            <a:ln>
              <a:noFill/>
              <a:headEnd type="none" w="med" len="med"/>
              <a:tailEnd type="none" w="med" len="med"/>
            </a:ln>
            <a:effectLst>
              <a:outerShdw blurRad="38100" dist="25400" dir="10800000" algn="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53" name="Freeform: Shape 52">
              <a:extLst>
                <a:ext uri="{FF2B5EF4-FFF2-40B4-BE49-F238E27FC236}">
                  <a16:creationId xmlns:a16="http://schemas.microsoft.com/office/drawing/2014/main" id="{AE536E48-3B67-456E-B4A6-16D293AAD36C}"/>
                </a:ext>
              </a:extLst>
            </p:cNvPr>
            <p:cNvSpPr/>
            <p:nvPr/>
          </p:nvSpPr>
          <p:spPr bwMode="auto">
            <a:xfrm rot="16200000">
              <a:off x="3617790" y="3933462"/>
              <a:ext cx="631861" cy="2190964"/>
            </a:xfrm>
            <a:custGeom>
              <a:avLst/>
              <a:gdLst>
                <a:gd name="connsiteX0" fmla="*/ 631861 w 631861"/>
                <a:gd name="connsiteY0" fmla="*/ 0 h 2190964"/>
                <a:gd name="connsiteX1" fmla="*/ 631861 w 631861"/>
                <a:gd name="connsiteY1" fmla="*/ 2190964 h 2190964"/>
                <a:gd name="connsiteX2" fmla="*/ 0 w 631861"/>
                <a:gd name="connsiteY2" fmla="*/ 2190964 h 2190964"/>
                <a:gd name="connsiteX3" fmla="*/ 0 w 631861"/>
                <a:gd name="connsiteY3" fmla="*/ 631861 h 2190964"/>
                <a:gd name="connsiteX4" fmla="*/ 631861 w 631861"/>
                <a:gd name="connsiteY4" fmla="*/ 0 h 219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861" h="2190964">
                  <a:moveTo>
                    <a:pt x="631861" y="0"/>
                  </a:moveTo>
                  <a:lnTo>
                    <a:pt x="631861" y="2190964"/>
                  </a:lnTo>
                  <a:lnTo>
                    <a:pt x="0" y="2190964"/>
                  </a:lnTo>
                  <a:lnTo>
                    <a:pt x="0" y="631861"/>
                  </a:lnTo>
                  <a:cubicBezTo>
                    <a:pt x="0" y="282894"/>
                    <a:pt x="282894" y="0"/>
                    <a:pt x="631861" y="0"/>
                  </a:cubicBezTo>
                  <a:close/>
                </a:path>
              </a:pathLst>
            </a:custGeom>
            <a:solidFill>
              <a:srgbClr val="E3A810"/>
            </a:solidFill>
            <a:ln>
              <a:noFill/>
              <a:headEnd type="none" w="med" len="med"/>
              <a:tailEnd type="none" w="med" len="med"/>
            </a:ln>
            <a:effectLst>
              <a:outerShdw blurRad="38100" dist="25400" dir="16200000"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ea typeface="Segoe UI" pitchFamily="34" charset="0"/>
                <a:cs typeface="Segoe UI" pitchFamily="34" charset="0"/>
              </a:endParaRPr>
            </a:p>
          </p:txBody>
        </p:sp>
        <p:sp>
          <p:nvSpPr>
            <p:cNvPr id="54" name="Oval 53">
              <a:extLst>
                <a:ext uri="{FF2B5EF4-FFF2-40B4-BE49-F238E27FC236}">
                  <a16:creationId xmlns:a16="http://schemas.microsoft.com/office/drawing/2014/main" id="{40A92ADD-5B68-49BA-A2EB-6BE8F4BC12CD}"/>
                </a:ext>
              </a:extLst>
            </p:cNvPr>
            <p:cNvSpPr/>
            <p:nvPr/>
          </p:nvSpPr>
          <p:spPr bwMode="auto">
            <a:xfrm>
              <a:off x="4569504" y="4253314"/>
              <a:ext cx="919396" cy="919396"/>
            </a:xfrm>
            <a:prstGeom prst="ellipse">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400">
                <a:solidFill>
                  <a:schemeClr val="bg1"/>
                </a:solidFill>
                <a:cs typeface="Segoe UI" pitchFamily="34" charset="0"/>
              </a:endParaRPr>
            </a:p>
          </p:txBody>
        </p:sp>
        <p:sp>
          <p:nvSpPr>
            <p:cNvPr id="55" name="Oval 54">
              <a:extLst>
                <a:ext uri="{FF2B5EF4-FFF2-40B4-BE49-F238E27FC236}">
                  <a16:creationId xmlns:a16="http://schemas.microsoft.com/office/drawing/2014/main" id="{0CEF7FC6-E394-4A01-AF08-691D7C721BB7}"/>
                </a:ext>
              </a:extLst>
            </p:cNvPr>
            <p:cNvSpPr/>
            <p:nvPr/>
          </p:nvSpPr>
          <p:spPr bwMode="auto">
            <a:xfrm>
              <a:off x="4110483" y="3277591"/>
              <a:ext cx="573712" cy="573712"/>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algn="ctr" defTabSz="932563">
                <a:spcBef>
                  <a:spcPct val="0"/>
                </a:spcBef>
              </a:pPr>
              <a:endParaRPr lang="en-US" sz="2000">
                <a:ln w="3175">
                  <a:noFill/>
                </a:ln>
                <a:solidFill>
                  <a:schemeClr val="tx1"/>
                </a:solidFill>
                <a:latin typeface="+mj-lt"/>
                <a:ea typeface="Segoe UI Black" panose="020B0A02040204020203" pitchFamily="34" charset="0"/>
                <a:cs typeface="Segoe UI Semibold" panose="020B0702040204020203" pitchFamily="34" charset="0"/>
              </a:endParaRPr>
            </a:p>
          </p:txBody>
        </p:sp>
        <p:pic>
          <p:nvPicPr>
            <p:cNvPr id="56" name="Graphic 55" descr="Power Apps logo">
              <a:extLst>
                <a:ext uri="{FF2B5EF4-FFF2-40B4-BE49-F238E27FC236}">
                  <a16:creationId xmlns:a16="http://schemas.microsoft.com/office/drawing/2014/main" id="{050D5C00-941E-487B-86F4-1EB8C38E42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475" y="3395583"/>
              <a:ext cx="337729" cy="337729"/>
            </a:xfrm>
            <a:prstGeom prst="rect">
              <a:avLst/>
            </a:prstGeom>
          </p:spPr>
        </p:pic>
        <p:sp>
          <p:nvSpPr>
            <p:cNvPr id="57" name="Oval 56">
              <a:extLst>
                <a:ext uri="{FF2B5EF4-FFF2-40B4-BE49-F238E27FC236}">
                  <a16:creationId xmlns:a16="http://schemas.microsoft.com/office/drawing/2014/main" id="{B48BC10B-7BFC-4E2B-BA97-B08445F12650}"/>
                </a:ext>
              </a:extLst>
            </p:cNvPr>
            <p:cNvSpPr/>
            <p:nvPr/>
          </p:nvSpPr>
          <p:spPr bwMode="auto">
            <a:xfrm>
              <a:off x="5875376" y="3794294"/>
              <a:ext cx="573712" cy="573712"/>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algn="ctr" defTabSz="932563">
                <a:spcBef>
                  <a:spcPct val="0"/>
                </a:spcBef>
              </a:pPr>
              <a:endParaRPr lang="en-US" sz="2000">
                <a:ln w="3175">
                  <a:noFill/>
                </a:ln>
                <a:solidFill>
                  <a:schemeClr val="tx1"/>
                </a:solidFill>
                <a:latin typeface="+mj-lt"/>
                <a:ea typeface="Segoe UI Black" panose="020B0A02040204020203" pitchFamily="34" charset="0"/>
                <a:cs typeface="Segoe UI Semibold" panose="020B0702040204020203" pitchFamily="34" charset="0"/>
              </a:endParaRPr>
            </a:p>
          </p:txBody>
        </p:sp>
        <p:sp>
          <p:nvSpPr>
            <p:cNvPr id="58" name="Oval 57">
              <a:extLst>
                <a:ext uri="{FF2B5EF4-FFF2-40B4-BE49-F238E27FC236}">
                  <a16:creationId xmlns:a16="http://schemas.microsoft.com/office/drawing/2014/main" id="{0A647908-5941-4C1F-9C64-CE1B12D331D0}"/>
                </a:ext>
              </a:extLst>
            </p:cNvPr>
            <p:cNvSpPr/>
            <p:nvPr/>
          </p:nvSpPr>
          <p:spPr bwMode="auto">
            <a:xfrm>
              <a:off x="3640597" y="5058017"/>
              <a:ext cx="573712" cy="573712"/>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algn="ctr" defTabSz="932563">
                <a:spcBef>
                  <a:spcPct val="0"/>
                </a:spcBef>
              </a:pPr>
              <a:endParaRPr lang="en-US" sz="2000">
                <a:ln w="3175">
                  <a:noFill/>
                </a:ln>
                <a:solidFill>
                  <a:schemeClr val="tx1"/>
                </a:solidFill>
                <a:latin typeface="+mj-lt"/>
                <a:ea typeface="Segoe UI Black" panose="020B0A02040204020203" pitchFamily="34" charset="0"/>
                <a:cs typeface="Segoe UI Semibold" panose="020B0702040204020203" pitchFamily="34" charset="0"/>
              </a:endParaRPr>
            </a:p>
          </p:txBody>
        </p:sp>
        <p:sp>
          <p:nvSpPr>
            <p:cNvPr id="59" name="Oval 58">
              <a:extLst>
                <a:ext uri="{FF2B5EF4-FFF2-40B4-BE49-F238E27FC236}">
                  <a16:creationId xmlns:a16="http://schemas.microsoft.com/office/drawing/2014/main" id="{95C311B4-1883-4C4C-BD33-DF88F195645A}"/>
                </a:ext>
              </a:extLst>
            </p:cNvPr>
            <p:cNvSpPr/>
            <p:nvPr/>
          </p:nvSpPr>
          <p:spPr bwMode="auto">
            <a:xfrm>
              <a:off x="5374206" y="5532669"/>
              <a:ext cx="573712" cy="573712"/>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algn="ctr" defTabSz="932563">
                <a:spcBef>
                  <a:spcPct val="0"/>
                </a:spcBef>
              </a:pPr>
              <a:endParaRPr lang="en-US" sz="2000">
                <a:ln w="3175">
                  <a:noFill/>
                </a:ln>
                <a:solidFill>
                  <a:schemeClr val="tx1"/>
                </a:solidFill>
                <a:latin typeface="+mj-lt"/>
                <a:ea typeface="Segoe UI Black" panose="020B0A02040204020203" pitchFamily="34" charset="0"/>
                <a:cs typeface="Segoe UI Semibold" panose="020B0702040204020203" pitchFamily="34" charset="0"/>
              </a:endParaRPr>
            </a:p>
          </p:txBody>
        </p:sp>
        <p:pic>
          <p:nvPicPr>
            <p:cNvPr id="60" name="Graphic 59" descr="Power Automate logo">
              <a:extLst>
                <a:ext uri="{FF2B5EF4-FFF2-40B4-BE49-F238E27FC236}">
                  <a16:creationId xmlns:a16="http://schemas.microsoft.com/office/drawing/2014/main" id="{67CE5252-5B5C-4F59-A8E1-62C7255842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83196" y="3902115"/>
              <a:ext cx="358074" cy="358072"/>
            </a:xfrm>
            <a:prstGeom prst="rect">
              <a:avLst/>
            </a:prstGeom>
          </p:spPr>
        </p:pic>
        <p:pic>
          <p:nvPicPr>
            <p:cNvPr id="61" name="Graphic 60" descr="Power BI logo">
              <a:extLst>
                <a:ext uri="{FF2B5EF4-FFF2-40B4-BE49-F238E27FC236}">
                  <a16:creationId xmlns:a16="http://schemas.microsoft.com/office/drawing/2014/main" id="{8D320259-BA2A-4066-9356-F9F8B8E1E4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0133" y="5187553"/>
              <a:ext cx="314640" cy="314640"/>
            </a:xfrm>
            <a:prstGeom prst="rect">
              <a:avLst/>
            </a:prstGeom>
          </p:spPr>
        </p:pic>
        <p:pic>
          <p:nvPicPr>
            <p:cNvPr id="62" name="Graphic 61" descr="Power Virtual Agents logo">
              <a:extLst>
                <a:ext uri="{FF2B5EF4-FFF2-40B4-BE49-F238E27FC236}">
                  <a16:creationId xmlns:a16="http://schemas.microsoft.com/office/drawing/2014/main" id="{4E5DB153-491A-4D41-9379-74DBED78C3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7112" y="5665576"/>
              <a:ext cx="307902" cy="307900"/>
            </a:xfrm>
            <a:prstGeom prst="rect">
              <a:avLst/>
            </a:prstGeom>
          </p:spPr>
        </p:pic>
        <p:grpSp>
          <p:nvGrpSpPr>
            <p:cNvPr id="63" name="Group 62">
              <a:extLst>
                <a:ext uri="{FF2B5EF4-FFF2-40B4-BE49-F238E27FC236}">
                  <a16:creationId xmlns:a16="http://schemas.microsoft.com/office/drawing/2014/main" id="{57E9E571-8903-4686-87B9-EC8B785E54DB}"/>
                </a:ext>
              </a:extLst>
            </p:cNvPr>
            <p:cNvGrpSpPr/>
            <p:nvPr/>
          </p:nvGrpSpPr>
          <p:grpSpPr>
            <a:xfrm>
              <a:off x="4531334" y="4176979"/>
              <a:ext cx="995732" cy="995732"/>
              <a:chOff x="5429915" y="2999507"/>
              <a:chExt cx="1332169" cy="1332169"/>
            </a:xfrm>
          </p:grpSpPr>
          <p:sp>
            <p:nvSpPr>
              <p:cNvPr id="64" name="Oval 63">
                <a:extLst>
                  <a:ext uri="{FF2B5EF4-FFF2-40B4-BE49-F238E27FC236}">
                    <a16:creationId xmlns:a16="http://schemas.microsoft.com/office/drawing/2014/main" id="{910FC609-EF2D-4EC5-921E-33DED10B093A}"/>
                  </a:ext>
                  <a:ext uri="{C183D7F6-B498-43B3-948B-1728B52AA6E4}">
                    <adec:decorative xmlns:adec="http://schemas.microsoft.com/office/drawing/2017/decorative" val="1"/>
                  </a:ext>
                </a:extLst>
              </p:cNvPr>
              <p:cNvSpPr>
                <a:spLocks noChangeAspect="1"/>
              </p:cNvSpPr>
              <p:nvPr/>
            </p:nvSpPr>
            <p:spPr bwMode="auto">
              <a:xfrm>
                <a:off x="5429915" y="2999507"/>
                <a:ext cx="1332169" cy="1332169"/>
              </a:xfrm>
              <a:prstGeom prst="ellipse">
                <a:avLst/>
              </a:prstGeom>
              <a:solidFill>
                <a:srgbClr val="BEC1E7"/>
              </a:solidFill>
              <a:ln w="9525" cap="flat" cmpd="sng" algn="ctr">
                <a:noFill/>
                <a:prstDash val="solid"/>
              </a:ln>
              <a:effectLst/>
            </p:spPr>
            <p:txBody>
              <a:bodyPr rot="0" spcFirstLastPara="0" vert="horz" wrap="square" lIns="167777" tIns="134223" rIns="167777" bIns="134223" numCol="1" spcCol="0" rtlCol="0" fromWordArt="0" anchor="ctr" anchorCtr="0" forceAA="0" compatLnSpc="1">
                <a:prstTxWarp prst="textNoShape">
                  <a:avLst/>
                </a:prstTxWarp>
                <a:noAutofit/>
              </a:bodyPr>
              <a:lstStyle/>
              <a:p>
                <a:pPr marL="0" marR="0" lvl="0" indent="0" algn="l" defTabSz="855340" rtl="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a:ln>
                    <a:noFill/>
                  </a:ln>
                  <a:solidFill>
                    <a:srgbClr val="1A1A1A"/>
                  </a:solidFill>
                  <a:effectLst/>
                  <a:uLnTx/>
                  <a:uFillTx/>
                  <a:latin typeface="Segoe UI Semibold"/>
                  <a:ea typeface="+mn-ea"/>
                  <a:cs typeface="Segoe UI" pitchFamily="34" charset="0"/>
                </a:endParaRPr>
              </a:p>
            </p:txBody>
          </p:sp>
          <p:pic>
            <p:nvPicPr>
              <p:cNvPr id="65" name="Graphic 64" descr="Microsoft Teams logo">
                <a:extLst>
                  <a:ext uri="{FF2B5EF4-FFF2-40B4-BE49-F238E27FC236}">
                    <a16:creationId xmlns:a16="http://schemas.microsoft.com/office/drawing/2014/main" id="{0B03779E-058B-4A8A-9A5D-AFDFBD61194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848" t="22848" r="21411" b="22848"/>
              <a:stretch/>
            </p:blipFill>
            <p:spPr>
              <a:xfrm>
                <a:off x="5673788" y="3307187"/>
                <a:ext cx="759706" cy="740120"/>
              </a:xfrm>
              <a:prstGeom prst="rect">
                <a:avLst/>
              </a:prstGeom>
            </p:spPr>
          </p:pic>
        </p:grpSp>
      </p:grpSp>
      <p:sp>
        <p:nvSpPr>
          <p:cNvPr id="17" name="Rectangle 16">
            <a:extLst>
              <a:ext uri="{FF2B5EF4-FFF2-40B4-BE49-F238E27FC236}">
                <a16:creationId xmlns:a16="http://schemas.microsoft.com/office/drawing/2014/main" id="{DAC9AD0F-29BE-4F3F-AD04-1C9D89F441EA}"/>
              </a:ext>
            </a:extLst>
          </p:cNvPr>
          <p:cNvSpPr/>
          <p:nvPr/>
        </p:nvSpPr>
        <p:spPr bwMode="auto">
          <a:xfrm>
            <a:off x="457201" y="2602305"/>
            <a:ext cx="3474720" cy="1227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r" defTabSz="754288" fontAlgn="base">
              <a:spcBef>
                <a:spcPct val="0"/>
              </a:spcBef>
              <a:defRPr/>
            </a:pPr>
            <a:r>
              <a:rPr lang="en-US" sz="2000" dirty="0">
                <a:solidFill>
                  <a:srgbClr val="922D88"/>
                </a:solidFill>
                <a:latin typeface="Segoe UI Semibold" panose="020B0702040204020203" pitchFamily="34" charset="0"/>
                <a:ea typeface="Segoe UI" pitchFamily="34" charset="0"/>
                <a:cs typeface="Segoe UI Semibold" panose="020B0702040204020203" pitchFamily="34" charset="0"/>
              </a:rPr>
              <a:t>Power Apps</a:t>
            </a:r>
          </a:p>
          <a:p>
            <a:pPr algn="r" defTabSz="754288" fontAlgn="base">
              <a:spcBef>
                <a:spcPct val="0"/>
              </a:spcBef>
              <a:defRPr/>
            </a:pPr>
            <a:r>
              <a:rPr lang="en-US" sz="1600" dirty="0">
                <a:solidFill>
                  <a:schemeClr val="tx1"/>
                </a:solidFill>
                <a:cs typeface="Segoe UI Semilight" panose="020B0402040204020203" pitchFamily="34" charset="0"/>
              </a:rPr>
              <a:t>Create configured apps to simplify administrative tasks or classroom management.</a:t>
            </a:r>
          </a:p>
        </p:txBody>
      </p:sp>
      <p:sp>
        <p:nvSpPr>
          <p:cNvPr id="39" name="Rectangle 38">
            <a:extLst>
              <a:ext uri="{FF2B5EF4-FFF2-40B4-BE49-F238E27FC236}">
                <a16:creationId xmlns:a16="http://schemas.microsoft.com/office/drawing/2014/main" id="{5EDEAA14-28EB-47EE-AA9D-11A82757E14E}"/>
              </a:ext>
            </a:extLst>
          </p:cNvPr>
          <p:cNvSpPr/>
          <p:nvPr/>
        </p:nvSpPr>
        <p:spPr bwMode="auto">
          <a:xfrm>
            <a:off x="6126480" y="2602305"/>
            <a:ext cx="2981707" cy="1227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754288" fontAlgn="base">
              <a:spcBef>
                <a:spcPct val="0"/>
              </a:spcBef>
              <a:defRPr/>
            </a:pPr>
            <a:r>
              <a:rPr lang="en-US" sz="2000" dirty="0">
                <a:solidFill>
                  <a:srgbClr val="0F46BD"/>
                </a:solidFill>
                <a:latin typeface="Segoe UI Semibold" panose="020B0702040204020203" pitchFamily="34" charset="0"/>
                <a:ea typeface="Segoe UI" pitchFamily="34" charset="0"/>
                <a:cs typeface="Segoe UI Semibold" panose="020B0702040204020203" pitchFamily="34" charset="0"/>
              </a:rPr>
              <a:t>Power Automate</a:t>
            </a:r>
          </a:p>
          <a:p>
            <a:pPr defTabSz="754288" fontAlgn="base">
              <a:spcBef>
                <a:spcPct val="0"/>
              </a:spcBef>
              <a:defRPr/>
            </a:pPr>
            <a:r>
              <a:rPr lang="en-US" sz="1600" dirty="0">
                <a:solidFill>
                  <a:schemeClr val="tx1"/>
                </a:solidFill>
                <a:cs typeface="Segoe UI Semilight" panose="020B0402040204020203" pitchFamily="34" charset="0"/>
              </a:rPr>
              <a:t>Expedite time-consuming tasks like assessments, compliance,</a:t>
            </a:r>
            <a:br>
              <a:rPr lang="en-US" sz="1600" dirty="0">
                <a:solidFill>
                  <a:schemeClr val="tx1"/>
                </a:solidFill>
                <a:cs typeface="Segoe UI Semilight" panose="020B0402040204020203" pitchFamily="34" charset="0"/>
              </a:rPr>
            </a:br>
            <a:r>
              <a:rPr lang="en-US" sz="1600" dirty="0">
                <a:solidFill>
                  <a:schemeClr val="tx1"/>
                </a:solidFill>
                <a:cs typeface="Segoe UI Semilight" panose="020B0402040204020203" pitchFamily="34" charset="0"/>
              </a:rPr>
              <a:t>and more.</a:t>
            </a:r>
          </a:p>
        </p:txBody>
      </p:sp>
      <p:sp>
        <p:nvSpPr>
          <p:cNvPr id="40" name="Rectangle 39">
            <a:extLst>
              <a:ext uri="{FF2B5EF4-FFF2-40B4-BE49-F238E27FC236}">
                <a16:creationId xmlns:a16="http://schemas.microsoft.com/office/drawing/2014/main" id="{3932C50D-09C9-4DDF-9FD6-8D2098CC6176}"/>
              </a:ext>
            </a:extLst>
          </p:cNvPr>
          <p:cNvSpPr/>
          <p:nvPr/>
        </p:nvSpPr>
        <p:spPr bwMode="auto">
          <a:xfrm>
            <a:off x="783770" y="5821755"/>
            <a:ext cx="3148151" cy="1227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r" defTabSz="754288" fontAlgn="base">
              <a:spcBef>
                <a:spcPct val="0"/>
              </a:spcBef>
              <a:defRPr/>
            </a:pPr>
            <a:r>
              <a:rPr lang="en-US" sz="2000" dirty="0">
                <a:solidFill>
                  <a:srgbClr val="E3A810"/>
                </a:solidFill>
                <a:latin typeface="Segoe UI Semibold" panose="020B0702040204020203" pitchFamily="34" charset="0"/>
                <a:ea typeface="Segoe UI" pitchFamily="34" charset="0"/>
                <a:cs typeface="Segoe UI Semibold" panose="020B0702040204020203" pitchFamily="34" charset="0"/>
              </a:rPr>
              <a:t>Power BI</a:t>
            </a:r>
          </a:p>
          <a:p>
            <a:pPr algn="r" defTabSz="754288" fontAlgn="base">
              <a:spcBef>
                <a:spcPct val="0"/>
              </a:spcBef>
              <a:defRPr/>
            </a:pPr>
            <a:r>
              <a:rPr lang="en-US" sz="1600" dirty="0">
                <a:solidFill>
                  <a:schemeClr val="tx1"/>
                </a:solidFill>
                <a:cs typeface="Segoe UI Semilight" panose="020B0402040204020203" pitchFamily="34" charset="0"/>
              </a:rPr>
              <a:t>Get actionable, data-driven insights about students or key school processes.</a:t>
            </a:r>
          </a:p>
        </p:txBody>
      </p:sp>
      <p:sp>
        <p:nvSpPr>
          <p:cNvPr id="41" name="Rectangle 40">
            <a:extLst>
              <a:ext uri="{FF2B5EF4-FFF2-40B4-BE49-F238E27FC236}">
                <a16:creationId xmlns:a16="http://schemas.microsoft.com/office/drawing/2014/main" id="{E9181530-789A-471A-903F-72A733EF3F1F}"/>
              </a:ext>
            </a:extLst>
          </p:cNvPr>
          <p:cNvSpPr/>
          <p:nvPr/>
        </p:nvSpPr>
        <p:spPr bwMode="auto">
          <a:xfrm>
            <a:off x="6126480" y="5821755"/>
            <a:ext cx="2981707" cy="12275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754288" fontAlgn="base">
              <a:spcBef>
                <a:spcPct val="0"/>
              </a:spcBef>
              <a:defRPr/>
            </a:pPr>
            <a:r>
              <a:rPr lang="en-US" sz="2000" dirty="0">
                <a:solidFill>
                  <a:srgbClr val="0F6B84"/>
                </a:solidFill>
                <a:latin typeface="Segoe UI Semibold" panose="020B0702040204020203" pitchFamily="34" charset="0"/>
                <a:ea typeface="Segoe UI" pitchFamily="34" charset="0"/>
                <a:cs typeface="Segoe UI Semibold" panose="020B0702040204020203" pitchFamily="34" charset="0"/>
              </a:rPr>
              <a:t>Power Virtual Agents</a:t>
            </a:r>
          </a:p>
          <a:p>
            <a:pPr defTabSz="754288" fontAlgn="base">
              <a:spcBef>
                <a:spcPct val="0"/>
              </a:spcBef>
              <a:defRPr/>
            </a:pPr>
            <a:r>
              <a:rPr lang="en-US" sz="1600" dirty="0">
                <a:solidFill>
                  <a:schemeClr val="tx1"/>
                </a:solidFill>
                <a:cs typeface="Segoe UI Semilight" panose="020B0402040204020203" pitchFamily="34" charset="0"/>
              </a:rPr>
              <a:t>Employ chatbots to answer questions, learn from responses, and give insights.</a:t>
            </a:r>
          </a:p>
        </p:txBody>
      </p:sp>
      <p:sp>
        <p:nvSpPr>
          <p:cNvPr id="45" name="Text Placeholder 3">
            <a:extLst>
              <a:ext uri="{FF2B5EF4-FFF2-40B4-BE49-F238E27FC236}">
                <a16:creationId xmlns:a16="http://schemas.microsoft.com/office/drawing/2014/main" id="{2D4F91D9-46FB-4595-AB66-61165C813EA2}"/>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7</a:t>
            </a:fld>
            <a:endParaRPr lang="en-US"/>
          </a:p>
        </p:txBody>
      </p:sp>
    </p:spTree>
    <p:extLst>
      <p:ext uri="{BB962C8B-B14F-4D97-AF65-F5344CB8AC3E}">
        <p14:creationId xmlns:p14="http://schemas.microsoft.com/office/powerpoint/2010/main" val="118496769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Freeform: Shape 219">
            <a:extLst>
              <a:ext uri="{FF2B5EF4-FFF2-40B4-BE49-F238E27FC236}">
                <a16:creationId xmlns:a16="http://schemas.microsoft.com/office/drawing/2014/main" id="{1673B6C1-359F-45A4-BAD1-0354A1DBE7E2}"/>
              </a:ext>
              <a:ext uri="{C183D7F6-B498-43B3-948B-1728B52AA6E4}">
                <adec:decorative xmlns:adec="http://schemas.microsoft.com/office/drawing/2017/decorative" val="1"/>
              </a:ext>
            </a:extLst>
          </p:cNvPr>
          <p:cNvSpPr/>
          <p:nvPr/>
        </p:nvSpPr>
        <p:spPr bwMode="auto">
          <a:xfrm>
            <a:off x="457201" y="2093253"/>
            <a:ext cx="9137328" cy="5468529"/>
          </a:xfrm>
          <a:custGeom>
            <a:avLst/>
            <a:gdLst>
              <a:gd name="connsiteX0" fmla="*/ 110765 w 9137328"/>
              <a:gd name="connsiteY0" fmla="*/ 0 h 5679147"/>
              <a:gd name="connsiteX1" fmla="*/ 9026563 w 9137328"/>
              <a:gd name="connsiteY1" fmla="*/ 0 h 5679147"/>
              <a:gd name="connsiteX2" fmla="*/ 9137328 w 9137328"/>
              <a:gd name="connsiteY2" fmla="*/ 110765 h 5679147"/>
              <a:gd name="connsiteX3" fmla="*/ 9137328 w 9137328"/>
              <a:gd name="connsiteY3" fmla="*/ 5679147 h 5679147"/>
              <a:gd name="connsiteX4" fmla="*/ 0 w 9137328"/>
              <a:gd name="connsiteY4" fmla="*/ 5679147 h 5679147"/>
              <a:gd name="connsiteX5" fmla="*/ 0 w 9137328"/>
              <a:gd name="connsiteY5" fmla="*/ 110765 h 5679147"/>
              <a:gd name="connsiteX6" fmla="*/ 110765 w 9137328"/>
              <a:gd name="connsiteY6" fmla="*/ 0 h 5679147"/>
              <a:gd name="connsiteX0" fmla="*/ 110765 w 9137328"/>
              <a:gd name="connsiteY0" fmla="*/ 0 h 5679147"/>
              <a:gd name="connsiteX1" fmla="*/ 9026563 w 9137328"/>
              <a:gd name="connsiteY1" fmla="*/ 0 h 5679147"/>
              <a:gd name="connsiteX2" fmla="*/ 9137328 w 9137328"/>
              <a:gd name="connsiteY2" fmla="*/ 110765 h 5679147"/>
              <a:gd name="connsiteX3" fmla="*/ 9137328 w 9137328"/>
              <a:gd name="connsiteY3" fmla="*/ 5679147 h 5679147"/>
              <a:gd name="connsiteX4" fmla="*/ 4089399 w 9137328"/>
              <a:gd name="connsiteY4" fmla="*/ 5679147 h 5679147"/>
              <a:gd name="connsiteX5" fmla="*/ 0 w 9137328"/>
              <a:gd name="connsiteY5" fmla="*/ 5679147 h 5679147"/>
              <a:gd name="connsiteX6" fmla="*/ 0 w 9137328"/>
              <a:gd name="connsiteY6" fmla="*/ 110765 h 5679147"/>
              <a:gd name="connsiteX7" fmla="*/ 110765 w 9137328"/>
              <a:gd name="connsiteY7" fmla="*/ 0 h 5679147"/>
              <a:gd name="connsiteX0" fmla="*/ 4089399 w 9137328"/>
              <a:gd name="connsiteY0" fmla="*/ 5679147 h 5770587"/>
              <a:gd name="connsiteX1" fmla="*/ 0 w 9137328"/>
              <a:gd name="connsiteY1" fmla="*/ 5679147 h 5770587"/>
              <a:gd name="connsiteX2" fmla="*/ 0 w 9137328"/>
              <a:gd name="connsiteY2" fmla="*/ 110765 h 5770587"/>
              <a:gd name="connsiteX3" fmla="*/ 110765 w 9137328"/>
              <a:gd name="connsiteY3" fmla="*/ 0 h 5770587"/>
              <a:gd name="connsiteX4" fmla="*/ 9026563 w 9137328"/>
              <a:gd name="connsiteY4" fmla="*/ 0 h 5770587"/>
              <a:gd name="connsiteX5" fmla="*/ 9137328 w 9137328"/>
              <a:gd name="connsiteY5" fmla="*/ 110765 h 5770587"/>
              <a:gd name="connsiteX6" fmla="*/ 9137328 w 9137328"/>
              <a:gd name="connsiteY6" fmla="*/ 5679147 h 5770587"/>
              <a:gd name="connsiteX7" fmla="*/ 4180839 w 9137328"/>
              <a:gd name="connsiteY7" fmla="*/ 5770587 h 5770587"/>
              <a:gd name="connsiteX0" fmla="*/ 4089399 w 9137328"/>
              <a:gd name="connsiteY0" fmla="*/ 5679147 h 5679147"/>
              <a:gd name="connsiteX1" fmla="*/ 0 w 9137328"/>
              <a:gd name="connsiteY1" fmla="*/ 5679147 h 5679147"/>
              <a:gd name="connsiteX2" fmla="*/ 0 w 9137328"/>
              <a:gd name="connsiteY2" fmla="*/ 110765 h 5679147"/>
              <a:gd name="connsiteX3" fmla="*/ 110765 w 9137328"/>
              <a:gd name="connsiteY3" fmla="*/ 0 h 5679147"/>
              <a:gd name="connsiteX4" fmla="*/ 9026563 w 9137328"/>
              <a:gd name="connsiteY4" fmla="*/ 0 h 5679147"/>
              <a:gd name="connsiteX5" fmla="*/ 9137328 w 9137328"/>
              <a:gd name="connsiteY5" fmla="*/ 110765 h 5679147"/>
              <a:gd name="connsiteX6" fmla="*/ 9137328 w 9137328"/>
              <a:gd name="connsiteY6" fmla="*/ 5679147 h 5679147"/>
              <a:gd name="connsiteX0" fmla="*/ 0 w 9137328"/>
              <a:gd name="connsiteY0" fmla="*/ 5679147 h 5679147"/>
              <a:gd name="connsiteX1" fmla="*/ 0 w 9137328"/>
              <a:gd name="connsiteY1" fmla="*/ 110765 h 5679147"/>
              <a:gd name="connsiteX2" fmla="*/ 110765 w 9137328"/>
              <a:gd name="connsiteY2" fmla="*/ 0 h 5679147"/>
              <a:gd name="connsiteX3" fmla="*/ 9026563 w 9137328"/>
              <a:gd name="connsiteY3" fmla="*/ 0 h 5679147"/>
              <a:gd name="connsiteX4" fmla="*/ 9137328 w 9137328"/>
              <a:gd name="connsiteY4" fmla="*/ 110765 h 5679147"/>
              <a:gd name="connsiteX5" fmla="*/ 9137328 w 9137328"/>
              <a:gd name="connsiteY5" fmla="*/ 5679147 h 567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7328" h="5679147">
                <a:moveTo>
                  <a:pt x="0" y="5679147"/>
                </a:moveTo>
                <a:lnTo>
                  <a:pt x="0" y="110765"/>
                </a:lnTo>
                <a:cubicBezTo>
                  <a:pt x="0" y="49591"/>
                  <a:pt x="49591" y="0"/>
                  <a:pt x="110765" y="0"/>
                </a:cubicBezTo>
                <a:lnTo>
                  <a:pt x="9026563" y="0"/>
                </a:lnTo>
                <a:cubicBezTo>
                  <a:pt x="9087737" y="0"/>
                  <a:pt x="9137328" y="49591"/>
                  <a:pt x="9137328" y="110765"/>
                </a:cubicBezTo>
                <a:lnTo>
                  <a:pt x="9137328" y="5679147"/>
                </a:lnTo>
              </a:path>
            </a:pathLst>
          </a:custGeom>
          <a:noFill/>
          <a:ln w="9525">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754380">
              <a:defRPr/>
            </a:pPr>
            <a:endParaRPr lang="en-US" sz="1600">
              <a:solidFill>
                <a:schemeClr val="bg1"/>
              </a:solidFill>
              <a:latin typeface="Segoe UI Semibold" panose="020B0702040204020203" pitchFamily="34" charset="0"/>
              <a:cs typeface="Segoe UI Semibold" panose="020B0702040204020203" pitchFamily="34" charset="0"/>
            </a:endParaRPr>
          </a:p>
        </p:txBody>
      </p:sp>
      <p:sp>
        <p:nvSpPr>
          <p:cNvPr id="221" name="Freeform: Shape 220">
            <a:extLst>
              <a:ext uri="{FF2B5EF4-FFF2-40B4-BE49-F238E27FC236}">
                <a16:creationId xmlns:a16="http://schemas.microsoft.com/office/drawing/2014/main" id="{E36F56B7-27AD-4BAB-8325-E8D52528D7AD}"/>
              </a:ext>
              <a:ext uri="{C183D7F6-B498-43B3-948B-1728B52AA6E4}">
                <adec:decorative xmlns:adec="http://schemas.microsoft.com/office/drawing/2017/decorative" val="1"/>
              </a:ext>
            </a:extLst>
          </p:cNvPr>
          <p:cNvSpPr/>
          <p:nvPr/>
        </p:nvSpPr>
        <p:spPr>
          <a:xfrm flipV="1">
            <a:off x="9550364" y="7517618"/>
            <a:ext cx="88327" cy="88327"/>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975"/>
            <a:ext cx="9144000" cy="1019175"/>
          </a:xfrm>
        </p:spPr>
        <p:txBody>
          <a:bodyPr/>
          <a:lstStyle/>
          <a:p>
            <a:r>
              <a:rPr lang="en-US" dirty="0"/>
              <a:t>Tackle complex problems quickly and easily by using tools compatible with Microsoft Teams</a:t>
            </a:r>
          </a:p>
        </p:txBody>
      </p:sp>
      <p:grpSp>
        <p:nvGrpSpPr>
          <p:cNvPr id="135" name="Group 134">
            <a:extLst>
              <a:ext uri="{FF2B5EF4-FFF2-40B4-BE49-F238E27FC236}">
                <a16:creationId xmlns:a16="http://schemas.microsoft.com/office/drawing/2014/main" id="{E488F9E5-FC45-4748-8A55-289D3CEF6354}"/>
              </a:ext>
              <a:ext uri="{C183D7F6-B498-43B3-948B-1728B52AA6E4}">
                <adec:decorative xmlns:adec="http://schemas.microsoft.com/office/drawing/2017/decorative" val="1"/>
              </a:ext>
            </a:extLst>
          </p:cNvPr>
          <p:cNvGrpSpPr/>
          <p:nvPr/>
        </p:nvGrpSpPr>
        <p:grpSpPr>
          <a:xfrm>
            <a:off x="201148" y="1233598"/>
            <a:ext cx="762158" cy="762158"/>
            <a:chOff x="11605797" y="5805052"/>
            <a:chExt cx="767178" cy="767178"/>
          </a:xfrm>
        </p:grpSpPr>
        <p:sp>
          <p:nvSpPr>
            <p:cNvPr id="136" name="Freeform: Shape 135">
              <a:extLst>
                <a:ext uri="{FF2B5EF4-FFF2-40B4-BE49-F238E27FC236}">
                  <a16:creationId xmlns:a16="http://schemas.microsoft.com/office/drawing/2014/main" id="{B33C95B5-EA1F-4E12-A99B-4066B529C718}"/>
                </a:ext>
              </a:extLst>
            </p:cNvPr>
            <p:cNvSpPr/>
            <p:nvPr/>
          </p:nvSpPr>
          <p:spPr>
            <a:xfrm flipV="1">
              <a:off x="12313044" y="6374331"/>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7" name="Freeform: Shape 136">
              <a:extLst>
                <a:ext uri="{FF2B5EF4-FFF2-40B4-BE49-F238E27FC236}">
                  <a16:creationId xmlns:a16="http://schemas.microsoft.com/office/drawing/2014/main" id="{796F5E35-F8E8-42C6-B601-2E9A4179D1A5}"/>
                </a:ext>
              </a:extLst>
            </p:cNvPr>
            <p:cNvSpPr/>
            <p:nvPr/>
          </p:nvSpPr>
          <p:spPr>
            <a:xfrm flipV="1">
              <a:off x="11662713" y="5992079"/>
              <a:ext cx="6277" cy="6277"/>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ln w="19050" cap="flat">
              <a:solidFill>
                <a:schemeClr val="accent2"/>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38" name="Arc 137">
              <a:extLst>
                <a:ext uri="{FF2B5EF4-FFF2-40B4-BE49-F238E27FC236}">
                  <a16:creationId xmlns:a16="http://schemas.microsoft.com/office/drawing/2014/main" id="{355BB6C9-BBFB-491B-85BE-65AA8DE4D4FE}"/>
                </a:ext>
              </a:extLst>
            </p:cNvPr>
            <p:cNvSpPr/>
            <p:nvPr/>
          </p:nvSpPr>
          <p:spPr bwMode="auto">
            <a:xfrm>
              <a:off x="11605797" y="5805052"/>
              <a:ext cx="767178" cy="767178"/>
            </a:xfrm>
            <a:prstGeom prst="arc">
              <a:avLst>
                <a:gd name="adj1" fmla="val 12626636"/>
                <a:gd name="adj2" fmla="val 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139" name="Freeform: Shape 138">
              <a:extLst>
                <a:ext uri="{FF2B5EF4-FFF2-40B4-BE49-F238E27FC236}">
                  <a16:creationId xmlns:a16="http://schemas.microsoft.com/office/drawing/2014/main" id="{8A55B132-3AA8-494F-8E89-455BA95259C9}"/>
                </a:ext>
              </a:extLst>
            </p:cNvPr>
            <p:cNvSpPr/>
            <p:nvPr/>
          </p:nvSpPr>
          <p:spPr>
            <a:xfrm flipV="1">
              <a:off x="11610499" y="6000239"/>
              <a:ext cx="62766" cy="62766"/>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0" name="Arc 139">
              <a:extLst>
                <a:ext uri="{FF2B5EF4-FFF2-40B4-BE49-F238E27FC236}">
                  <a16:creationId xmlns:a16="http://schemas.microsoft.com/office/drawing/2014/main" id="{A0F6AA63-1FE5-4DD8-8935-69A10370CB5A}"/>
                </a:ext>
              </a:extLst>
            </p:cNvPr>
            <p:cNvSpPr/>
            <p:nvPr/>
          </p:nvSpPr>
          <p:spPr bwMode="auto">
            <a:xfrm>
              <a:off x="11605797" y="5805052"/>
              <a:ext cx="767178" cy="767178"/>
            </a:xfrm>
            <a:prstGeom prst="arc">
              <a:avLst>
                <a:gd name="adj1" fmla="val 1807235"/>
                <a:gd name="adj2" fmla="val 11224310"/>
              </a:avLst>
            </a:prstGeom>
            <a:noFill/>
            <a:ln w="19050" cap="rnd">
              <a:solidFill>
                <a:schemeClr val="accent2"/>
              </a:solidFill>
              <a:prstDash val="solid"/>
              <a:miter/>
            </a:ln>
          </p:spPr>
          <p:txBody>
            <a:bodyPr rtlCol="0" anchor="ctr"/>
            <a:lstStyle/>
            <a:p>
              <a:pPr defTabSz="932742"/>
              <a:endParaRPr lang="en-US">
                <a:solidFill>
                  <a:srgbClr val="353535"/>
                </a:solidFill>
                <a:latin typeface="Segoe UI Semilight"/>
              </a:endParaRPr>
            </a:p>
          </p:txBody>
        </p:sp>
        <p:sp>
          <p:nvSpPr>
            <p:cNvPr id="141" name="Freeform: Shape 140">
              <a:extLst>
                <a:ext uri="{FF2B5EF4-FFF2-40B4-BE49-F238E27FC236}">
                  <a16:creationId xmlns:a16="http://schemas.microsoft.com/office/drawing/2014/main" id="{0CEF4871-AF73-4BCB-AA6F-5489E09C92D5}"/>
                </a:ext>
              </a:extLst>
            </p:cNvPr>
            <p:cNvSpPr/>
            <p:nvPr/>
          </p:nvSpPr>
          <p:spPr>
            <a:xfrm flipV="1">
              <a:off x="12301688" y="6320226"/>
              <a:ext cx="62766" cy="62766"/>
            </a:xfrm>
            <a:custGeom>
              <a:avLst/>
              <a:gdLst>
                <a:gd name="connsiteX0" fmla="*/ 46694 w 88267"/>
                <a:gd name="connsiteY0" fmla="*/ 0 h 88267"/>
                <a:gd name="connsiteX1" fmla="*/ 0 w 88267"/>
                <a:gd name="connsiteY1" fmla="*/ 43957 h 88267"/>
                <a:gd name="connsiteX2" fmla="*/ 46694 w 88267"/>
                <a:gd name="connsiteY2" fmla="*/ 91269 h 88267"/>
                <a:gd name="connsiteX3" fmla="*/ 90121 w 88267"/>
                <a:gd name="connsiteY3" fmla="*/ 43957 h 88267"/>
                <a:gd name="connsiteX4" fmla="*/ 46694 w 88267"/>
                <a:gd name="connsiteY4" fmla="*/ 0 h 88267"/>
                <a:gd name="connsiteX5" fmla="*/ 46694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4" y="0"/>
                  </a:moveTo>
                  <a:cubicBezTo>
                    <a:pt x="19949" y="0"/>
                    <a:pt x="0" y="20302"/>
                    <a:pt x="0" y="43957"/>
                  </a:cubicBezTo>
                  <a:cubicBezTo>
                    <a:pt x="0" y="70967"/>
                    <a:pt x="20037" y="91269"/>
                    <a:pt x="46694" y="91269"/>
                  </a:cubicBezTo>
                  <a:cubicBezTo>
                    <a:pt x="70084" y="91269"/>
                    <a:pt x="90121" y="70967"/>
                    <a:pt x="90121" y="43957"/>
                  </a:cubicBezTo>
                  <a:cubicBezTo>
                    <a:pt x="90121" y="20302"/>
                    <a:pt x="70084" y="0"/>
                    <a:pt x="46694" y="0"/>
                  </a:cubicBezTo>
                  <a:lnTo>
                    <a:pt x="46694" y="0"/>
                  </a:lnTo>
                  <a:close/>
                </a:path>
              </a:pathLst>
            </a:custGeom>
            <a:noFill/>
            <a:ln w="19050" cap="flat">
              <a:solidFill>
                <a:schemeClr val="accent1"/>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42" name="TextBox 141">
              <a:extLst>
                <a:ext uri="{FF2B5EF4-FFF2-40B4-BE49-F238E27FC236}">
                  <a16:creationId xmlns:a16="http://schemas.microsoft.com/office/drawing/2014/main" id="{373A092F-8DC5-4585-8DC3-BEEC09B652A6}"/>
                </a:ext>
              </a:extLst>
            </p:cNvPr>
            <p:cNvSpPr txBox="1"/>
            <p:nvPr/>
          </p:nvSpPr>
          <p:spPr>
            <a:xfrm>
              <a:off x="11714362" y="5913618"/>
              <a:ext cx="550052" cy="550048"/>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t">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grpSp>
      <p:sp>
        <p:nvSpPr>
          <p:cNvPr id="170" name="strategy" title="Icon of two circles and a curved arrow winding between three exes connecting them">
            <a:extLst>
              <a:ext uri="{FF2B5EF4-FFF2-40B4-BE49-F238E27FC236}">
                <a16:creationId xmlns:a16="http://schemas.microsoft.com/office/drawing/2014/main" id="{F5038070-0919-487C-A260-C087FD507668}"/>
              </a:ext>
            </a:extLst>
          </p:cNvPr>
          <p:cNvSpPr>
            <a:spLocks noChangeAspect="1" noEditPoints="1"/>
          </p:cNvSpPr>
          <p:nvPr/>
        </p:nvSpPr>
        <p:spPr bwMode="auto">
          <a:xfrm>
            <a:off x="463872" y="1456990"/>
            <a:ext cx="236710" cy="315374"/>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Shape 428">
            <a:extLst>
              <a:ext uri="{FF2B5EF4-FFF2-40B4-BE49-F238E27FC236}">
                <a16:creationId xmlns:a16="http://schemas.microsoft.com/office/drawing/2014/main" id="{747C6529-A765-4BCC-BD6F-78261AD4058B}"/>
              </a:ext>
            </a:extLst>
          </p:cNvPr>
          <p:cNvSpPr/>
          <p:nvPr/>
        </p:nvSpPr>
        <p:spPr bwMode="auto">
          <a:xfrm>
            <a:off x="457200" y="1474148"/>
            <a:ext cx="9137328" cy="1159185"/>
          </a:xfrm>
          <a:custGeom>
            <a:avLst/>
            <a:gdLst>
              <a:gd name="connsiteX0" fmla="*/ 529390 w 9137328"/>
              <a:gd name="connsiteY0" fmla="*/ 0 h 1159185"/>
              <a:gd name="connsiteX1" fmla="*/ 8957515 w 9137328"/>
              <a:gd name="connsiteY1" fmla="*/ 0 h 1159185"/>
              <a:gd name="connsiteX2" fmla="*/ 9137328 w 9137328"/>
              <a:gd name="connsiteY2" fmla="*/ 179813 h 1159185"/>
              <a:gd name="connsiteX3" fmla="*/ 9137328 w 9137328"/>
              <a:gd name="connsiteY3" fmla="*/ 1159185 h 1159185"/>
              <a:gd name="connsiteX4" fmla="*/ 0 w 9137328"/>
              <a:gd name="connsiteY4" fmla="*/ 1159185 h 1159185"/>
              <a:gd name="connsiteX5" fmla="*/ 0 w 9137328"/>
              <a:gd name="connsiteY5" fmla="*/ 549704 h 1159185"/>
              <a:gd name="connsiteX6" fmla="*/ 38403 w 9137328"/>
              <a:gd name="connsiteY6" fmla="*/ 561625 h 1159185"/>
              <a:gd name="connsiteX7" fmla="*/ 125028 w 9137328"/>
              <a:gd name="connsiteY7" fmla="*/ 570358 h 1159185"/>
              <a:gd name="connsiteX8" fmla="*/ 554856 w 9137328"/>
              <a:gd name="connsiteY8" fmla="*/ 140530 h 1159185"/>
              <a:gd name="connsiteX9" fmla="*/ 546123 w 9137328"/>
              <a:gd name="connsiteY9" fmla="*/ 53905 h 1159185"/>
              <a:gd name="connsiteX10" fmla="*/ 529390 w 9137328"/>
              <a:gd name="connsiteY10" fmla="*/ 0 h 115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37328" h="1159185">
                <a:moveTo>
                  <a:pt x="529390" y="0"/>
                </a:moveTo>
                <a:lnTo>
                  <a:pt x="8957515" y="0"/>
                </a:lnTo>
                <a:cubicBezTo>
                  <a:pt x="9056823" y="0"/>
                  <a:pt x="9137328" y="80505"/>
                  <a:pt x="9137328" y="179813"/>
                </a:cubicBezTo>
                <a:lnTo>
                  <a:pt x="9137328" y="1159185"/>
                </a:lnTo>
                <a:lnTo>
                  <a:pt x="0" y="1159185"/>
                </a:lnTo>
                <a:lnTo>
                  <a:pt x="0" y="549704"/>
                </a:lnTo>
                <a:lnTo>
                  <a:pt x="38403" y="561625"/>
                </a:lnTo>
                <a:cubicBezTo>
                  <a:pt x="66384" y="567351"/>
                  <a:pt x="95355" y="570358"/>
                  <a:pt x="125028" y="570358"/>
                </a:cubicBezTo>
                <a:cubicBezTo>
                  <a:pt x="362415" y="570358"/>
                  <a:pt x="554856" y="377917"/>
                  <a:pt x="554856" y="140530"/>
                </a:cubicBezTo>
                <a:cubicBezTo>
                  <a:pt x="554856" y="110857"/>
                  <a:pt x="551849" y="81886"/>
                  <a:pt x="546123" y="53905"/>
                </a:cubicBezTo>
                <a:lnTo>
                  <a:pt x="529390" y="0"/>
                </a:lnTo>
                <a:close/>
              </a:path>
            </a:pathLst>
          </a:cu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40080" tIns="45720" rIns="457200" bIns="45720" numCol="1" spcCol="0" rtlCol="0" fromWordArt="0" anchor="t" anchorCtr="0" forceAA="0" compatLnSpc="1">
            <a:prstTxWarp prst="textNoShape">
              <a:avLst/>
            </a:prstTxWarp>
            <a:noAutofit/>
          </a:bodyPr>
          <a:lstStyle/>
          <a:p>
            <a:pPr algn="ctr" defTabSz="754380">
              <a:defRPr/>
            </a:pPr>
            <a:r>
              <a:rPr lang="en-US" dirty="0">
                <a:solidFill>
                  <a:schemeClr val="bg1"/>
                </a:solidFill>
                <a:latin typeface="Segoe UI Semibold" panose="020B0702040204020203" pitchFamily="34" charset="0"/>
                <a:cs typeface="Segoe UI Semibold" panose="020B0702040204020203" pitchFamily="34" charset="0"/>
              </a:rPr>
              <a:t>Dataverse for Teams is a low-code data storage that empowers everyone to build, integrate, and use Power Platform apps directly in Microsoft Teams, as well as</a:t>
            </a:r>
          </a:p>
        </p:txBody>
      </p:sp>
      <p:sp>
        <p:nvSpPr>
          <p:cNvPr id="245" name="TextBox 244">
            <a:extLst>
              <a:ext uri="{FF2B5EF4-FFF2-40B4-BE49-F238E27FC236}">
                <a16:creationId xmlns:a16="http://schemas.microsoft.com/office/drawing/2014/main" id="{001A3F34-42E5-4C5D-A050-7041E903763C}"/>
              </a:ext>
              <a:ext uri="{C183D7F6-B498-43B3-948B-1728B52AA6E4}">
                <adec:decorative xmlns:adec="http://schemas.microsoft.com/office/drawing/2017/decorative" val="1"/>
              </a:ext>
            </a:extLst>
          </p:cNvPr>
          <p:cNvSpPr txBox="1"/>
          <p:nvPr/>
        </p:nvSpPr>
        <p:spPr>
          <a:xfrm>
            <a:off x="1326645" y="2380600"/>
            <a:ext cx="546453" cy="546449"/>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b">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grpSp>
        <p:nvGrpSpPr>
          <p:cNvPr id="268" name="Graphic 4" descr="Icon of a bar chart">
            <a:extLst>
              <a:ext uri="{FF2B5EF4-FFF2-40B4-BE49-F238E27FC236}">
                <a16:creationId xmlns:a16="http://schemas.microsoft.com/office/drawing/2014/main" id="{9AFFDC4E-7722-4126-A14D-8BC7F8219AC2}"/>
              </a:ext>
            </a:extLst>
          </p:cNvPr>
          <p:cNvGrpSpPr/>
          <p:nvPr/>
        </p:nvGrpSpPr>
        <p:grpSpPr>
          <a:xfrm>
            <a:off x="1462361" y="2516314"/>
            <a:ext cx="275020" cy="275020"/>
            <a:chOff x="1640182" y="1956094"/>
            <a:chExt cx="467725" cy="467725"/>
          </a:xfrm>
          <a:noFill/>
        </p:grpSpPr>
        <p:sp>
          <p:nvSpPr>
            <p:cNvPr id="269" name="Freeform: Shape 268">
              <a:extLst>
                <a:ext uri="{FF2B5EF4-FFF2-40B4-BE49-F238E27FC236}">
                  <a16:creationId xmlns:a16="http://schemas.microsoft.com/office/drawing/2014/main" id="{A15F080A-02C2-442C-B9F2-E00B041D3B73}"/>
                </a:ext>
              </a:extLst>
            </p:cNvPr>
            <p:cNvSpPr/>
            <p:nvPr/>
          </p:nvSpPr>
          <p:spPr>
            <a:xfrm>
              <a:off x="1640182" y="2211217"/>
              <a:ext cx="127561" cy="212602"/>
            </a:xfrm>
            <a:custGeom>
              <a:avLst/>
              <a:gdLst>
                <a:gd name="connsiteX0" fmla="*/ 0 w 127561"/>
                <a:gd name="connsiteY0" fmla="*/ 212603 h 212602"/>
                <a:gd name="connsiteX1" fmla="*/ 0 w 127561"/>
                <a:gd name="connsiteY1" fmla="*/ 0 h 212602"/>
                <a:gd name="connsiteX2" fmla="*/ 127562 w 127561"/>
                <a:gd name="connsiteY2" fmla="*/ 0 h 212602"/>
                <a:gd name="connsiteX3" fmla="*/ 127562 w 127561"/>
                <a:gd name="connsiteY3" fmla="*/ 212603 h 212602"/>
              </a:gdLst>
              <a:ahLst/>
              <a:cxnLst>
                <a:cxn ang="0">
                  <a:pos x="connsiteX0" y="connsiteY0"/>
                </a:cxn>
                <a:cxn ang="0">
                  <a:pos x="connsiteX1" y="connsiteY1"/>
                </a:cxn>
                <a:cxn ang="0">
                  <a:pos x="connsiteX2" y="connsiteY2"/>
                </a:cxn>
                <a:cxn ang="0">
                  <a:pos x="connsiteX3" y="connsiteY3"/>
                </a:cxn>
              </a:cxnLst>
              <a:rect l="l" t="t" r="r" b="b"/>
              <a:pathLst>
                <a:path w="127561" h="212602">
                  <a:moveTo>
                    <a:pt x="0" y="212603"/>
                  </a:moveTo>
                  <a:lnTo>
                    <a:pt x="0" y="0"/>
                  </a:lnTo>
                  <a:lnTo>
                    <a:pt x="127562" y="0"/>
                  </a:lnTo>
                  <a:lnTo>
                    <a:pt x="127562" y="212603"/>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sp>
          <p:nvSpPr>
            <p:cNvPr id="270" name="Freeform: Shape 269">
              <a:extLst>
                <a:ext uri="{FF2B5EF4-FFF2-40B4-BE49-F238E27FC236}">
                  <a16:creationId xmlns:a16="http://schemas.microsoft.com/office/drawing/2014/main" id="{92918458-DB42-4B86-8CA7-CBF66C90F139}"/>
                </a:ext>
              </a:extLst>
            </p:cNvPr>
            <p:cNvSpPr/>
            <p:nvPr/>
          </p:nvSpPr>
          <p:spPr>
            <a:xfrm>
              <a:off x="1810264" y="2083656"/>
              <a:ext cx="127561" cy="340164"/>
            </a:xfrm>
            <a:custGeom>
              <a:avLst/>
              <a:gdLst>
                <a:gd name="connsiteX0" fmla="*/ 0 w 127561"/>
                <a:gd name="connsiteY0" fmla="*/ 340164 h 340164"/>
                <a:gd name="connsiteX1" fmla="*/ 0 w 127561"/>
                <a:gd name="connsiteY1" fmla="*/ 0 h 340164"/>
                <a:gd name="connsiteX2" fmla="*/ 127562 w 127561"/>
                <a:gd name="connsiteY2" fmla="*/ 0 h 340164"/>
                <a:gd name="connsiteX3" fmla="*/ 127562 w 127561"/>
                <a:gd name="connsiteY3" fmla="*/ 340164 h 340164"/>
              </a:gdLst>
              <a:ahLst/>
              <a:cxnLst>
                <a:cxn ang="0">
                  <a:pos x="connsiteX0" y="connsiteY0"/>
                </a:cxn>
                <a:cxn ang="0">
                  <a:pos x="connsiteX1" y="connsiteY1"/>
                </a:cxn>
                <a:cxn ang="0">
                  <a:pos x="connsiteX2" y="connsiteY2"/>
                </a:cxn>
                <a:cxn ang="0">
                  <a:pos x="connsiteX3" y="connsiteY3"/>
                </a:cxn>
              </a:cxnLst>
              <a:rect l="l" t="t" r="r" b="b"/>
              <a:pathLst>
                <a:path w="127561" h="340164">
                  <a:moveTo>
                    <a:pt x="0" y="340164"/>
                  </a:moveTo>
                  <a:lnTo>
                    <a:pt x="0" y="0"/>
                  </a:lnTo>
                  <a:lnTo>
                    <a:pt x="127562" y="0"/>
                  </a:lnTo>
                  <a:lnTo>
                    <a:pt x="127562" y="340164"/>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sp>
          <p:nvSpPr>
            <p:cNvPr id="271" name="Freeform: Shape 270">
              <a:extLst>
                <a:ext uri="{FF2B5EF4-FFF2-40B4-BE49-F238E27FC236}">
                  <a16:creationId xmlns:a16="http://schemas.microsoft.com/office/drawing/2014/main" id="{CA5366DC-2316-44F1-BEC8-A563DBA4DECB}"/>
                </a:ext>
              </a:extLst>
            </p:cNvPr>
            <p:cNvSpPr/>
            <p:nvPr/>
          </p:nvSpPr>
          <p:spPr>
            <a:xfrm>
              <a:off x="1980346" y="1956094"/>
              <a:ext cx="127561" cy="467725"/>
            </a:xfrm>
            <a:custGeom>
              <a:avLst/>
              <a:gdLst>
                <a:gd name="connsiteX0" fmla="*/ 0 w 127561"/>
                <a:gd name="connsiteY0" fmla="*/ 467726 h 467725"/>
                <a:gd name="connsiteX1" fmla="*/ 0 w 127561"/>
                <a:gd name="connsiteY1" fmla="*/ 0 h 467725"/>
                <a:gd name="connsiteX2" fmla="*/ 127562 w 127561"/>
                <a:gd name="connsiteY2" fmla="*/ 0 h 467725"/>
                <a:gd name="connsiteX3" fmla="*/ 127562 w 127561"/>
                <a:gd name="connsiteY3" fmla="*/ 467726 h 467725"/>
              </a:gdLst>
              <a:ahLst/>
              <a:cxnLst>
                <a:cxn ang="0">
                  <a:pos x="connsiteX0" y="connsiteY0"/>
                </a:cxn>
                <a:cxn ang="0">
                  <a:pos x="connsiteX1" y="connsiteY1"/>
                </a:cxn>
                <a:cxn ang="0">
                  <a:pos x="connsiteX2" y="connsiteY2"/>
                </a:cxn>
                <a:cxn ang="0">
                  <a:pos x="connsiteX3" y="connsiteY3"/>
                </a:cxn>
              </a:cxnLst>
              <a:rect l="l" t="t" r="r" b="b"/>
              <a:pathLst>
                <a:path w="127561" h="467725">
                  <a:moveTo>
                    <a:pt x="0" y="467726"/>
                  </a:moveTo>
                  <a:lnTo>
                    <a:pt x="0" y="0"/>
                  </a:lnTo>
                  <a:lnTo>
                    <a:pt x="127562" y="0"/>
                  </a:lnTo>
                  <a:lnTo>
                    <a:pt x="127562" y="467726"/>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IN"/>
            </a:p>
          </p:txBody>
        </p:sp>
      </p:grpSp>
      <p:sp>
        <p:nvSpPr>
          <p:cNvPr id="303" name="TextBox 302">
            <a:extLst>
              <a:ext uri="{FF2B5EF4-FFF2-40B4-BE49-F238E27FC236}">
                <a16:creationId xmlns:a16="http://schemas.microsoft.com/office/drawing/2014/main" id="{7528D34F-C6FF-4EA3-BA03-59AB27507BCA}"/>
              </a:ext>
            </a:extLst>
          </p:cNvPr>
          <p:cNvSpPr txBox="1"/>
          <p:nvPr/>
        </p:nvSpPr>
        <p:spPr>
          <a:xfrm>
            <a:off x="565942" y="3037972"/>
            <a:ext cx="2067859" cy="1231106"/>
          </a:xfrm>
          <a:prstGeom prst="rect">
            <a:avLst/>
          </a:prstGeom>
          <a:noFill/>
        </p:spPr>
        <p:txBody>
          <a:bodyPr wrap="square" lIns="0" tIns="0" rIns="0" bIns="0" rtlCol="0">
            <a:spAutoFit/>
          </a:bodyPr>
          <a:lstStyle/>
          <a:p>
            <a:pPr marL="0" lvl="1" algn="ctr">
              <a:defRPr/>
            </a:pPr>
            <a:r>
              <a:rPr lang="en-US" sz="1600" dirty="0">
                <a:latin typeface="Segoe UI Semilight" panose="020B0402040204020203" pitchFamily="34" charset="0"/>
                <a:ea typeface="+mj-ea"/>
                <a:cs typeface="Segoe UI Semilight" panose="020B0402040204020203" pitchFamily="34" charset="0"/>
              </a:rPr>
              <a:t>Unlock rich data </a:t>
            </a:r>
            <a:br>
              <a:rPr lang="en-US" sz="1600" dirty="0">
                <a:latin typeface="Segoe UI Semilight" panose="020B0402040204020203" pitchFamily="34" charset="0"/>
                <a:ea typeface="+mj-ea"/>
                <a:cs typeface="Segoe UI Semilight" panose="020B0402040204020203" pitchFamily="34" charset="0"/>
              </a:rPr>
            </a:br>
            <a:r>
              <a:rPr lang="en-US" sz="1600" dirty="0">
                <a:latin typeface="Segoe UI Semilight" panose="020B0402040204020203" pitchFamily="34" charset="0"/>
                <a:ea typeface="+mj-ea"/>
                <a:cs typeface="Segoe UI Semilight" panose="020B0402040204020203" pitchFamily="34" charset="0"/>
              </a:rPr>
              <a:t>types with enterprise capabilities, and </a:t>
            </a:r>
            <a:br>
              <a:rPr lang="en-US" sz="1600" dirty="0">
                <a:latin typeface="Segoe UI Semilight" panose="020B0402040204020203" pitchFamily="34" charset="0"/>
                <a:ea typeface="+mj-ea"/>
                <a:cs typeface="Segoe UI Semilight" panose="020B0402040204020203" pitchFamily="34" charset="0"/>
              </a:rPr>
            </a:br>
            <a:r>
              <a:rPr lang="en-US" sz="1600" dirty="0">
                <a:latin typeface="Segoe UI Semilight" panose="020B0402040204020203" pitchFamily="34" charset="0"/>
                <a:ea typeface="+mj-ea"/>
                <a:cs typeface="Segoe UI Semilight" panose="020B0402040204020203" pitchFamily="34" charset="0"/>
              </a:rPr>
              <a:t>one-click solution deployment.</a:t>
            </a:r>
          </a:p>
        </p:txBody>
      </p:sp>
      <p:sp>
        <p:nvSpPr>
          <p:cNvPr id="316" name="TextBox 315">
            <a:extLst>
              <a:ext uri="{FF2B5EF4-FFF2-40B4-BE49-F238E27FC236}">
                <a16:creationId xmlns:a16="http://schemas.microsoft.com/office/drawing/2014/main" id="{8C96634F-732D-47D5-B892-A83F2FF6EF77}"/>
              </a:ext>
              <a:ext uri="{C183D7F6-B498-43B3-948B-1728B52AA6E4}">
                <adec:decorative xmlns:adec="http://schemas.microsoft.com/office/drawing/2017/decorative" val="1"/>
              </a:ext>
            </a:extLst>
          </p:cNvPr>
          <p:cNvSpPr txBox="1"/>
          <p:nvPr/>
        </p:nvSpPr>
        <p:spPr>
          <a:xfrm>
            <a:off x="3610641" y="2380600"/>
            <a:ext cx="546453" cy="548640"/>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b">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sp>
        <p:nvSpPr>
          <p:cNvPr id="333" name="Graphic 62" descr="Icon of mobile and an online shopping cart">
            <a:extLst>
              <a:ext uri="{FF2B5EF4-FFF2-40B4-BE49-F238E27FC236}">
                <a16:creationId xmlns:a16="http://schemas.microsoft.com/office/drawing/2014/main" id="{C47A81F9-4964-4330-96CC-AE9F1C5E004A}"/>
              </a:ext>
            </a:extLst>
          </p:cNvPr>
          <p:cNvSpPr/>
          <p:nvPr/>
        </p:nvSpPr>
        <p:spPr>
          <a:xfrm>
            <a:off x="3759566" y="2517284"/>
            <a:ext cx="248602" cy="275272"/>
          </a:xfrm>
          <a:custGeom>
            <a:avLst/>
            <a:gdLst>
              <a:gd name="connsiteX0" fmla="*/ 225743 w 248602"/>
              <a:gd name="connsiteY0" fmla="*/ 189548 h 275272"/>
              <a:gd name="connsiteX1" fmla="*/ 213360 w 248602"/>
              <a:gd name="connsiteY1" fmla="*/ 201930 h 275272"/>
              <a:gd name="connsiteX2" fmla="*/ 200978 w 248602"/>
              <a:gd name="connsiteY2" fmla="*/ 189548 h 275272"/>
              <a:gd name="connsiteX3" fmla="*/ 213360 w 248602"/>
              <a:gd name="connsiteY3" fmla="*/ 177165 h 275272"/>
              <a:gd name="connsiteX4" fmla="*/ 225743 w 248602"/>
              <a:gd name="connsiteY4" fmla="*/ 189548 h 275272"/>
              <a:gd name="connsiteX5" fmla="*/ 225743 w 248602"/>
              <a:gd name="connsiteY5" fmla="*/ 189548 h 275272"/>
              <a:gd name="connsiteX6" fmla="*/ 123825 w 248602"/>
              <a:gd name="connsiteY6" fmla="*/ 177165 h 275272"/>
              <a:gd name="connsiteX7" fmla="*/ 111443 w 248602"/>
              <a:gd name="connsiteY7" fmla="*/ 189548 h 275272"/>
              <a:gd name="connsiteX8" fmla="*/ 123825 w 248602"/>
              <a:gd name="connsiteY8" fmla="*/ 201930 h 275272"/>
              <a:gd name="connsiteX9" fmla="*/ 136208 w 248602"/>
              <a:gd name="connsiteY9" fmla="*/ 189548 h 275272"/>
              <a:gd name="connsiteX10" fmla="*/ 123825 w 248602"/>
              <a:gd name="connsiteY10" fmla="*/ 177165 h 275272"/>
              <a:gd name="connsiteX11" fmla="*/ 123825 w 248602"/>
              <a:gd name="connsiteY11" fmla="*/ 177165 h 275272"/>
              <a:gd name="connsiteX12" fmla="*/ 53340 w 248602"/>
              <a:gd name="connsiteY12" fmla="*/ 36195 h 275272"/>
              <a:gd name="connsiteX13" fmla="*/ 77153 w 248602"/>
              <a:gd name="connsiteY13" fmla="*/ 36195 h 275272"/>
              <a:gd name="connsiteX14" fmla="*/ 123825 w 248602"/>
              <a:gd name="connsiteY14" fmla="*/ 177165 h 275272"/>
              <a:gd name="connsiteX15" fmla="*/ 213360 w 248602"/>
              <a:gd name="connsiteY15" fmla="*/ 177165 h 275272"/>
              <a:gd name="connsiteX16" fmla="*/ 113348 w 248602"/>
              <a:gd name="connsiteY16" fmla="*/ 138113 h 275272"/>
              <a:gd name="connsiteX17" fmla="*/ 223838 w 248602"/>
              <a:gd name="connsiteY17" fmla="*/ 138113 h 275272"/>
              <a:gd name="connsiteX18" fmla="*/ 248603 w 248602"/>
              <a:gd name="connsiteY18" fmla="*/ 61913 h 275272"/>
              <a:gd name="connsiteX19" fmla="*/ 87630 w 248602"/>
              <a:gd name="connsiteY19" fmla="*/ 61913 h 275272"/>
              <a:gd name="connsiteX20" fmla="*/ 165735 w 248602"/>
              <a:gd name="connsiteY20" fmla="*/ 245745 h 275272"/>
              <a:gd name="connsiteX21" fmla="*/ 165735 w 248602"/>
              <a:gd name="connsiteY21" fmla="*/ 265748 h 275272"/>
              <a:gd name="connsiteX22" fmla="*/ 156210 w 248602"/>
              <a:gd name="connsiteY22" fmla="*/ 275273 h 275272"/>
              <a:gd name="connsiteX23" fmla="*/ 156210 w 248602"/>
              <a:gd name="connsiteY23" fmla="*/ 275273 h 275272"/>
              <a:gd name="connsiteX24" fmla="*/ 9525 w 248602"/>
              <a:gd name="connsiteY24" fmla="*/ 275273 h 275272"/>
              <a:gd name="connsiteX25" fmla="*/ 0 w 248602"/>
              <a:gd name="connsiteY25" fmla="*/ 265748 h 275272"/>
              <a:gd name="connsiteX26" fmla="*/ 0 w 248602"/>
              <a:gd name="connsiteY26" fmla="*/ 9525 h 275272"/>
              <a:gd name="connsiteX27" fmla="*/ 9525 w 248602"/>
              <a:gd name="connsiteY27" fmla="*/ 0 h 275272"/>
              <a:gd name="connsiteX28" fmla="*/ 156210 w 248602"/>
              <a:gd name="connsiteY28" fmla="*/ 0 h 275272"/>
              <a:gd name="connsiteX29" fmla="*/ 165735 w 248602"/>
              <a:gd name="connsiteY29" fmla="*/ 9525 h 275272"/>
              <a:gd name="connsiteX30" fmla="*/ 165735 w 248602"/>
              <a:gd name="connsiteY30" fmla="*/ 28575 h 275272"/>
              <a:gd name="connsiteX31" fmla="*/ 64770 w 248602"/>
              <a:gd name="connsiteY31" fmla="*/ 239078 h 275272"/>
              <a:gd name="connsiteX32" fmla="*/ 100965 w 248602"/>
              <a:gd name="connsiteY32" fmla="*/ 239078 h 27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602" h="275272">
                <a:moveTo>
                  <a:pt x="225743" y="189548"/>
                </a:moveTo>
                <a:cubicBezTo>
                  <a:pt x="225743" y="196215"/>
                  <a:pt x="220028" y="201930"/>
                  <a:pt x="213360" y="201930"/>
                </a:cubicBezTo>
                <a:cubicBezTo>
                  <a:pt x="206693" y="201930"/>
                  <a:pt x="200978" y="196215"/>
                  <a:pt x="200978" y="189548"/>
                </a:cubicBezTo>
                <a:cubicBezTo>
                  <a:pt x="200978" y="182880"/>
                  <a:pt x="206693" y="177165"/>
                  <a:pt x="213360" y="177165"/>
                </a:cubicBezTo>
                <a:cubicBezTo>
                  <a:pt x="220028" y="177165"/>
                  <a:pt x="225743" y="182880"/>
                  <a:pt x="225743" y="189548"/>
                </a:cubicBezTo>
                <a:lnTo>
                  <a:pt x="225743" y="189548"/>
                </a:lnTo>
                <a:close/>
                <a:moveTo>
                  <a:pt x="123825" y="177165"/>
                </a:moveTo>
                <a:cubicBezTo>
                  <a:pt x="117158" y="177165"/>
                  <a:pt x="111443" y="182880"/>
                  <a:pt x="111443" y="189548"/>
                </a:cubicBezTo>
                <a:cubicBezTo>
                  <a:pt x="111443" y="196215"/>
                  <a:pt x="117158" y="201930"/>
                  <a:pt x="123825" y="201930"/>
                </a:cubicBezTo>
                <a:cubicBezTo>
                  <a:pt x="130493" y="201930"/>
                  <a:pt x="136208" y="196215"/>
                  <a:pt x="136208" y="189548"/>
                </a:cubicBezTo>
                <a:cubicBezTo>
                  <a:pt x="136208" y="182880"/>
                  <a:pt x="130493" y="177165"/>
                  <a:pt x="123825" y="177165"/>
                </a:cubicBezTo>
                <a:lnTo>
                  <a:pt x="123825" y="177165"/>
                </a:lnTo>
                <a:close/>
                <a:moveTo>
                  <a:pt x="53340" y="36195"/>
                </a:moveTo>
                <a:cubicBezTo>
                  <a:pt x="77153" y="36195"/>
                  <a:pt x="77153" y="36195"/>
                  <a:pt x="77153" y="36195"/>
                </a:cubicBezTo>
                <a:cubicBezTo>
                  <a:pt x="123825" y="177165"/>
                  <a:pt x="123825" y="177165"/>
                  <a:pt x="123825" y="177165"/>
                </a:cubicBezTo>
                <a:cubicBezTo>
                  <a:pt x="213360" y="177165"/>
                  <a:pt x="213360" y="177165"/>
                  <a:pt x="213360" y="177165"/>
                </a:cubicBezTo>
                <a:moveTo>
                  <a:pt x="113348" y="138113"/>
                </a:moveTo>
                <a:cubicBezTo>
                  <a:pt x="223838" y="138113"/>
                  <a:pt x="223838" y="138113"/>
                  <a:pt x="223838" y="138113"/>
                </a:cubicBezTo>
                <a:cubicBezTo>
                  <a:pt x="248603" y="61913"/>
                  <a:pt x="248603" y="61913"/>
                  <a:pt x="248603" y="61913"/>
                </a:cubicBezTo>
                <a:cubicBezTo>
                  <a:pt x="87630" y="61913"/>
                  <a:pt x="87630" y="61913"/>
                  <a:pt x="87630" y="61913"/>
                </a:cubicBezTo>
                <a:moveTo>
                  <a:pt x="165735" y="245745"/>
                </a:moveTo>
                <a:cubicBezTo>
                  <a:pt x="165735" y="276225"/>
                  <a:pt x="165735" y="265748"/>
                  <a:pt x="165735" y="265748"/>
                </a:cubicBezTo>
                <a:cubicBezTo>
                  <a:pt x="165735" y="270510"/>
                  <a:pt x="161925" y="275273"/>
                  <a:pt x="156210" y="275273"/>
                </a:cubicBezTo>
                <a:lnTo>
                  <a:pt x="156210" y="275273"/>
                </a:lnTo>
                <a:cubicBezTo>
                  <a:pt x="9525" y="275273"/>
                  <a:pt x="9525" y="275273"/>
                  <a:pt x="9525" y="275273"/>
                </a:cubicBezTo>
                <a:cubicBezTo>
                  <a:pt x="4763" y="275273"/>
                  <a:pt x="0" y="271463"/>
                  <a:pt x="0" y="265748"/>
                </a:cubicBezTo>
                <a:cubicBezTo>
                  <a:pt x="0" y="9525"/>
                  <a:pt x="0" y="9525"/>
                  <a:pt x="0" y="9525"/>
                </a:cubicBezTo>
                <a:cubicBezTo>
                  <a:pt x="0" y="4763"/>
                  <a:pt x="3810" y="0"/>
                  <a:pt x="9525" y="0"/>
                </a:cubicBezTo>
                <a:cubicBezTo>
                  <a:pt x="156210" y="0"/>
                  <a:pt x="156210" y="0"/>
                  <a:pt x="156210" y="0"/>
                </a:cubicBezTo>
                <a:cubicBezTo>
                  <a:pt x="160973" y="0"/>
                  <a:pt x="165735" y="3810"/>
                  <a:pt x="165735" y="9525"/>
                </a:cubicBezTo>
                <a:cubicBezTo>
                  <a:pt x="165735" y="16193"/>
                  <a:pt x="165735" y="22860"/>
                  <a:pt x="165735" y="28575"/>
                </a:cubicBezTo>
                <a:moveTo>
                  <a:pt x="64770" y="239078"/>
                </a:moveTo>
                <a:cubicBezTo>
                  <a:pt x="100965" y="239078"/>
                  <a:pt x="100965" y="239078"/>
                  <a:pt x="100965" y="239078"/>
                </a:cubicBezTo>
              </a:path>
            </a:pathLst>
          </a:custGeom>
          <a:noFill/>
          <a:ln w="12700" cap="sq">
            <a:solidFill>
              <a:schemeClr val="tx2"/>
            </a:solidFill>
            <a:prstDash val="solid"/>
            <a:miter/>
          </a:ln>
        </p:spPr>
        <p:txBody>
          <a:bodyPr rtlCol="0" anchor="ctr"/>
          <a:lstStyle/>
          <a:p>
            <a:endParaRPr lang="en-US"/>
          </a:p>
        </p:txBody>
      </p:sp>
      <p:sp>
        <p:nvSpPr>
          <p:cNvPr id="352" name="TextBox 351">
            <a:extLst>
              <a:ext uri="{FF2B5EF4-FFF2-40B4-BE49-F238E27FC236}">
                <a16:creationId xmlns:a16="http://schemas.microsoft.com/office/drawing/2014/main" id="{6C2EFDBF-21F1-471A-ADEB-0BCF49AFED69}"/>
              </a:ext>
            </a:extLst>
          </p:cNvPr>
          <p:cNvSpPr txBox="1"/>
          <p:nvPr/>
        </p:nvSpPr>
        <p:spPr>
          <a:xfrm>
            <a:off x="2809154" y="3037971"/>
            <a:ext cx="2067859" cy="1231106"/>
          </a:xfrm>
          <a:prstGeom prst="rect">
            <a:avLst/>
          </a:prstGeom>
          <a:noFill/>
        </p:spPr>
        <p:txBody>
          <a:bodyPr wrap="square" lIns="0" tIns="0" rIns="0" bIns="0" rtlCol="0">
            <a:spAutoFit/>
          </a:bodyPr>
          <a:lstStyle/>
          <a:p>
            <a:pPr marL="0" lvl="1" algn="ctr">
              <a:defRPr/>
            </a:pPr>
            <a:r>
              <a:rPr lang="en-US" sz="1600" dirty="0">
                <a:latin typeface="Segoe UI Semilight" panose="020B0402040204020203" pitchFamily="34" charset="0"/>
                <a:ea typeface="+mj-ea"/>
                <a:cs typeface="Segoe UI Semilight" panose="020B0402040204020203" pitchFamily="34" charset="0"/>
              </a:rPr>
              <a:t>Share, find, and install configured Power Platform solutions directly from the Teams app store.</a:t>
            </a:r>
          </a:p>
        </p:txBody>
      </p:sp>
      <p:sp>
        <p:nvSpPr>
          <p:cNvPr id="356" name="TextBox 355">
            <a:extLst>
              <a:ext uri="{FF2B5EF4-FFF2-40B4-BE49-F238E27FC236}">
                <a16:creationId xmlns:a16="http://schemas.microsoft.com/office/drawing/2014/main" id="{A84DD6FE-6DB7-4E7F-98BD-7A0E00E6DDAF}"/>
              </a:ext>
              <a:ext uri="{C183D7F6-B498-43B3-948B-1728B52AA6E4}">
                <adec:decorative xmlns:adec="http://schemas.microsoft.com/office/drawing/2017/decorative" val="1"/>
              </a:ext>
            </a:extLst>
          </p:cNvPr>
          <p:cNvSpPr txBox="1"/>
          <p:nvPr/>
        </p:nvSpPr>
        <p:spPr>
          <a:xfrm>
            <a:off x="5894637" y="2380600"/>
            <a:ext cx="546453" cy="546449"/>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b">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sp>
        <p:nvSpPr>
          <p:cNvPr id="370" name="Graphic 6" descr="Icon of security shield">
            <a:extLst>
              <a:ext uri="{FF2B5EF4-FFF2-40B4-BE49-F238E27FC236}">
                <a16:creationId xmlns:a16="http://schemas.microsoft.com/office/drawing/2014/main" id="{5A0C6AA1-3795-4228-A564-03D5BD680EF2}"/>
              </a:ext>
            </a:extLst>
          </p:cNvPr>
          <p:cNvSpPr/>
          <p:nvPr/>
        </p:nvSpPr>
        <p:spPr>
          <a:xfrm>
            <a:off x="6019834" y="2495029"/>
            <a:ext cx="296058" cy="317590"/>
          </a:xfrm>
          <a:custGeom>
            <a:avLst/>
            <a:gdLst>
              <a:gd name="connsiteX0" fmla="*/ 314325 w 314324"/>
              <a:gd name="connsiteY0" fmla="*/ 124778 h 337185"/>
              <a:gd name="connsiteX1" fmla="*/ 157163 w 314324"/>
              <a:gd name="connsiteY1" fmla="*/ 337185 h 337185"/>
              <a:gd name="connsiteX2" fmla="*/ 0 w 314324"/>
              <a:gd name="connsiteY2" fmla="*/ 124778 h 337185"/>
              <a:gd name="connsiteX3" fmla="*/ 0 w 314324"/>
              <a:gd name="connsiteY3" fmla="*/ 45720 h 337185"/>
              <a:gd name="connsiteX4" fmla="*/ 100965 w 314324"/>
              <a:gd name="connsiteY4" fmla="*/ 17145 h 337185"/>
              <a:gd name="connsiteX5" fmla="*/ 157163 w 314324"/>
              <a:gd name="connsiteY5" fmla="*/ 0 h 337185"/>
              <a:gd name="connsiteX6" fmla="*/ 213360 w 314324"/>
              <a:gd name="connsiteY6" fmla="*/ 17145 h 337185"/>
              <a:gd name="connsiteX7" fmla="*/ 314325 w 314324"/>
              <a:gd name="connsiteY7" fmla="*/ 45720 h 337185"/>
              <a:gd name="connsiteX8" fmla="*/ 314325 w 314324"/>
              <a:gd name="connsiteY8" fmla="*/ 124778 h 337185"/>
              <a:gd name="connsiteX9" fmla="*/ 314325 w 314324"/>
              <a:gd name="connsiteY9" fmla="*/ 124778 h 337185"/>
              <a:gd name="connsiteX10" fmla="*/ 314325 w 314324"/>
              <a:gd name="connsiteY10" fmla="*/ 124778 h 337185"/>
              <a:gd name="connsiteX11" fmla="*/ 314325 w 314324"/>
              <a:gd name="connsiteY11" fmla="*/ 124778 h 337185"/>
              <a:gd name="connsiteX12" fmla="*/ 314325 w 314324"/>
              <a:gd name="connsiteY12" fmla="*/ 124778 h 337185"/>
              <a:gd name="connsiteX13" fmla="*/ 183833 w 314324"/>
              <a:gd name="connsiteY13" fmla="*/ 133350 h 337185"/>
              <a:gd name="connsiteX14" fmla="*/ 157163 w 314324"/>
              <a:gd name="connsiteY14" fmla="*/ 106680 h 337185"/>
              <a:gd name="connsiteX15" fmla="*/ 130493 w 314324"/>
              <a:gd name="connsiteY15" fmla="*/ 133350 h 337185"/>
              <a:gd name="connsiteX16" fmla="*/ 157163 w 314324"/>
              <a:gd name="connsiteY16" fmla="*/ 160020 h 337185"/>
              <a:gd name="connsiteX17" fmla="*/ 183833 w 314324"/>
              <a:gd name="connsiteY17" fmla="*/ 133350 h 337185"/>
              <a:gd name="connsiteX18" fmla="*/ 183833 w 314324"/>
              <a:gd name="connsiteY18" fmla="*/ 133350 h 337185"/>
              <a:gd name="connsiteX19" fmla="*/ 157163 w 314324"/>
              <a:gd name="connsiteY19" fmla="*/ 218123 h 337185"/>
              <a:gd name="connsiteX20" fmla="*/ 157163 w 314324"/>
              <a:gd name="connsiteY20" fmla="*/ 164783 h 33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324" h="337185">
                <a:moveTo>
                  <a:pt x="314325" y="124778"/>
                </a:moveTo>
                <a:cubicBezTo>
                  <a:pt x="314325" y="208598"/>
                  <a:pt x="254318" y="281940"/>
                  <a:pt x="157163" y="337185"/>
                </a:cubicBezTo>
                <a:cubicBezTo>
                  <a:pt x="60008" y="281940"/>
                  <a:pt x="0" y="208598"/>
                  <a:pt x="0" y="124778"/>
                </a:cubicBezTo>
                <a:cubicBezTo>
                  <a:pt x="0" y="45720"/>
                  <a:pt x="0" y="45720"/>
                  <a:pt x="0" y="45720"/>
                </a:cubicBezTo>
                <a:cubicBezTo>
                  <a:pt x="39052" y="45720"/>
                  <a:pt x="75248" y="35243"/>
                  <a:pt x="100965" y="17145"/>
                </a:cubicBezTo>
                <a:cubicBezTo>
                  <a:pt x="115253" y="6668"/>
                  <a:pt x="135255" y="0"/>
                  <a:pt x="157163" y="0"/>
                </a:cubicBezTo>
                <a:cubicBezTo>
                  <a:pt x="179070" y="0"/>
                  <a:pt x="199073" y="6668"/>
                  <a:pt x="213360" y="17145"/>
                </a:cubicBezTo>
                <a:cubicBezTo>
                  <a:pt x="239078" y="34290"/>
                  <a:pt x="275273" y="45720"/>
                  <a:pt x="314325" y="45720"/>
                </a:cubicBezTo>
                <a:lnTo>
                  <a:pt x="314325" y="124778"/>
                </a:lnTo>
                <a:lnTo>
                  <a:pt x="314325" y="124778"/>
                </a:lnTo>
                <a:lnTo>
                  <a:pt x="314325" y="124778"/>
                </a:lnTo>
                <a:lnTo>
                  <a:pt x="314325" y="124778"/>
                </a:lnTo>
                <a:lnTo>
                  <a:pt x="314325" y="124778"/>
                </a:lnTo>
                <a:close/>
                <a:moveTo>
                  <a:pt x="183833" y="133350"/>
                </a:moveTo>
                <a:cubicBezTo>
                  <a:pt x="183833" y="119063"/>
                  <a:pt x="172403" y="106680"/>
                  <a:pt x="157163" y="106680"/>
                </a:cubicBezTo>
                <a:cubicBezTo>
                  <a:pt x="141923" y="106680"/>
                  <a:pt x="130493" y="118110"/>
                  <a:pt x="130493" y="133350"/>
                </a:cubicBezTo>
                <a:cubicBezTo>
                  <a:pt x="130493" y="147638"/>
                  <a:pt x="141923" y="160020"/>
                  <a:pt x="157163" y="160020"/>
                </a:cubicBezTo>
                <a:cubicBezTo>
                  <a:pt x="172403" y="160020"/>
                  <a:pt x="183833" y="147638"/>
                  <a:pt x="183833" y="133350"/>
                </a:cubicBezTo>
                <a:lnTo>
                  <a:pt x="183833" y="133350"/>
                </a:lnTo>
                <a:close/>
                <a:moveTo>
                  <a:pt x="157163" y="218123"/>
                </a:moveTo>
                <a:lnTo>
                  <a:pt x="157163" y="164783"/>
                </a:lnTo>
              </a:path>
            </a:pathLst>
          </a:custGeom>
          <a:noFill/>
          <a:ln w="12700" cap="flat">
            <a:solidFill>
              <a:schemeClr val="tx2"/>
            </a:solidFill>
            <a:prstDash val="solid"/>
            <a:miter/>
          </a:ln>
        </p:spPr>
        <p:txBody>
          <a:bodyPr rtlCol="0" anchor="ctr"/>
          <a:lstStyle/>
          <a:p>
            <a:endParaRPr lang="en-US"/>
          </a:p>
        </p:txBody>
      </p:sp>
      <p:sp>
        <p:nvSpPr>
          <p:cNvPr id="392" name="TextBox 391">
            <a:extLst>
              <a:ext uri="{FF2B5EF4-FFF2-40B4-BE49-F238E27FC236}">
                <a16:creationId xmlns:a16="http://schemas.microsoft.com/office/drawing/2014/main" id="{6BC25C7D-38F5-40D8-9691-77B2117AA5DB}"/>
              </a:ext>
            </a:extLst>
          </p:cNvPr>
          <p:cNvSpPr txBox="1"/>
          <p:nvPr/>
        </p:nvSpPr>
        <p:spPr>
          <a:xfrm>
            <a:off x="5052366" y="3037971"/>
            <a:ext cx="2190211" cy="984885"/>
          </a:xfrm>
          <a:prstGeom prst="rect">
            <a:avLst/>
          </a:prstGeom>
          <a:noFill/>
        </p:spPr>
        <p:txBody>
          <a:bodyPr wrap="square" lIns="0" tIns="0" rIns="0" bIns="0" rtlCol="0" anchor="t">
            <a:spAutoFit/>
          </a:bodyPr>
          <a:lstStyle/>
          <a:p>
            <a:pPr marL="0" lvl="1" algn="ctr">
              <a:defRPr/>
            </a:pPr>
            <a:r>
              <a:rPr lang="en-US" sz="1600" dirty="0">
                <a:latin typeface="Segoe UI Semilight"/>
                <a:ea typeface="+mj-ea"/>
                <a:cs typeface="Segoe UI Semilight"/>
              </a:rPr>
              <a:t>Leverage built-in security and governance capabilities to ease work </a:t>
            </a:r>
            <a:br>
              <a:rPr lang="en-US" sz="1600" dirty="0">
                <a:latin typeface="Segoe UI Semilight" panose="020B0402040204020203" pitchFamily="34" charset="0"/>
                <a:ea typeface="+mj-ea"/>
                <a:cs typeface="Segoe UI Semilight" panose="020B0402040204020203" pitchFamily="34" charset="0"/>
              </a:rPr>
            </a:br>
            <a:r>
              <a:rPr lang="en-US" sz="1600" dirty="0">
                <a:latin typeface="Segoe UI Semilight"/>
                <a:ea typeface="+mj-ea"/>
                <a:cs typeface="Segoe UI Semilight"/>
              </a:rPr>
              <a:t>for IT admins. </a:t>
            </a:r>
            <a:endParaRPr lang="en-US" sz="1600" dirty="0">
              <a:latin typeface="Segoe UI Semilight" panose="020B0402040204020203" pitchFamily="34" charset="0"/>
              <a:ea typeface="+mj-ea"/>
              <a:cs typeface="Segoe UI Semilight" panose="020B0402040204020203" pitchFamily="34" charset="0"/>
            </a:endParaRPr>
          </a:p>
        </p:txBody>
      </p:sp>
      <p:sp>
        <p:nvSpPr>
          <p:cNvPr id="395" name="TextBox 394">
            <a:extLst>
              <a:ext uri="{FF2B5EF4-FFF2-40B4-BE49-F238E27FC236}">
                <a16:creationId xmlns:a16="http://schemas.microsoft.com/office/drawing/2014/main" id="{2F8C1954-5357-4242-A6CA-7E29ACC7EBBC}"/>
              </a:ext>
              <a:ext uri="{C183D7F6-B498-43B3-948B-1728B52AA6E4}">
                <adec:decorative xmlns:adec="http://schemas.microsoft.com/office/drawing/2017/decorative" val="1"/>
              </a:ext>
            </a:extLst>
          </p:cNvPr>
          <p:cNvSpPr txBox="1"/>
          <p:nvPr/>
        </p:nvSpPr>
        <p:spPr>
          <a:xfrm>
            <a:off x="8178633" y="2380600"/>
            <a:ext cx="546453" cy="546449"/>
          </a:xfrm>
          <a:prstGeom prst="ellipse">
            <a:avLst/>
          </a:prstGeom>
          <a:gradFill flip="none" rotWithShape="1">
            <a:gsLst>
              <a:gs pos="0">
                <a:schemeClr val="bg2"/>
              </a:gs>
              <a:gs pos="100000">
                <a:schemeClr val="bg1"/>
              </a:gs>
            </a:gsLst>
            <a:lin ang="5400000" scaled="1"/>
            <a:tileRect/>
          </a:gradFill>
          <a:ln w="66675">
            <a:gradFill>
              <a:gsLst>
                <a:gs pos="0">
                  <a:schemeClr val="bg1"/>
                </a:gs>
                <a:gs pos="100000">
                  <a:schemeClr val="bg2"/>
                </a:gs>
              </a:gsLst>
              <a:lin ang="5400000" scaled="1"/>
            </a:gradFill>
          </a:ln>
          <a:effectLst>
            <a:outerShdw blurRad="50800" algn="ctr" rotWithShape="0">
              <a:prstClr val="black">
                <a:alpha val="15000"/>
              </a:prstClr>
            </a:outerShdw>
          </a:effectLst>
        </p:spPr>
        <p:txBody>
          <a:bodyPr wrap="none" lIns="0" tIns="365760" rIns="0" bIns="0" anchor="b">
            <a:noAutofit/>
          </a:bodyPr>
          <a:lstStyle/>
          <a:p>
            <a:pPr marL="0" marR="0" lvl="0" indent="0" algn="ctr" defTabSz="932563"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w="3175">
                <a:noFill/>
              </a:ln>
              <a:effectLst/>
              <a:uLnTx/>
              <a:uFillTx/>
              <a:latin typeface="+mj-lt"/>
              <a:ea typeface="Segoe UI Black" panose="020B0A02040204020203" pitchFamily="34" charset="0"/>
              <a:cs typeface="Segoe UI Semibold" panose="020B0702040204020203" pitchFamily="34" charset="0"/>
            </a:endParaRPr>
          </a:p>
        </p:txBody>
      </p:sp>
      <p:grpSp>
        <p:nvGrpSpPr>
          <p:cNvPr id="406" name="Group 405" descr="Icon of multiple apps">
            <a:extLst>
              <a:ext uri="{FF2B5EF4-FFF2-40B4-BE49-F238E27FC236}">
                <a16:creationId xmlns:a16="http://schemas.microsoft.com/office/drawing/2014/main" id="{A6B42F57-00F2-41B0-9D74-F4911233166D}"/>
              </a:ext>
            </a:extLst>
          </p:cNvPr>
          <p:cNvGrpSpPr/>
          <p:nvPr/>
        </p:nvGrpSpPr>
        <p:grpSpPr>
          <a:xfrm>
            <a:off x="8315161" y="2516886"/>
            <a:ext cx="273396" cy="273876"/>
            <a:chOff x="4565921" y="3369898"/>
            <a:chExt cx="242888" cy="243314"/>
          </a:xfrm>
        </p:grpSpPr>
        <p:sp>
          <p:nvSpPr>
            <p:cNvPr id="407" name="Freeform: Shape 406">
              <a:extLst>
                <a:ext uri="{FF2B5EF4-FFF2-40B4-BE49-F238E27FC236}">
                  <a16:creationId xmlns:a16="http://schemas.microsoft.com/office/drawing/2014/main" id="{50DD735C-BC3A-4FBB-B877-F055F43A43E1}"/>
                </a:ext>
              </a:extLst>
            </p:cNvPr>
            <p:cNvSpPr/>
            <p:nvPr/>
          </p:nvSpPr>
          <p:spPr>
            <a:xfrm>
              <a:off x="4694509" y="3369898"/>
              <a:ext cx="114300" cy="114300"/>
            </a:xfrm>
            <a:custGeom>
              <a:avLst/>
              <a:gdLst>
                <a:gd name="connsiteX0" fmla="*/ 7348 w 114300"/>
                <a:gd name="connsiteY0" fmla="*/ 7348 h 114300"/>
                <a:gd name="connsiteX1" fmla="*/ 115933 w 114300"/>
                <a:gd name="connsiteY1" fmla="*/ 7348 h 114300"/>
                <a:gd name="connsiteX2" fmla="*/ 115933 w 114300"/>
                <a:gd name="connsiteY2" fmla="*/ 115933 h 114300"/>
                <a:gd name="connsiteX3" fmla="*/ 7348 w 114300"/>
                <a:gd name="connsiteY3" fmla="*/ 115933 h 114300"/>
              </a:gdLst>
              <a:ahLst/>
              <a:cxnLst>
                <a:cxn ang="0">
                  <a:pos x="connsiteX0" y="connsiteY0"/>
                </a:cxn>
                <a:cxn ang="0">
                  <a:pos x="connsiteX1" y="connsiteY1"/>
                </a:cxn>
                <a:cxn ang="0">
                  <a:pos x="connsiteX2" y="connsiteY2"/>
                </a:cxn>
                <a:cxn ang="0">
                  <a:pos x="connsiteX3" y="connsiteY3"/>
                </a:cxn>
              </a:cxnLst>
              <a:rect l="l" t="t" r="r" b="b"/>
              <a:pathLst>
                <a:path w="114300" h="114300">
                  <a:moveTo>
                    <a:pt x="7348" y="7348"/>
                  </a:moveTo>
                  <a:lnTo>
                    <a:pt x="115933" y="7348"/>
                  </a:lnTo>
                  <a:lnTo>
                    <a:pt x="115933" y="115933"/>
                  </a:lnTo>
                  <a:lnTo>
                    <a:pt x="7348" y="115933"/>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08" name="Freeform: Shape 407">
              <a:extLst>
                <a:ext uri="{FF2B5EF4-FFF2-40B4-BE49-F238E27FC236}">
                  <a16:creationId xmlns:a16="http://schemas.microsoft.com/office/drawing/2014/main" id="{EFA81A57-B2D4-4BDA-8FEA-37839C9A51F7}"/>
                </a:ext>
              </a:extLst>
            </p:cNvPr>
            <p:cNvSpPr/>
            <p:nvPr/>
          </p:nvSpPr>
          <p:spPr>
            <a:xfrm>
              <a:off x="4565921" y="3498486"/>
              <a:ext cx="114300" cy="114300"/>
            </a:xfrm>
            <a:custGeom>
              <a:avLst/>
              <a:gdLst>
                <a:gd name="connsiteX0" fmla="*/ 7348 w 114300"/>
                <a:gd name="connsiteY0" fmla="*/ 7348 h 114300"/>
                <a:gd name="connsiteX1" fmla="*/ 115933 w 114300"/>
                <a:gd name="connsiteY1" fmla="*/ 7348 h 114300"/>
                <a:gd name="connsiteX2" fmla="*/ 115933 w 114300"/>
                <a:gd name="connsiteY2" fmla="*/ 115933 h 114300"/>
                <a:gd name="connsiteX3" fmla="*/ 7348 w 114300"/>
                <a:gd name="connsiteY3" fmla="*/ 115933 h 114300"/>
              </a:gdLst>
              <a:ahLst/>
              <a:cxnLst>
                <a:cxn ang="0">
                  <a:pos x="connsiteX0" y="connsiteY0"/>
                </a:cxn>
                <a:cxn ang="0">
                  <a:pos x="connsiteX1" y="connsiteY1"/>
                </a:cxn>
                <a:cxn ang="0">
                  <a:pos x="connsiteX2" y="connsiteY2"/>
                </a:cxn>
                <a:cxn ang="0">
                  <a:pos x="connsiteX3" y="connsiteY3"/>
                </a:cxn>
              </a:cxnLst>
              <a:rect l="l" t="t" r="r" b="b"/>
              <a:pathLst>
                <a:path w="114300" h="114300">
                  <a:moveTo>
                    <a:pt x="7348" y="7348"/>
                  </a:moveTo>
                  <a:lnTo>
                    <a:pt x="115933" y="7348"/>
                  </a:lnTo>
                  <a:lnTo>
                    <a:pt x="115933" y="115933"/>
                  </a:lnTo>
                  <a:lnTo>
                    <a:pt x="7348" y="115933"/>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09" name="Freeform: Shape 408">
              <a:extLst>
                <a:ext uri="{FF2B5EF4-FFF2-40B4-BE49-F238E27FC236}">
                  <a16:creationId xmlns:a16="http://schemas.microsoft.com/office/drawing/2014/main" id="{C9A9142D-5F3D-4EFD-85FD-8576D3D1D8D7}"/>
                </a:ext>
              </a:extLst>
            </p:cNvPr>
            <p:cNvSpPr/>
            <p:nvPr/>
          </p:nvSpPr>
          <p:spPr>
            <a:xfrm>
              <a:off x="4693969" y="3498912"/>
              <a:ext cx="114300" cy="114300"/>
            </a:xfrm>
            <a:custGeom>
              <a:avLst/>
              <a:gdLst>
                <a:gd name="connsiteX0" fmla="*/ 115933 w 114300"/>
                <a:gd name="connsiteY0" fmla="*/ 7348 h 114300"/>
                <a:gd name="connsiteX1" fmla="*/ 115933 w 114300"/>
                <a:gd name="connsiteY1" fmla="*/ 115933 h 114300"/>
                <a:gd name="connsiteX2" fmla="*/ 7348 w 114300"/>
                <a:gd name="connsiteY2" fmla="*/ 115933 h 114300"/>
                <a:gd name="connsiteX3" fmla="*/ 7348 w 114300"/>
                <a:gd name="connsiteY3" fmla="*/ 7348 h 114300"/>
              </a:gdLst>
              <a:ahLst/>
              <a:cxnLst>
                <a:cxn ang="0">
                  <a:pos x="connsiteX0" y="connsiteY0"/>
                </a:cxn>
                <a:cxn ang="0">
                  <a:pos x="connsiteX1" y="connsiteY1"/>
                </a:cxn>
                <a:cxn ang="0">
                  <a:pos x="connsiteX2" y="connsiteY2"/>
                </a:cxn>
                <a:cxn ang="0">
                  <a:pos x="connsiteX3" y="connsiteY3"/>
                </a:cxn>
              </a:cxnLst>
              <a:rect l="l" t="t" r="r" b="b"/>
              <a:pathLst>
                <a:path w="114300" h="114300">
                  <a:moveTo>
                    <a:pt x="115933" y="7348"/>
                  </a:moveTo>
                  <a:lnTo>
                    <a:pt x="115933" y="115933"/>
                  </a:lnTo>
                  <a:lnTo>
                    <a:pt x="7348" y="115933"/>
                  </a:lnTo>
                  <a:lnTo>
                    <a:pt x="7348" y="7348"/>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10" name="Freeform: Shape 409">
              <a:extLst>
                <a:ext uri="{FF2B5EF4-FFF2-40B4-BE49-F238E27FC236}">
                  <a16:creationId xmlns:a16="http://schemas.microsoft.com/office/drawing/2014/main" id="{A784432E-0D6F-4115-A4D8-9F075456A301}"/>
                </a:ext>
              </a:extLst>
            </p:cNvPr>
            <p:cNvSpPr/>
            <p:nvPr/>
          </p:nvSpPr>
          <p:spPr>
            <a:xfrm>
              <a:off x="4566176" y="3370324"/>
              <a:ext cx="114300" cy="114300"/>
            </a:xfrm>
            <a:custGeom>
              <a:avLst/>
              <a:gdLst>
                <a:gd name="connsiteX0" fmla="*/ 115933 w 114300"/>
                <a:gd name="connsiteY0" fmla="*/ 7348 h 114300"/>
                <a:gd name="connsiteX1" fmla="*/ 115933 w 114300"/>
                <a:gd name="connsiteY1" fmla="*/ 115933 h 114300"/>
                <a:gd name="connsiteX2" fmla="*/ 7348 w 114300"/>
                <a:gd name="connsiteY2" fmla="*/ 115933 h 114300"/>
                <a:gd name="connsiteX3" fmla="*/ 7348 w 114300"/>
                <a:gd name="connsiteY3" fmla="*/ 7348 h 114300"/>
              </a:gdLst>
              <a:ahLst/>
              <a:cxnLst>
                <a:cxn ang="0">
                  <a:pos x="connsiteX0" y="connsiteY0"/>
                </a:cxn>
                <a:cxn ang="0">
                  <a:pos x="connsiteX1" y="connsiteY1"/>
                </a:cxn>
                <a:cxn ang="0">
                  <a:pos x="connsiteX2" y="connsiteY2"/>
                </a:cxn>
                <a:cxn ang="0">
                  <a:pos x="connsiteX3" y="connsiteY3"/>
                </a:cxn>
              </a:cxnLst>
              <a:rect l="l" t="t" r="r" b="b"/>
              <a:pathLst>
                <a:path w="114300" h="114300">
                  <a:moveTo>
                    <a:pt x="115933" y="7348"/>
                  </a:moveTo>
                  <a:lnTo>
                    <a:pt x="115933" y="115933"/>
                  </a:lnTo>
                  <a:lnTo>
                    <a:pt x="7348" y="115933"/>
                  </a:lnTo>
                  <a:lnTo>
                    <a:pt x="7348" y="7348"/>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sp>
        <p:nvSpPr>
          <p:cNvPr id="419" name="TextBox 418">
            <a:extLst>
              <a:ext uri="{FF2B5EF4-FFF2-40B4-BE49-F238E27FC236}">
                <a16:creationId xmlns:a16="http://schemas.microsoft.com/office/drawing/2014/main" id="{7D746340-E04B-4452-AA89-4C902F8AD29A}"/>
              </a:ext>
            </a:extLst>
          </p:cNvPr>
          <p:cNvSpPr txBox="1"/>
          <p:nvPr/>
        </p:nvSpPr>
        <p:spPr>
          <a:xfrm>
            <a:off x="7417930" y="3037972"/>
            <a:ext cx="2067859" cy="1231106"/>
          </a:xfrm>
          <a:prstGeom prst="rect">
            <a:avLst/>
          </a:prstGeom>
          <a:noFill/>
        </p:spPr>
        <p:txBody>
          <a:bodyPr wrap="square" lIns="0" tIns="0" rIns="0" bIns="0" rtlCol="0">
            <a:spAutoFit/>
          </a:bodyPr>
          <a:lstStyle/>
          <a:p>
            <a:pPr marL="0" lvl="1" algn="ctr">
              <a:defRPr/>
            </a:pPr>
            <a:r>
              <a:rPr lang="en-US" sz="1600" dirty="0">
                <a:latin typeface="Segoe UI Semilight" panose="020B0402040204020203" pitchFamily="34" charset="0"/>
                <a:ea typeface="+mj-ea"/>
                <a:cs typeface="Segoe UI Semilight" panose="020B0402040204020203" pitchFamily="34" charset="0"/>
              </a:rPr>
              <a:t>Use apps, chatbots, reporting, and, automations embedded in Teams, on any platform.</a:t>
            </a:r>
          </a:p>
        </p:txBody>
      </p:sp>
      <p:grpSp>
        <p:nvGrpSpPr>
          <p:cNvPr id="421" name="Group 420" descr="A Microsoft Teams screenshot of a table containing event schedule">
            <a:extLst>
              <a:ext uri="{FF2B5EF4-FFF2-40B4-BE49-F238E27FC236}">
                <a16:creationId xmlns:a16="http://schemas.microsoft.com/office/drawing/2014/main" id="{B9BDF2BF-0BDE-477F-B1AE-166149A2B157}"/>
              </a:ext>
            </a:extLst>
          </p:cNvPr>
          <p:cNvGrpSpPr/>
          <p:nvPr/>
        </p:nvGrpSpPr>
        <p:grpSpPr>
          <a:xfrm>
            <a:off x="669585" y="4339877"/>
            <a:ext cx="8719228" cy="3584923"/>
            <a:chOff x="457199" y="2616361"/>
            <a:chExt cx="8323946" cy="3422404"/>
          </a:xfrm>
        </p:grpSpPr>
        <p:sp>
          <p:nvSpPr>
            <p:cNvPr id="422" name="Rectangle: Rounded Corners 421">
              <a:extLst>
                <a:ext uri="{FF2B5EF4-FFF2-40B4-BE49-F238E27FC236}">
                  <a16:creationId xmlns:a16="http://schemas.microsoft.com/office/drawing/2014/main" id="{4DFA2EA8-2BF2-4E9E-8E99-E802278E0B04}"/>
                </a:ext>
              </a:extLst>
            </p:cNvPr>
            <p:cNvSpPr/>
            <p:nvPr/>
          </p:nvSpPr>
          <p:spPr bwMode="auto">
            <a:xfrm rot="16200000">
              <a:off x="2907970" y="165590"/>
              <a:ext cx="3422404" cy="8323946"/>
            </a:xfrm>
            <a:prstGeom prst="roundRect">
              <a:avLst>
                <a:gd name="adj" fmla="val 3597"/>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100584" rIns="0" bIns="50292" numCol="1" spcCol="0" rtlCol="0" fromWordArt="0" anchor="ctr" anchorCtr="0" forceAA="0" compatLnSpc="1">
              <a:prstTxWarp prst="textNoShape">
                <a:avLst/>
              </a:prstTxWarp>
              <a:noAutofit/>
            </a:bodyPr>
            <a:lstStyle/>
            <a:p>
              <a:pPr algn="ctr" defTabSz="754342"/>
              <a:endParaRPr lang="en-US" sz="1155" err="1">
                <a:solidFill>
                  <a:srgbClr val="00AEEF">
                    <a:lumMod val="60000"/>
                    <a:lumOff val="40000"/>
                  </a:srgbClr>
                </a:solidFill>
                <a:latin typeface="IntelOne Display Regular" panose="020B0503020203020204" pitchFamily="34" charset="0"/>
                <a:ea typeface="Intel Clear" panose="020B0604020203020204" pitchFamily="34" charset="0"/>
                <a:cs typeface="Intel Clear" panose="020B0604020203020204" pitchFamily="34" charset="0"/>
                <a:sym typeface="Helvetica Neue"/>
              </a:endParaRPr>
            </a:p>
          </p:txBody>
        </p:sp>
        <p:pic>
          <p:nvPicPr>
            <p:cNvPr id="423" name="Picture 422">
              <a:extLst>
                <a:ext uri="{FF2B5EF4-FFF2-40B4-BE49-F238E27FC236}">
                  <a16:creationId xmlns:a16="http://schemas.microsoft.com/office/drawing/2014/main" id="{5E37CC13-0A1F-4DB2-A3EB-17CC91DA6D5F}"/>
                </a:ext>
              </a:extLst>
            </p:cNvPr>
            <p:cNvPicPr>
              <a:picLocks noChangeAspect="1"/>
            </p:cNvPicPr>
            <p:nvPr/>
          </p:nvPicPr>
          <p:blipFill rotWithShape="1">
            <a:blip r:embed="rId3"/>
            <a:srcRect l="2145" t="2982" r="2019" b="31561"/>
            <a:stretch/>
          </p:blipFill>
          <p:spPr>
            <a:xfrm>
              <a:off x="590339" y="2746028"/>
              <a:ext cx="8064054" cy="3147245"/>
            </a:xfrm>
            <a:prstGeom prst="roundRect">
              <a:avLst>
                <a:gd name="adj" fmla="val 1894"/>
              </a:avLst>
            </a:prstGeom>
            <a:effectLst/>
          </p:spPr>
        </p:pic>
      </p:grpSp>
      <p:sp>
        <p:nvSpPr>
          <p:cNvPr id="425" name="Freeform: Shape 424">
            <a:extLst>
              <a:ext uri="{FF2B5EF4-FFF2-40B4-BE49-F238E27FC236}">
                <a16:creationId xmlns:a16="http://schemas.microsoft.com/office/drawing/2014/main" id="{082A6EDE-3298-4670-BE5D-691C86648DF9}"/>
              </a:ext>
              <a:ext uri="{C183D7F6-B498-43B3-948B-1728B52AA6E4}">
                <adec:decorative xmlns:adec="http://schemas.microsoft.com/office/drawing/2017/decorative" val="1"/>
              </a:ext>
            </a:extLst>
          </p:cNvPr>
          <p:cNvSpPr/>
          <p:nvPr/>
        </p:nvSpPr>
        <p:spPr>
          <a:xfrm flipV="1">
            <a:off x="413036" y="7517618"/>
            <a:ext cx="88327" cy="88327"/>
          </a:xfrm>
          <a:custGeom>
            <a:avLst/>
            <a:gdLst>
              <a:gd name="connsiteX0" fmla="*/ 46693 w 88267"/>
              <a:gd name="connsiteY0" fmla="*/ 0 h 88267"/>
              <a:gd name="connsiteX1" fmla="*/ 0 w 88267"/>
              <a:gd name="connsiteY1" fmla="*/ 47311 h 88267"/>
              <a:gd name="connsiteX2" fmla="*/ 46693 w 88267"/>
              <a:gd name="connsiteY2" fmla="*/ 94623 h 88267"/>
              <a:gd name="connsiteX3" fmla="*/ 90121 w 88267"/>
              <a:gd name="connsiteY3" fmla="*/ 47311 h 88267"/>
              <a:gd name="connsiteX4" fmla="*/ 46693 w 88267"/>
              <a:gd name="connsiteY4" fmla="*/ 0 h 88267"/>
              <a:gd name="connsiteX5" fmla="*/ 46693 w 88267"/>
              <a:gd name="connsiteY5" fmla="*/ 0 h 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67" h="88267">
                <a:moveTo>
                  <a:pt x="46693" y="0"/>
                </a:moveTo>
                <a:cubicBezTo>
                  <a:pt x="19948" y="0"/>
                  <a:pt x="0" y="20302"/>
                  <a:pt x="0" y="47311"/>
                </a:cubicBezTo>
                <a:cubicBezTo>
                  <a:pt x="0" y="70967"/>
                  <a:pt x="20037" y="94623"/>
                  <a:pt x="46693" y="94623"/>
                </a:cubicBezTo>
                <a:cubicBezTo>
                  <a:pt x="70084" y="94623"/>
                  <a:pt x="90121" y="70967"/>
                  <a:pt x="90121" y="47311"/>
                </a:cubicBezTo>
                <a:cubicBezTo>
                  <a:pt x="90033" y="20302"/>
                  <a:pt x="69996" y="0"/>
                  <a:pt x="46693" y="0"/>
                </a:cubicBezTo>
                <a:lnTo>
                  <a:pt x="46693" y="0"/>
                </a:lnTo>
                <a:close/>
              </a:path>
            </a:pathLst>
          </a:custGeom>
          <a:solidFill>
            <a:schemeClr val="bg1"/>
          </a:solidFill>
          <a:ln w="12700" cap="flat">
            <a:solidFill>
              <a:schemeClr val="bg1">
                <a:lumMod val="75000"/>
              </a:schemeClr>
            </a:solid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7" name="Text Placeholder 3">
            <a:extLst>
              <a:ext uri="{FF2B5EF4-FFF2-40B4-BE49-F238E27FC236}">
                <a16:creationId xmlns:a16="http://schemas.microsoft.com/office/drawing/2014/main" id="{939645B0-0ECF-402E-9388-A04A093C4B5E}"/>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8</a:t>
            </a:fld>
            <a:endParaRPr lang="en-US"/>
          </a:p>
        </p:txBody>
      </p:sp>
    </p:spTree>
    <p:extLst>
      <p:ext uri="{BB962C8B-B14F-4D97-AF65-F5344CB8AC3E}">
        <p14:creationId xmlns:p14="http://schemas.microsoft.com/office/powerpoint/2010/main" val="17880199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1E1F5-27C7-4F42-990F-C42B334924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38728" y="1418373"/>
            <a:ext cx="5876544" cy="5972556"/>
          </a:xfrm>
          <a:prstGeom prst="rect">
            <a:avLst/>
          </a:prstGeom>
        </p:spPr>
      </p:pic>
      <p:sp>
        <p:nvSpPr>
          <p:cNvPr id="3" name="Title 2">
            <a:extLst>
              <a:ext uri="{FF2B5EF4-FFF2-40B4-BE49-F238E27FC236}">
                <a16:creationId xmlns:a16="http://schemas.microsoft.com/office/drawing/2014/main" id="{51590C0F-E312-474F-AEC0-CC4F3F8C1485}"/>
              </a:ext>
            </a:extLst>
          </p:cNvPr>
          <p:cNvSpPr>
            <a:spLocks noGrp="1"/>
          </p:cNvSpPr>
          <p:nvPr>
            <p:ph type="title"/>
          </p:nvPr>
        </p:nvSpPr>
        <p:spPr>
          <a:xfrm>
            <a:off x="457200" y="307794"/>
            <a:ext cx="9144000" cy="1019620"/>
          </a:xfrm>
        </p:spPr>
        <p:txBody>
          <a:bodyPr/>
          <a:lstStyle/>
          <a:p>
            <a:r>
              <a:rPr lang="en-US" dirty="0"/>
              <a:t>Power Apps makes it easier to build configured apps that meet the needs of students, faculty, and staff</a:t>
            </a:r>
          </a:p>
        </p:txBody>
      </p:sp>
      <p:pic>
        <p:nvPicPr>
          <p:cNvPr id="14" name="Picture 13" descr="Smiling business woman with windows device on her hand">
            <a:extLst>
              <a:ext uri="{FF2B5EF4-FFF2-40B4-BE49-F238E27FC236}">
                <a16:creationId xmlns:a16="http://schemas.microsoft.com/office/drawing/2014/main" id="{847D3485-B051-4153-AFAD-AF0D447EA21B}"/>
              </a:ext>
            </a:extLst>
          </p:cNvPr>
          <p:cNvPicPr>
            <a:picLocks noChangeAspect="1"/>
          </p:cNvPicPr>
          <p:nvPr/>
        </p:nvPicPr>
        <p:blipFill rotWithShape="1">
          <a:blip r:embed="rId4">
            <a:alphaModFix/>
          </a:blip>
          <a:srcRect l="37287" r="34429" b="4159"/>
          <a:stretch/>
        </p:blipFill>
        <p:spPr>
          <a:xfrm flipH="1">
            <a:off x="0" y="1470297"/>
            <a:ext cx="2844800" cy="6338484"/>
          </a:xfrm>
          <a:prstGeom prst="rect">
            <a:avLst/>
          </a:prstGeom>
          <a:ln>
            <a:gradFill>
              <a:gsLst>
                <a:gs pos="61938">
                  <a:srgbClr val="8DCCFF"/>
                </a:gs>
                <a:gs pos="0">
                  <a:schemeClr val="accent1">
                    <a:lumMod val="5000"/>
                    <a:lumOff val="95000"/>
                  </a:schemeClr>
                </a:gs>
                <a:gs pos="100000">
                  <a:schemeClr val="accent1">
                    <a:lumMod val="45000"/>
                    <a:lumOff val="55000"/>
                    <a:alpha val="7000"/>
                  </a:schemeClr>
                </a:gs>
                <a:gs pos="83000">
                  <a:schemeClr val="accent1">
                    <a:lumMod val="45000"/>
                    <a:lumOff val="55000"/>
                  </a:schemeClr>
                </a:gs>
                <a:gs pos="100000">
                  <a:schemeClr val="accent1">
                    <a:lumMod val="30000"/>
                    <a:lumOff val="70000"/>
                  </a:schemeClr>
                </a:gs>
              </a:gsLst>
              <a:lin ang="5400000" scaled="1"/>
            </a:gradFill>
          </a:ln>
          <a:effectLst/>
        </p:spPr>
      </p:pic>
      <p:cxnSp>
        <p:nvCxnSpPr>
          <p:cNvPr id="16" name="Straight Connector 15">
            <a:extLst>
              <a:ext uri="{FF2B5EF4-FFF2-40B4-BE49-F238E27FC236}">
                <a16:creationId xmlns:a16="http://schemas.microsoft.com/office/drawing/2014/main" id="{FDBACAAB-D9E1-4623-94DE-2F486955B482}"/>
              </a:ext>
              <a:ext uri="{C183D7F6-B498-43B3-948B-1728B52AA6E4}">
                <adec:decorative xmlns:adec="http://schemas.microsoft.com/office/drawing/2017/decorative" val="1"/>
              </a:ext>
            </a:extLst>
          </p:cNvPr>
          <p:cNvCxnSpPr>
            <a:cxnSpLocks/>
          </p:cNvCxnSpPr>
          <p:nvPr/>
        </p:nvCxnSpPr>
        <p:spPr>
          <a:xfrm>
            <a:off x="221226" y="1470297"/>
            <a:ext cx="4413519" cy="0"/>
          </a:xfrm>
          <a:prstGeom prst="line">
            <a:avLst/>
          </a:prstGeom>
          <a:ln w="63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2383375-1C6E-4FF6-8636-9646C13544EC}"/>
              </a:ext>
            </a:extLst>
          </p:cNvPr>
          <p:cNvSpPr/>
          <p:nvPr/>
        </p:nvSpPr>
        <p:spPr bwMode="auto">
          <a:xfrm>
            <a:off x="3118509" y="1777217"/>
            <a:ext cx="6128361" cy="5078313"/>
          </a:xfrm>
          <a:prstGeom prst="rect">
            <a:avLst/>
          </a:prstGeom>
          <a:noFill/>
          <a:ln>
            <a:noFill/>
            <a:headEnd type="none" w="med" len="med"/>
            <a:tailEnd type="none" w="med" len="med"/>
          </a:ln>
          <a:effectLst>
            <a:outerShdw blurRad="25400" dist="25400" dir="8100000" algn="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marR="0" lvl="0" algn="l" defTabSz="914400" rtl="0" eaLnBrk="1" fontAlgn="auto" latinLnBrk="0" hangingPunct="1">
              <a:spcAft>
                <a:spcPts val="1200"/>
              </a:spcAft>
              <a:buClrTx/>
              <a:buSzTx/>
              <a:tabLst/>
              <a:defRPr/>
            </a:pPr>
            <a:r>
              <a:rPr kumimoji="0" lang="en-US" sz="1400" b="0" i="0" u="none" strike="noStrike" kern="1200" cap="none" spc="0" normalizeH="0" baseline="0" noProof="0" dirty="0">
                <a:ln>
                  <a:noFill/>
                </a:ln>
                <a:solidFill>
                  <a:schemeClr val="tx1"/>
                </a:solidFill>
                <a:effectLst/>
                <a:uLnTx/>
                <a:uFillTx/>
                <a:ea typeface="+mn-ea"/>
                <a:cs typeface="+mn-cs"/>
              </a:rPr>
              <a:t>Democratizing software development enables </a:t>
            </a:r>
            <a:r>
              <a:rPr lang="en-US" sz="1400" dirty="0">
                <a:solidFill>
                  <a:schemeClr val="tx1"/>
                </a:solidFill>
              </a:rPr>
              <a:t>everyone across the institution </a:t>
            </a:r>
            <a:r>
              <a:rPr kumimoji="0" lang="en-US" sz="1400" b="0" i="0" u="none" strike="noStrike" kern="1200" cap="none" spc="0" normalizeH="0" baseline="0" noProof="0" dirty="0">
                <a:ln>
                  <a:noFill/>
                </a:ln>
                <a:solidFill>
                  <a:schemeClr val="tx1"/>
                </a:solidFill>
                <a:effectLst/>
                <a:uLnTx/>
                <a:uFillTx/>
                <a:ea typeface="+mn-ea"/>
                <a:cs typeface="+mn-cs"/>
              </a:rPr>
              <a:t>to innovate and create new solutions to unique problems. Now, it’s easier to do so than </a:t>
            </a:r>
            <a:r>
              <a:rPr lang="en-US" sz="1400" dirty="0">
                <a:solidFill>
                  <a:schemeClr val="tx1"/>
                </a:solidFill>
              </a:rPr>
              <a:t>ever with Microsoft </a:t>
            </a:r>
            <a:r>
              <a:rPr kumimoji="0" lang="en-US" sz="1400" b="0" i="0" u="none" strike="noStrike" kern="1200" cap="none" spc="0" normalizeH="0" baseline="0" noProof="0" dirty="0">
                <a:ln>
                  <a:noFill/>
                </a:ln>
                <a:solidFill>
                  <a:schemeClr val="tx1"/>
                </a:solidFill>
                <a:effectLst/>
                <a:uLnTx/>
                <a:uFillTx/>
                <a:ea typeface="+mn-ea"/>
                <a:cs typeface="+mn-cs"/>
              </a:rPr>
              <a:t>Power Apps. </a:t>
            </a:r>
            <a:endParaRPr lang="en-US" sz="1400" dirty="0">
              <a:solidFill>
                <a:schemeClr val="tx1"/>
              </a:solidFill>
            </a:endParaRPr>
          </a:p>
          <a:p>
            <a:pPr marR="0" lvl="0" algn="l" defTabSz="914400" rtl="0" eaLnBrk="1" fontAlgn="auto" latinLnBrk="0" hangingPunct="1">
              <a:spcAft>
                <a:spcPts val="1200"/>
              </a:spcAft>
              <a:buClrTx/>
              <a:buSzTx/>
              <a:tabLst/>
              <a:defRPr/>
            </a:pPr>
            <a:r>
              <a:rPr kumimoji="0" lang="en-US" sz="1400" b="0" i="0" u="none" strike="noStrike" kern="1200" cap="none" spc="0" normalizeH="0" baseline="0" noProof="0" dirty="0">
                <a:ln>
                  <a:noFill/>
                </a:ln>
                <a:solidFill>
                  <a:schemeClr val="tx1"/>
                </a:solidFill>
                <a:effectLst/>
                <a:uLnTx/>
                <a:uFillTx/>
                <a:ea typeface="+mn-ea"/>
                <a:cs typeface="+mn-cs"/>
              </a:rPr>
              <a:t>Power Apps empowers students, faculty, and staff to </a:t>
            </a: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build powerful applications without software development expertise or a technical background</a:t>
            </a:r>
            <a:r>
              <a:rPr kumimoji="0" lang="en-US" sz="1400" b="0" i="0" u="none" strike="noStrike" kern="1200" cap="none" spc="0" normalizeH="0" baseline="0" noProof="0" dirty="0">
                <a:ln>
                  <a:noFill/>
                </a:ln>
                <a:solidFill>
                  <a:schemeClr val="tx1"/>
                </a:solidFill>
                <a:effectLst/>
                <a:uLnTx/>
                <a:uFillTx/>
                <a:ea typeface="+mn-ea"/>
                <a:cs typeface="+mn-cs"/>
              </a:rPr>
              <a:t>. Instead of </a:t>
            </a:r>
            <a:r>
              <a:rPr lang="en-US" sz="1400" dirty="0">
                <a:solidFill>
                  <a:schemeClr val="tx1"/>
                </a:solidFill>
              </a:rPr>
              <a:t>writing code from scratch, users can leverage pre-built application templates that can easily be configured for their institution with drag-and-drop simplicity, </a:t>
            </a:r>
            <a:r>
              <a:rPr lang="en-US" sz="1400" dirty="0">
                <a:solidFill>
                  <a:schemeClr val="tx1"/>
                </a:solidFill>
                <a:latin typeface="Segoe UI Semibold" panose="020B0702040204020203" pitchFamily="34" charset="0"/>
                <a:cs typeface="Segoe UI Semibold" panose="020B0702040204020203" pitchFamily="34" charset="0"/>
              </a:rPr>
              <a:t>accelerating time spent developing and deploying apps from a matter of months to a matter of minutes</a:t>
            </a:r>
            <a:r>
              <a:rPr kumimoji="0" lang="en-US" sz="1400" b="0" i="0" u="none" strike="noStrike" kern="1200" cap="none" spc="0" normalizeH="0" baseline="0" noProof="0" dirty="0">
                <a:ln>
                  <a:noFill/>
                </a:ln>
                <a:solidFill>
                  <a:schemeClr val="tx1"/>
                </a:solidFill>
                <a:effectLst/>
                <a:uLnTx/>
                <a:uFillTx/>
                <a:ea typeface="+mn-ea"/>
                <a:cs typeface="+mn-cs"/>
              </a:rPr>
              <a:t>.</a:t>
            </a:r>
          </a:p>
          <a:p>
            <a:pPr>
              <a:spcAft>
                <a:spcPts val="1200"/>
              </a:spcAft>
              <a:defRPr/>
            </a:pPr>
            <a:r>
              <a:rPr lang="en-US" sz="1400" dirty="0">
                <a:solidFill>
                  <a:schemeClr val="tx1"/>
                </a:solidFill>
              </a:rPr>
              <a:t>With Power Apps, app developers can </a:t>
            </a:r>
            <a:r>
              <a:rPr lang="en-US" sz="1400" dirty="0">
                <a:solidFill>
                  <a:schemeClr val="tx1"/>
                </a:solidFill>
                <a:latin typeface="Segoe UI Semibold" panose="020B0702040204020203" pitchFamily="34" charset="0"/>
                <a:cs typeface="Segoe UI Semibold" panose="020B0702040204020203" pitchFamily="34" charset="0"/>
              </a:rPr>
              <a:t>easily scale solutions to every member of the campus community with confidence </a:t>
            </a:r>
            <a:r>
              <a:rPr kumimoji="0" lang="en-US" sz="1400" b="0" i="0" u="none" strike="noStrike" kern="1200" cap="none" spc="0" normalizeH="0" baseline="0" noProof="0" dirty="0">
                <a:ln>
                  <a:noFill/>
                </a:ln>
                <a:solidFill>
                  <a:schemeClr val="tx1"/>
                </a:solidFill>
                <a:effectLst/>
                <a:uLnTx/>
                <a:uFillTx/>
                <a:ea typeface="+mn-ea"/>
                <a:cs typeface="+mn-cs"/>
              </a:rPr>
              <a:t>knowing that the application governance, security, and quality are actively maintained. This helps </a:t>
            </a:r>
            <a:r>
              <a:rPr lang="en-US" sz="1400" dirty="0">
                <a:solidFill>
                  <a:schemeClr val="tx1"/>
                </a:solidFill>
                <a:latin typeface="Segoe UI Semibold" panose="020B0702040204020203" pitchFamily="34" charset="0"/>
                <a:cs typeface="Segoe UI Semibold" panose="020B0702040204020203" pitchFamily="34" charset="0"/>
              </a:rPr>
              <a:t>effectively expand the bandwidth of your IT team</a:t>
            </a:r>
            <a:r>
              <a:rPr kumimoji="0" lang="en-US" sz="1400" b="1" i="0" u="none" strike="noStrike" kern="1200" cap="none" spc="0" normalizeH="0" baseline="0" noProof="0" dirty="0">
                <a:ln>
                  <a:noFill/>
                </a:ln>
                <a:solidFill>
                  <a:schemeClr val="tx1"/>
                </a:solidFill>
                <a:effectLst/>
                <a:uLnTx/>
                <a:uFillTx/>
                <a:ea typeface="+mn-ea"/>
                <a:cs typeface="+mn-cs"/>
              </a:rPr>
              <a:t>, </a:t>
            </a:r>
            <a:r>
              <a:rPr kumimoji="0" lang="en-US" sz="1400" i="0" u="none" strike="noStrike" kern="1200" cap="none" spc="0" normalizeH="0" baseline="0" noProof="0" dirty="0">
                <a:ln>
                  <a:noFill/>
                </a:ln>
                <a:solidFill>
                  <a:schemeClr val="tx1"/>
                </a:solidFill>
                <a:effectLst/>
                <a:uLnTx/>
                <a:uFillTx/>
                <a:ea typeface="+mn-ea"/>
                <a:cs typeface="+mn-cs"/>
              </a:rPr>
              <a:t>so </a:t>
            </a:r>
            <a:r>
              <a:rPr lang="en-US" sz="1400" dirty="0">
                <a:solidFill>
                  <a:schemeClr val="tx1"/>
                </a:solidFill>
              </a:rPr>
              <a:t>that </a:t>
            </a:r>
            <a:r>
              <a:rPr kumimoji="0" lang="en-US" sz="1400" i="0" u="none" strike="noStrike" kern="1200" cap="none" spc="0" normalizeH="0" baseline="0" noProof="0" dirty="0">
                <a:ln>
                  <a:noFill/>
                </a:ln>
                <a:solidFill>
                  <a:schemeClr val="tx1"/>
                </a:solidFill>
                <a:effectLst/>
                <a:uLnTx/>
                <a:uFillTx/>
                <a:ea typeface="+mn-ea"/>
                <a:cs typeface="+mn-cs"/>
              </a:rPr>
              <a:t>they can </a:t>
            </a:r>
            <a:r>
              <a:rPr kumimoji="0" lang="en-US" sz="1400" b="0" i="0" u="none" strike="noStrike" kern="1200" cap="none" spc="0" normalizeH="0" baseline="0" noProof="0" dirty="0">
                <a:ln>
                  <a:noFill/>
                </a:ln>
                <a:solidFill>
                  <a:schemeClr val="tx1"/>
                </a:solidFill>
                <a:effectLst/>
                <a:uLnTx/>
                <a:uFillTx/>
                <a:ea typeface="+mn-ea"/>
                <a:cs typeface="+mn-cs"/>
              </a:rPr>
              <a:t>channel their efforts towards other higher-value tasks such as monitoring evolving digital environments and maximizing their institution’s security and privacy posture.</a:t>
            </a:r>
          </a:p>
          <a:p>
            <a:pPr marR="0" lvl="0" algn="l" defTabSz="914400" rtl="0" eaLnBrk="1" fontAlgn="auto" latinLnBrk="0" hangingPunct="1">
              <a:spcAft>
                <a:spcPts val="1200"/>
              </a:spcAft>
              <a:buClrTx/>
              <a:buSzTx/>
              <a:tabLst/>
              <a:defRPr/>
            </a:pPr>
            <a:r>
              <a:rPr kumimoji="0" lang="en-US" sz="1400" b="0" i="0" u="none" strike="noStrike" kern="1200" cap="none" spc="0" normalizeH="0" baseline="0" noProof="0" dirty="0">
                <a:ln>
                  <a:noFill/>
                </a:ln>
                <a:solidFill>
                  <a:schemeClr val="tx1"/>
                </a:solidFill>
                <a:effectLst/>
                <a:uLnTx/>
                <a:uFillTx/>
                <a:ea typeface="+mn-ea"/>
                <a:cs typeface="+mn-cs"/>
              </a:rPr>
              <a:t>As many colleges and universities are continuing to use a hybrid learning approach, most institutions allow faculty, staff, and students the freedom </a:t>
            </a:r>
            <a:br>
              <a:rPr kumimoji="0" lang="en-US" sz="1400" b="0" i="0" u="none" strike="noStrike" kern="1200" cap="none" spc="0" normalizeH="0" baseline="0" noProof="0" dirty="0">
                <a:ln>
                  <a:noFill/>
                </a:ln>
                <a:solidFill>
                  <a:schemeClr val="tx1"/>
                </a:solidFill>
                <a:effectLst/>
                <a:uLnTx/>
                <a:uFillTx/>
                <a:ea typeface="+mn-ea"/>
                <a:cs typeface="+mn-cs"/>
              </a:rPr>
            </a:br>
            <a:r>
              <a:rPr kumimoji="0" lang="en-US" sz="1400" b="0" i="0" u="none" strike="noStrike" kern="1200" cap="none" spc="0" normalizeH="0" baseline="0" noProof="0" dirty="0">
                <a:ln>
                  <a:noFill/>
                </a:ln>
                <a:solidFill>
                  <a:schemeClr val="tx1"/>
                </a:solidFill>
                <a:effectLst/>
                <a:uLnTx/>
                <a:uFillTx/>
                <a:ea typeface="+mn-ea"/>
                <a:cs typeface="+mn-cs"/>
              </a:rPr>
              <a:t>to use their own personal devices for teaching, learning</a:t>
            </a:r>
            <a:r>
              <a:rPr lang="en-US" sz="1400" dirty="0">
                <a:solidFill>
                  <a:schemeClr val="tx1"/>
                </a:solidFill>
              </a:rPr>
              <a:t>, and work. Since Power Apps, and all Power Platform products, work across platforms</a:t>
            </a:r>
            <a:r>
              <a:rPr lang="en-US" sz="1400" dirty="0">
                <a:solidFill>
                  <a:schemeClr val="tx1"/>
                </a:solidFill>
                <a:latin typeface="Segoe UI Semibold" panose="020B0702040204020203" pitchFamily="34" charset="0"/>
                <a:cs typeface="Segoe UI Semibold" panose="020B0702040204020203" pitchFamily="34" charset="0"/>
              </a:rPr>
              <a:t>, all configured applications can be used on different operating systems</a:t>
            </a:r>
            <a:r>
              <a:rPr lang="en-US" sz="1400" dirty="0">
                <a:solidFill>
                  <a:schemeClr val="tx1"/>
                </a:solidFill>
              </a:rPr>
              <a:t>, including Windows, Android, and iOS.</a:t>
            </a:r>
          </a:p>
        </p:txBody>
      </p:sp>
      <p:sp>
        <p:nvSpPr>
          <p:cNvPr id="9" name="Text Placeholder 3">
            <a:extLst>
              <a:ext uri="{FF2B5EF4-FFF2-40B4-BE49-F238E27FC236}">
                <a16:creationId xmlns:a16="http://schemas.microsoft.com/office/drawing/2014/main" id="{FC7A181D-1193-4E93-B97C-7F562ECB57F7}"/>
              </a:ext>
            </a:extLst>
          </p:cNvPr>
          <p:cNvSpPr>
            <a:spLocks noGrp="1"/>
          </p:cNvSpPr>
          <p:nvPr>
            <p:ph type="body" sz="quarter" idx="14" hasCustomPrompt="1"/>
          </p:nvPr>
        </p:nvSpPr>
        <p:spPr>
          <a:xfrm>
            <a:off x="9601201" y="7481888"/>
            <a:ext cx="457200" cy="152349"/>
          </a:xfrm>
        </p:spPr>
        <p:txBody>
          <a:bodyPr/>
          <a:lstStyle>
            <a:lvl1pPr algn="ctr">
              <a:defRPr sz="1100"/>
            </a:lvl1pPr>
          </a:lstStyle>
          <a:p>
            <a:pPr lvl="0"/>
            <a:fld id="{DC3F906E-7E2F-4AB8-9A57-C25B62F0B2C1}" type="slidenum">
              <a:rPr lang="en-US" smtClean="0"/>
              <a:t>9</a:t>
            </a:fld>
            <a:endParaRPr lang="en-US"/>
          </a:p>
        </p:txBody>
      </p:sp>
    </p:spTree>
    <p:extLst>
      <p:ext uri="{BB962C8B-B14F-4D97-AF65-F5344CB8AC3E}">
        <p14:creationId xmlns:p14="http://schemas.microsoft.com/office/powerpoint/2010/main" val="106656684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6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defTabSz="932472" fontAlgn="base">
          <a:spcBef>
            <a:spcPct val="0"/>
          </a:spcBef>
          <a:spcAft>
            <a:spcPct val="0"/>
          </a:spcAft>
          <a:defRPr sz="2400" dirty="0"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 Enterprise" id="{E72F3315-1010-49DB-9886-4D4C2CF5FD95}" vid="{819BFA2A-E2CF-41B2-903A-3ECB1391740E}"/>
    </a:ext>
  </a:extLst>
</a:theme>
</file>

<file path=ppt/theme/theme2.xml><?xml version="1.0" encoding="utf-8"?>
<a:theme xmlns:a="http://schemas.openxmlformats.org/drawingml/2006/main" name="9-51153_Microsoft_Ignit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S_Ignite_Digital_Event_Template_v12.potx" id="{987F915D-5FB6-4803-B1B9-1178BD7F7B76}" vid="{895B265D-DC43-4F47-AB7E-03FE0BD42608}"/>
    </a:ext>
  </a:extLst>
</a:theme>
</file>

<file path=ppt/theme/theme3.xml><?xml version="1.0" encoding="utf-8"?>
<a:theme xmlns:a="http://schemas.openxmlformats.org/drawingml/2006/main" name="1_9-51153_Microsoft_Ignit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S_Ignite_Digital_Event_Template_v12.potx" id="{987F915D-5FB6-4803-B1B9-1178BD7F7B76}" vid="{895B265D-DC43-4F47-AB7E-03FE0BD426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81fb78cc-7b85-49d2-89b4-a050a445806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137B9ECE43B647BA2E06EB61F393A9" ma:contentTypeVersion="14" ma:contentTypeDescription="Create a new document." ma:contentTypeScope="" ma:versionID="517921d19e2da268f4ff93c1f62558fe">
  <xsd:schema xmlns:xsd="http://www.w3.org/2001/XMLSchema" xmlns:xs="http://www.w3.org/2001/XMLSchema" xmlns:p="http://schemas.microsoft.com/office/2006/metadata/properties" xmlns:ns2="81fb78cc-7b85-49d2-89b4-a050a4458065" xmlns:ns3="6d2c54f3-e856-4843-a6bb-66f9943cd22c" targetNamespace="http://schemas.microsoft.com/office/2006/metadata/properties" ma:root="true" ma:fieldsID="39735526a95422a878325d6444c694af" ns2:_="" ns3:_="">
    <xsd:import namespace="81fb78cc-7b85-49d2-89b4-a050a4458065"/>
    <xsd:import namespace="6d2c54f3-e856-4843-a6bb-66f9943cd2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3:LastSharedByUser" minOccurs="0"/>
                <xsd:element ref="ns3:LastSharedByTime"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b78cc-7b85-49d2-89b4-a050a445806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description=""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fals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c54f3-e856-4843-a6bb-66f9943cd22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LastSharedByUser" ma:index="15" nillable="true" ma:displayName="Last Shared By User" ma:hidden="true" ma:internalName="LastSharedByUser" ma:readOnly="true">
      <xsd:simpleType>
        <xsd:restriction base="dms:Note"/>
      </xsd:simpleType>
    </xsd:element>
    <xsd:element name="LastSharedByTime" ma:index="16"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F133D9-15C7-479F-9A10-CDE1CA70297B}">
  <ds:schemaRefs>
    <ds:schemaRef ds:uri="http://purl.org/dc/elements/1.1/"/>
    <ds:schemaRef ds:uri="http://schemas.microsoft.com/office/2006/metadata/properties"/>
    <ds:schemaRef ds:uri="http://schemas.openxmlformats.org/package/2006/metadata/core-properties"/>
    <ds:schemaRef ds:uri="81fb78cc-7b85-49d2-89b4-a050a4458065"/>
    <ds:schemaRef ds:uri="http://schemas.microsoft.com/office/2006/documentManagement/types"/>
    <ds:schemaRef ds:uri="http://www.w3.org/XML/1998/namespace"/>
    <ds:schemaRef ds:uri="http://purl.org/dc/dcmitype/"/>
    <ds:schemaRef ds:uri="http://schemas.microsoft.com/office/infopath/2007/PartnerControls"/>
    <ds:schemaRef ds:uri="6d2c54f3-e856-4843-a6bb-66f9943cd22c"/>
    <ds:schemaRef ds:uri="http://purl.org/dc/terms/"/>
  </ds:schemaRefs>
</ds:datastoreItem>
</file>

<file path=customXml/itemProps2.xml><?xml version="1.0" encoding="utf-8"?>
<ds:datastoreItem xmlns:ds="http://schemas.openxmlformats.org/officeDocument/2006/customXml" ds:itemID="{79A4A5BC-0FB5-48EA-B3DB-EBD9C1095D70}">
  <ds:schemaRefs>
    <ds:schemaRef ds:uri="http://schemas.microsoft.com/sharepoint/v3/contenttype/forms"/>
  </ds:schemaRefs>
</ds:datastoreItem>
</file>

<file path=customXml/itemProps3.xml><?xml version="1.0" encoding="utf-8"?>
<ds:datastoreItem xmlns:ds="http://schemas.openxmlformats.org/officeDocument/2006/customXml" ds:itemID="{D61831F8-120D-4A50-8320-A720D2403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b78cc-7b85-49d2-89b4-a050a4458065"/>
    <ds:schemaRef ds:uri="6d2c54f3-e856-4843-a6bb-66f9943cd2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otalTime>985</TotalTime>
  <Words>8986</Words>
  <Application>Microsoft Office PowerPoint</Application>
  <PresentationFormat>Custom</PresentationFormat>
  <Paragraphs>543</Paragraphs>
  <Slides>36</Slides>
  <Notes>35</Notes>
  <HiddenSlides>1</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48" baseType="lpstr">
      <vt:lpstr>Arial</vt:lpstr>
      <vt:lpstr>Calibri</vt:lpstr>
      <vt:lpstr>IntelOne Display Regular</vt:lpstr>
      <vt:lpstr>Segoe UI</vt:lpstr>
      <vt:lpstr>Segoe UI Light</vt:lpstr>
      <vt:lpstr>Segoe UI Semibold</vt:lpstr>
      <vt:lpstr>Segoe UI Semilight</vt:lpstr>
      <vt:lpstr>Wingdings</vt:lpstr>
      <vt:lpstr>6_FY18 Enterprise</vt:lpstr>
      <vt:lpstr>9-51153_Microsoft_Ignite_White_Template</vt:lpstr>
      <vt:lpstr>1_9-51153_Microsoft_Ignite_White_Template</vt:lpstr>
      <vt:lpstr>think-cell Slide</vt:lpstr>
      <vt:lpstr>Empower Everyone to Build Transformative Solutions</vt:lpstr>
      <vt:lpstr>Table of CONTENTS</vt:lpstr>
      <vt:lpstr>The COVID pandemic  accelerated transformation  in higher education</vt:lpstr>
      <vt:lpstr>To succeed, many institutions need agile solutions to tackle big challenges</vt:lpstr>
      <vt:lpstr>Now, there’s an opportunity to empower everyone to turn ideas into impactful solutions</vt:lpstr>
      <vt:lpstr>Institutions need a broader, more agile strategy that drives success when facing any future challenge</vt:lpstr>
      <vt:lpstr>Put the power of technology in the hands of your  entire community</vt:lpstr>
      <vt:lpstr>Tackle complex problems quickly and easily by using tools compatible with Microsoft Teams</vt:lpstr>
      <vt:lpstr>Power Apps makes it easier to build configured apps that meet the needs of students, faculty, and staff</vt:lpstr>
      <vt:lpstr>Purdue University</vt:lpstr>
      <vt:lpstr>Power Automate democratizes automation across the institution </vt:lpstr>
      <vt:lpstr>Indiana University</vt:lpstr>
      <vt:lpstr>Power BI empowers institutions to make data-driven decisions </vt:lpstr>
      <vt:lpstr>King’s College London</vt:lpstr>
      <vt:lpstr>Power Virtual Agents simplifies bot creation for any education scenario</vt:lpstr>
      <vt:lpstr>University of New South Wales</vt:lpstr>
      <vt:lpstr>Partner with an organization deeply invested in education worldwide</vt:lpstr>
      <vt:lpstr>A Magic Quadrant Leader in Analytics &amp; BI Platforms*</vt:lpstr>
      <vt:lpstr>Magic Quadrant for Enterprise Low-Code Application Platforms*</vt:lpstr>
      <vt:lpstr>Microsoft Positioned as a Leader in The Forrester Wave™: Enterprise BI Platforms (Vendor-Managed),  Q3 2019*</vt:lpstr>
      <vt:lpstr>Microsoft Positioned as a Leader in The Forrester Wave™: Low-Code Development Platforms for AD&amp;D Professionals, Q1 2019*</vt:lpstr>
      <vt:lpstr>Next steps</vt:lpstr>
      <vt:lpstr>Closing</vt:lpstr>
      <vt:lpstr>Power Platform Examples TABLE OF CONTENTS</vt:lpstr>
      <vt:lpstr>Group messaging application</vt:lpstr>
      <vt:lpstr>Johns Hopkins COVID-19 dashboards</vt:lpstr>
      <vt:lpstr>On-campus activity tracker</vt:lpstr>
      <vt:lpstr>Reading assessment app and dashboard</vt:lpstr>
      <vt:lpstr>System center configuration manager</vt:lpstr>
      <vt:lpstr>Campus shift-planning report</vt:lpstr>
      <vt:lpstr>Student lifecycle tracker</vt:lpstr>
      <vt:lpstr>Microsoft Return to School solution components</vt:lpstr>
      <vt:lpstr>Faculty and student re-opening pass</vt:lpstr>
      <vt:lpstr>District re-opening operations app</vt:lpstr>
      <vt:lpstr>District re-opening operations dashboard</vt:lpstr>
      <vt:lpstr>Title Placeholder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Evolution</dc:title>
  <dc:creator>Brittney.Thomas@thespurgroup.com</dc:creator>
  <cp:lastModifiedBy>Brandon Nakamura</cp:lastModifiedBy>
  <cp:revision>70</cp:revision>
  <dcterms:created xsi:type="dcterms:W3CDTF">2020-10-06T20:03:28Z</dcterms:created>
  <dcterms:modified xsi:type="dcterms:W3CDTF">2021-04-15T22:42:49Z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0x010100A1137B9ECE43B647BA2E06EB61F393A9</vt:lpwstr>
  </property>
</Properties>
</file>