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3" r:id="rId1"/>
  </p:sldMasterIdLst>
  <p:notesMasterIdLst>
    <p:notesMasterId r:id="rId77"/>
  </p:notesMasterIdLst>
  <p:handoutMasterIdLst>
    <p:handoutMasterId r:id="rId78"/>
  </p:handoutMasterIdLst>
  <p:sldIdLst>
    <p:sldId id="256" r:id="rId2"/>
    <p:sldId id="380" r:id="rId3"/>
    <p:sldId id="378" r:id="rId4"/>
    <p:sldId id="379" r:id="rId5"/>
    <p:sldId id="381" r:id="rId6"/>
    <p:sldId id="383" r:id="rId7"/>
    <p:sldId id="384" r:id="rId8"/>
    <p:sldId id="385" r:id="rId9"/>
    <p:sldId id="386" r:id="rId10"/>
    <p:sldId id="387" r:id="rId11"/>
    <p:sldId id="388" r:id="rId12"/>
    <p:sldId id="393" r:id="rId13"/>
    <p:sldId id="389" r:id="rId14"/>
    <p:sldId id="390" r:id="rId15"/>
    <p:sldId id="300" r:id="rId16"/>
    <p:sldId id="391" r:id="rId17"/>
    <p:sldId id="373" r:id="rId18"/>
    <p:sldId id="377" r:id="rId19"/>
    <p:sldId id="376" r:id="rId20"/>
    <p:sldId id="374" r:id="rId21"/>
    <p:sldId id="375" r:id="rId22"/>
    <p:sldId id="395" r:id="rId23"/>
    <p:sldId id="399" r:id="rId24"/>
    <p:sldId id="396" r:id="rId25"/>
    <p:sldId id="397" r:id="rId26"/>
    <p:sldId id="398" r:id="rId27"/>
    <p:sldId id="400" r:id="rId28"/>
    <p:sldId id="406" r:id="rId29"/>
    <p:sldId id="407" r:id="rId30"/>
    <p:sldId id="408" r:id="rId31"/>
    <p:sldId id="402" r:id="rId32"/>
    <p:sldId id="405" r:id="rId33"/>
    <p:sldId id="403" r:id="rId34"/>
    <p:sldId id="404" r:id="rId35"/>
    <p:sldId id="409" r:id="rId36"/>
    <p:sldId id="357" r:id="rId37"/>
    <p:sldId id="410" r:id="rId38"/>
    <p:sldId id="411" r:id="rId39"/>
    <p:sldId id="412" r:id="rId40"/>
    <p:sldId id="320" r:id="rId41"/>
    <p:sldId id="327" r:id="rId42"/>
    <p:sldId id="332" r:id="rId43"/>
    <p:sldId id="328" r:id="rId44"/>
    <p:sldId id="334" r:id="rId45"/>
    <p:sldId id="333" r:id="rId46"/>
    <p:sldId id="336" r:id="rId47"/>
    <p:sldId id="335" r:id="rId48"/>
    <p:sldId id="338" r:id="rId49"/>
    <p:sldId id="339" r:id="rId50"/>
    <p:sldId id="340" r:id="rId51"/>
    <p:sldId id="342" r:id="rId52"/>
    <p:sldId id="344" r:id="rId53"/>
    <p:sldId id="346" r:id="rId54"/>
    <p:sldId id="347" r:id="rId55"/>
    <p:sldId id="348" r:id="rId56"/>
    <p:sldId id="349" r:id="rId57"/>
    <p:sldId id="350" r:id="rId58"/>
    <p:sldId id="351" r:id="rId59"/>
    <p:sldId id="323" r:id="rId60"/>
    <p:sldId id="352" r:id="rId61"/>
    <p:sldId id="353" r:id="rId62"/>
    <p:sldId id="354" r:id="rId63"/>
    <p:sldId id="355" r:id="rId64"/>
    <p:sldId id="311" r:id="rId65"/>
    <p:sldId id="358" r:id="rId66"/>
    <p:sldId id="312" r:id="rId67"/>
    <p:sldId id="361" r:id="rId68"/>
    <p:sldId id="360" r:id="rId69"/>
    <p:sldId id="363" r:id="rId70"/>
    <p:sldId id="413" r:id="rId71"/>
    <p:sldId id="362" r:id="rId72"/>
    <p:sldId id="324" r:id="rId73"/>
    <p:sldId id="325" r:id="rId74"/>
    <p:sldId id="356" r:id="rId75"/>
    <p:sldId id="364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FF00"/>
    <a:srgbClr val="FFFF00"/>
    <a:srgbClr val="80FF00"/>
    <a:srgbClr val="DDC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9544" autoAdjust="0"/>
  </p:normalViewPr>
  <p:slideViewPr>
    <p:cSldViewPr snapToGrid="0" snapToObjects="1">
      <p:cViewPr varScale="1">
        <p:scale>
          <a:sx n="106" d="100"/>
          <a:sy n="106" d="100"/>
        </p:scale>
        <p:origin x="-14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notesMaster" Target="notesMasters/notesMaster1.xml"/><Relationship Id="rId78" Type="http://schemas.openxmlformats.org/officeDocument/2006/relationships/handoutMaster" Target="handoutMasters/handoutMaster1.xml"/><Relationship Id="rId79" Type="http://schemas.openxmlformats.org/officeDocument/2006/relationships/printerSettings" Target="printerSettings/printerSettings1.bin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1C8EB-8242-F049-ACBD-D2DAC767C104}" type="datetimeFigureOut">
              <a:rPr lang="en-US" smtClean="0"/>
              <a:t>8/3/13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44D6B-E3D0-644A-892A-0D55326BA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829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162FA-61B9-FB4D-B1E1-407DE5B7E826}" type="datetimeFigureOut">
              <a:rPr lang="en-US" smtClean="0"/>
              <a:t>8/3/13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CAB0B-1E51-0046-8F4E-8FC0F3406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066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FFE5-2BEB-BF49-8297-57D9F39E7DA6}" type="datetime1">
              <a:rPr lang="en-US" smtClean="0"/>
              <a:t>8/3/13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59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3570-29A6-5F40-9FDB-BDB1949566BC}" type="datetime1">
              <a:rPr lang="en-US" smtClean="0"/>
              <a:t>8/3/13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7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232B-8806-724F-923E-7DBCB82D8799}" type="datetime1">
              <a:rPr lang="en-US" smtClean="0"/>
              <a:t>8/3/13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9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4382-F526-C240-B790-0084397EFB23}" type="datetime1">
              <a:rPr lang="en-US" smtClean="0"/>
              <a:t>8/3/13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8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5EA6-37C0-D543-B1A9-9AB8770C0B55}" type="datetime1">
              <a:rPr lang="en-US" smtClean="0"/>
              <a:t>8/3/13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6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F226-511B-444E-8BEF-38DDCBEFBA54}" type="datetime1">
              <a:rPr lang="en-US" smtClean="0"/>
              <a:t>8/3/13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2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CD71-234B-E345-B1DC-7D5E8DA0011A}" type="datetime1">
              <a:rPr lang="en-US" smtClean="0"/>
              <a:t>8/3/13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8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7EEE-3D6D-F144-B680-E27EA831CF02}" type="datetime1">
              <a:rPr lang="en-US" smtClean="0"/>
              <a:t>8/3/13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7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5910-C6F0-3044-825B-019BA7F7308E}" type="datetime1">
              <a:rPr lang="en-US" smtClean="0"/>
              <a:t>8/3/13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6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9A56-C999-844F-97C0-4B4F585E4F66}" type="datetime1">
              <a:rPr lang="en-US" smtClean="0"/>
              <a:t>8/3/13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4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B015-23FB-EE4B-A10B-64E55BCE7ACB}" type="datetime1">
              <a:rPr lang="en-US" smtClean="0"/>
              <a:t>8/3/13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38CC-5A81-934B-AAE8-D6431A46A8C8}" type="datetime1">
              <a:rPr lang="en-US" smtClean="0"/>
              <a:t>8/3/13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9A8D7-8563-1D41-8745-9B17EC07E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5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0.jp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0.jp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0.jp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gif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gif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gif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gif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70784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Users Get Routed: Traffic Correlation on Tor by Realistic Adversaries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313" y="2340809"/>
            <a:ext cx="8742932" cy="226008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Aaron Johnson</a:t>
            </a:r>
            <a:r>
              <a:rPr lang="en-US" b="1" baseline="30000" dirty="0" smtClean="0">
                <a:solidFill>
                  <a:srgbClr val="FFFF00"/>
                </a:solidFill>
              </a:rPr>
              <a:t>1 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Chris Wacek</a:t>
            </a:r>
            <a:r>
              <a:rPr lang="en-US" baseline="30000" dirty="0" smtClean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Rob Jansen</a:t>
            </a:r>
            <a:r>
              <a:rPr lang="en-US" baseline="30000" dirty="0" smtClean="0">
                <a:solidFill>
                  <a:srgbClr val="FFFF00"/>
                </a:solidFill>
              </a:rPr>
              <a:t>1</a:t>
            </a:r>
            <a:endParaRPr lang="en-US" baseline="30000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Micah Sherr</a:t>
            </a:r>
            <a:r>
              <a:rPr lang="en-US" baseline="30000" dirty="0" smtClean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Paul Syverson</a:t>
            </a:r>
            <a:r>
              <a:rPr lang="en-US" baseline="30000" dirty="0" smtClean="0">
                <a:solidFill>
                  <a:srgbClr val="FFFF00"/>
                </a:solidFill>
              </a:rPr>
              <a:t>1</a:t>
            </a:r>
          </a:p>
          <a:p>
            <a:pPr algn="l"/>
            <a:r>
              <a:rPr lang="en-US" sz="2595" baseline="30000" dirty="0" smtClean="0">
                <a:solidFill>
                  <a:srgbClr val="FFFF00"/>
                </a:solidFill>
              </a:rPr>
              <a:t>1 </a:t>
            </a:r>
            <a:r>
              <a:rPr lang="en-US" sz="2595" dirty="0" smtClean="0">
                <a:solidFill>
                  <a:srgbClr val="FFFF00"/>
                </a:solidFill>
              </a:rPr>
              <a:t>U.S. Naval Research Laboratory, Washington, DC</a:t>
            </a:r>
          </a:p>
          <a:p>
            <a:pPr algn="l"/>
            <a:r>
              <a:rPr lang="en-US" sz="2595" baseline="30000" dirty="0" smtClean="0">
                <a:solidFill>
                  <a:srgbClr val="FFFF00"/>
                </a:solidFill>
              </a:rPr>
              <a:t>2</a:t>
            </a:r>
            <a:r>
              <a:rPr lang="en-US" sz="2595" dirty="0" smtClean="0">
                <a:solidFill>
                  <a:srgbClr val="FFFF00"/>
                </a:solidFill>
              </a:rPr>
              <a:t> Georgetown University, Washington, DC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6592" y="4730253"/>
            <a:ext cx="4802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FF00"/>
                </a:solidFill>
              </a:rPr>
              <a:t>MPI-SWS</a:t>
            </a:r>
          </a:p>
          <a:p>
            <a:pPr algn="ctr"/>
            <a:r>
              <a:rPr lang="en-US" sz="3200" i="1" dirty="0" smtClean="0">
                <a:solidFill>
                  <a:srgbClr val="FFFF00"/>
                </a:solidFill>
              </a:rPr>
              <a:t>July 29, 2013</a:t>
            </a:r>
            <a:endParaRPr lang="en-US" sz="3200" i="1" dirty="0">
              <a:solidFill>
                <a:srgbClr val="FFFF00"/>
              </a:solidFill>
            </a:endParaRPr>
          </a:p>
        </p:txBody>
      </p:sp>
      <p:pic>
        <p:nvPicPr>
          <p:cNvPr id="7" name="Picture 6" descr="NRLEmblem.jp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4618" y="4926203"/>
            <a:ext cx="1828800" cy="179527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 descr="georgetown university 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10" y="4709463"/>
            <a:ext cx="1791090" cy="203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2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939144" y="2278040"/>
            <a:ext cx="3265714" cy="2195242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94" y="2853630"/>
            <a:ext cx="1384054" cy="877930"/>
          </a:xfrm>
          <a:prstGeom prst="rect">
            <a:avLst/>
          </a:prstGeom>
        </p:spPr>
      </p:pic>
      <p:sp>
        <p:nvSpPr>
          <p:cNvPr id="33" name="Title 5"/>
          <p:cNvSpPr txBox="1">
            <a:spLocks/>
          </p:cNvSpPr>
          <p:nvPr/>
        </p:nvSpPr>
        <p:spPr>
          <a:xfrm>
            <a:off x="457200" y="93210"/>
            <a:ext cx="8229600" cy="790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Summary: Tor’s Big Problem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7244825" y="1872566"/>
            <a:ext cx="850958" cy="70556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250495" y="1872566"/>
            <a:ext cx="462465" cy="705561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250495" y="2930908"/>
            <a:ext cx="462465" cy="705561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1250495" y="3945290"/>
            <a:ext cx="462465" cy="70556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7244825" y="2930908"/>
            <a:ext cx="850958" cy="705561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244825" y="3945290"/>
            <a:ext cx="850958" cy="705561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1712960" y="2225347"/>
            <a:ext cx="1540659" cy="62828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12960" y="3302001"/>
            <a:ext cx="1236314" cy="736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</p:cNvCxnSpPr>
          <p:nvPr/>
        </p:nvCxnSpPr>
        <p:spPr>
          <a:xfrm flipV="1">
            <a:off x="1712960" y="3945290"/>
            <a:ext cx="1236314" cy="35278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1"/>
          </p:cNvCxnSpPr>
          <p:nvPr/>
        </p:nvCxnSpPr>
        <p:spPr>
          <a:xfrm flipV="1">
            <a:off x="6078927" y="2225347"/>
            <a:ext cx="1165898" cy="49914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4" idx="1"/>
          </p:cNvCxnSpPr>
          <p:nvPr/>
        </p:nvCxnSpPr>
        <p:spPr>
          <a:xfrm flipV="1">
            <a:off x="6204858" y="3283689"/>
            <a:ext cx="1039967" cy="9197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5" idx="1"/>
          </p:cNvCxnSpPr>
          <p:nvPr/>
        </p:nvCxnSpPr>
        <p:spPr>
          <a:xfrm>
            <a:off x="5672991" y="4027045"/>
            <a:ext cx="1571834" cy="27102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58" y="1872566"/>
            <a:ext cx="638849" cy="618885"/>
          </a:xfrm>
          <a:prstGeom prst="rect">
            <a:avLst/>
          </a:prstGeom>
        </p:spPr>
      </p:pic>
      <p:pic>
        <p:nvPicPr>
          <p:cNvPr id="23" name="Picture 22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560" y="2853630"/>
            <a:ext cx="638849" cy="61888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1476104">
            <a:off x="2366350" y="2221332"/>
            <a:ext cx="766838" cy="288090"/>
            <a:chOff x="2895600" y="1600200"/>
            <a:chExt cx="766838" cy="288090"/>
          </a:xfrm>
        </p:grpSpPr>
        <p:sp>
          <p:nvSpPr>
            <p:cNvPr id="2" name="Rectangle 1"/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 rot="21282117">
            <a:off x="6311141" y="3430233"/>
            <a:ext cx="766838" cy="288090"/>
            <a:chOff x="2895600" y="1600200"/>
            <a:chExt cx="766838" cy="288090"/>
          </a:xfrm>
        </p:grpSpPr>
        <p:sp>
          <p:nvSpPr>
            <p:cNvPr id="27" name="Rectangle 26"/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9541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939144" y="2278040"/>
            <a:ext cx="3265714" cy="2195242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5"/>
          <p:cNvSpPr txBox="1">
            <a:spLocks/>
          </p:cNvSpPr>
          <p:nvPr/>
        </p:nvSpPr>
        <p:spPr>
          <a:xfrm>
            <a:off x="457200" y="93210"/>
            <a:ext cx="8229600" cy="790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Summary: Tor’s Big Problem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7244825" y="1872566"/>
            <a:ext cx="850958" cy="70556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250495" y="1872566"/>
            <a:ext cx="462465" cy="705561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250495" y="2930908"/>
            <a:ext cx="462465" cy="705561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250495" y="3945290"/>
            <a:ext cx="462465" cy="70556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7244825" y="2930908"/>
            <a:ext cx="850958" cy="705561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7244825" y="3945290"/>
            <a:ext cx="850958" cy="705561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1712960" y="2225347"/>
            <a:ext cx="1540659" cy="62828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12960" y="3302001"/>
            <a:ext cx="1236314" cy="736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</p:cNvCxnSpPr>
          <p:nvPr/>
        </p:nvCxnSpPr>
        <p:spPr>
          <a:xfrm flipV="1">
            <a:off x="1712960" y="3945290"/>
            <a:ext cx="1236314" cy="35278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1"/>
          </p:cNvCxnSpPr>
          <p:nvPr/>
        </p:nvCxnSpPr>
        <p:spPr>
          <a:xfrm flipV="1">
            <a:off x="6078927" y="2225347"/>
            <a:ext cx="1165898" cy="49914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4" idx="1"/>
          </p:cNvCxnSpPr>
          <p:nvPr/>
        </p:nvCxnSpPr>
        <p:spPr>
          <a:xfrm flipV="1">
            <a:off x="6204858" y="3283689"/>
            <a:ext cx="1039967" cy="9197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5" idx="1"/>
          </p:cNvCxnSpPr>
          <p:nvPr/>
        </p:nvCxnSpPr>
        <p:spPr>
          <a:xfrm>
            <a:off x="5672991" y="4027045"/>
            <a:ext cx="1571834" cy="27102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Devil_001_Head_Carto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58" y="1872566"/>
            <a:ext cx="638849" cy="618885"/>
          </a:xfrm>
          <a:prstGeom prst="rect">
            <a:avLst/>
          </a:prstGeom>
        </p:spPr>
      </p:pic>
      <p:pic>
        <p:nvPicPr>
          <p:cNvPr id="23" name="Picture 22" descr="Devil_001_Head_Carto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560" y="2853630"/>
            <a:ext cx="638849" cy="61888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1476104">
            <a:off x="2366350" y="2221332"/>
            <a:ext cx="766838" cy="288090"/>
            <a:chOff x="2895600" y="1600200"/>
            <a:chExt cx="766838" cy="288090"/>
          </a:xfrm>
        </p:grpSpPr>
        <p:sp>
          <p:nvSpPr>
            <p:cNvPr id="2" name="Rectangle 1"/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 rot="21282117">
            <a:off x="6311141" y="3430233"/>
            <a:ext cx="766838" cy="288090"/>
            <a:chOff x="2895600" y="1600200"/>
            <a:chExt cx="766838" cy="288090"/>
          </a:xfrm>
        </p:grpSpPr>
        <p:sp>
          <p:nvSpPr>
            <p:cNvPr id="27" name="Rectangle 26"/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Arrow Connector 29"/>
          <p:cNvCxnSpPr>
            <a:endCxn id="7" idx="0"/>
          </p:cNvCxnSpPr>
          <p:nvPr/>
        </p:nvCxnSpPr>
        <p:spPr>
          <a:xfrm>
            <a:off x="3253619" y="2894078"/>
            <a:ext cx="2948518" cy="48158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or_project_logo_hq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94" y="2853630"/>
            <a:ext cx="1384054" cy="8779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000" y="4642469"/>
            <a:ext cx="50576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Traffic Correlation Attack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3103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939144" y="2278040"/>
            <a:ext cx="3265714" cy="2195242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5"/>
          <p:cNvSpPr txBox="1">
            <a:spLocks/>
          </p:cNvSpPr>
          <p:nvPr/>
        </p:nvSpPr>
        <p:spPr>
          <a:xfrm>
            <a:off x="457200" y="93210"/>
            <a:ext cx="8229600" cy="790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Summary: Tor’s Big Problem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7244825" y="1872566"/>
            <a:ext cx="850958" cy="70556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250495" y="1872566"/>
            <a:ext cx="462465" cy="705561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250495" y="2930908"/>
            <a:ext cx="462465" cy="705561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250495" y="3945290"/>
            <a:ext cx="462465" cy="70556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7244825" y="2930908"/>
            <a:ext cx="850958" cy="705561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7244825" y="3945290"/>
            <a:ext cx="850958" cy="705561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1712960" y="2225347"/>
            <a:ext cx="1540659" cy="62828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12960" y="3302001"/>
            <a:ext cx="1236314" cy="736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</p:cNvCxnSpPr>
          <p:nvPr/>
        </p:nvCxnSpPr>
        <p:spPr>
          <a:xfrm flipV="1">
            <a:off x="1712960" y="3945290"/>
            <a:ext cx="1236314" cy="35278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1"/>
          </p:cNvCxnSpPr>
          <p:nvPr/>
        </p:nvCxnSpPr>
        <p:spPr>
          <a:xfrm flipV="1">
            <a:off x="6078927" y="2225347"/>
            <a:ext cx="1165898" cy="49914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4" idx="1"/>
          </p:cNvCxnSpPr>
          <p:nvPr/>
        </p:nvCxnSpPr>
        <p:spPr>
          <a:xfrm flipV="1">
            <a:off x="6204858" y="3283689"/>
            <a:ext cx="1039967" cy="9197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5" idx="1"/>
          </p:cNvCxnSpPr>
          <p:nvPr/>
        </p:nvCxnSpPr>
        <p:spPr>
          <a:xfrm>
            <a:off x="5672991" y="4027045"/>
            <a:ext cx="1571834" cy="27102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Devil_001_Head_Carto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58" y="1872566"/>
            <a:ext cx="638849" cy="618885"/>
          </a:xfrm>
          <a:prstGeom prst="rect">
            <a:avLst/>
          </a:prstGeom>
        </p:spPr>
      </p:pic>
      <p:pic>
        <p:nvPicPr>
          <p:cNvPr id="23" name="Picture 22" descr="Devil_001_Head_Carto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560" y="2853630"/>
            <a:ext cx="638849" cy="61888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1476104">
            <a:off x="2366350" y="2221332"/>
            <a:ext cx="766838" cy="288090"/>
            <a:chOff x="2895600" y="1600200"/>
            <a:chExt cx="766838" cy="288090"/>
          </a:xfrm>
        </p:grpSpPr>
        <p:sp>
          <p:nvSpPr>
            <p:cNvPr id="2" name="Rectangle 1"/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 rot="21282117">
            <a:off x="6311141" y="3430233"/>
            <a:ext cx="766838" cy="288090"/>
            <a:chOff x="2895600" y="1600200"/>
            <a:chExt cx="766838" cy="288090"/>
          </a:xfrm>
        </p:grpSpPr>
        <p:sp>
          <p:nvSpPr>
            <p:cNvPr id="27" name="Rectangle 26"/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Arrow Connector 29"/>
          <p:cNvCxnSpPr>
            <a:endCxn id="7" idx="0"/>
          </p:cNvCxnSpPr>
          <p:nvPr/>
        </p:nvCxnSpPr>
        <p:spPr>
          <a:xfrm>
            <a:off x="3253619" y="2894078"/>
            <a:ext cx="2948518" cy="48158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or_project_logo_hq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94" y="2853630"/>
            <a:ext cx="1384054" cy="8779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000" y="4642469"/>
            <a:ext cx="50576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Traffic Correlation Attack</a:t>
            </a:r>
            <a:endParaRPr lang="en-US" sz="3200" dirty="0"/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1" y="5227244"/>
            <a:ext cx="9144000" cy="1630755"/>
          </a:xfrm>
        </p:spPr>
        <p:txBody>
          <a:bodyPr numCol="2">
            <a:normAutofit fontScale="77500" lnSpcReduction="20000"/>
          </a:bodyPr>
          <a:lstStyle/>
          <a:p>
            <a:r>
              <a:rPr lang="en-US" dirty="0" smtClean="0"/>
              <a:t>Congestion attacks</a:t>
            </a:r>
          </a:p>
          <a:p>
            <a:r>
              <a:rPr lang="en-US" dirty="0" smtClean="0"/>
              <a:t>Throughput attacks</a:t>
            </a:r>
          </a:p>
          <a:p>
            <a:r>
              <a:rPr lang="en-US" dirty="0" smtClean="0"/>
              <a:t>Latency leaks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Website fingerprinting</a:t>
            </a:r>
          </a:p>
          <a:p>
            <a:r>
              <a:rPr lang="en-US" dirty="0" smtClean="0"/>
              <a:t>Application-layer leaks</a:t>
            </a:r>
          </a:p>
          <a:p>
            <a:r>
              <a:rPr lang="en-US" dirty="0" smtClean="0"/>
              <a:t>Denial-of-Service attacks</a:t>
            </a:r>
          </a:p>
        </p:txBody>
      </p:sp>
    </p:spTree>
    <p:extLst>
      <p:ext uri="{BB962C8B-B14F-4D97-AF65-F5344CB8AC3E}">
        <p14:creationId xmlns:p14="http://schemas.microsoft.com/office/powerpoint/2010/main" val="258231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949274" y="1480506"/>
            <a:ext cx="3265714" cy="2195242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5"/>
          <p:cNvSpPr txBox="1">
            <a:spLocks/>
          </p:cNvSpPr>
          <p:nvPr/>
        </p:nvSpPr>
        <p:spPr>
          <a:xfrm>
            <a:off x="457200" y="93210"/>
            <a:ext cx="8229600" cy="790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Summary: Our Contributions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7254955" y="1075032"/>
            <a:ext cx="850958" cy="70556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260625" y="1075032"/>
            <a:ext cx="462465" cy="705561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260625" y="2133374"/>
            <a:ext cx="462465" cy="705561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260625" y="3147756"/>
            <a:ext cx="462465" cy="70556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7254955" y="2133374"/>
            <a:ext cx="850958" cy="705561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7254955" y="3147756"/>
            <a:ext cx="850958" cy="705561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1723090" y="1427813"/>
            <a:ext cx="1540659" cy="62828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23090" y="2504467"/>
            <a:ext cx="1236314" cy="736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</p:cNvCxnSpPr>
          <p:nvPr/>
        </p:nvCxnSpPr>
        <p:spPr>
          <a:xfrm flipV="1">
            <a:off x="1723090" y="3147756"/>
            <a:ext cx="1236314" cy="35278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1"/>
          </p:cNvCxnSpPr>
          <p:nvPr/>
        </p:nvCxnSpPr>
        <p:spPr>
          <a:xfrm flipV="1">
            <a:off x="6089057" y="1427813"/>
            <a:ext cx="1165898" cy="49914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4" idx="1"/>
          </p:cNvCxnSpPr>
          <p:nvPr/>
        </p:nvCxnSpPr>
        <p:spPr>
          <a:xfrm flipV="1">
            <a:off x="6214988" y="2486155"/>
            <a:ext cx="1039967" cy="9197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5" idx="1"/>
          </p:cNvCxnSpPr>
          <p:nvPr/>
        </p:nvCxnSpPr>
        <p:spPr>
          <a:xfrm>
            <a:off x="5683121" y="3229511"/>
            <a:ext cx="1571834" cy="27102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Devil_001_Head_Carto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88" y="1075032"/>
            <a:ext cx="638849" cy="618885"/>
          </a:xfrm>
          <a:prstGeom prst="rect">
            <a:avLst/>
          </a:prstGeom>
        </p:spPr>
      </p:pic>
      <p:pic>
        <p:nvPicPr>
          <p:cNvPr id="23" name="Picture 22" descr="Devil_001_Head_Carto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90" y="2056096"/>
            <a:ext cx="638849" cy="61888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1476104">
            <a:off x="2376480" y="1423798"/>
            <a:ext cx="766838" cy="288090"/>
            <a:chOff x="2895600" y="1600200"/>
            <a:chExt cx="766838" cy="288090"/>
          </a:xfrm>
        </p:grpSpPr>
        <p:sp>
          <p:nvSpPr>
            <p:cNvPr id="2" name="Rectangle 1"/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 rot="21282117">
            <a:off x="6321271" y="2632699"/>
            <a:ext cx="766838" cy="288090"/>
            <a:chOff x="2895600" y="1600200"/>
            <a:chExt cx="766838" cy="288090"/>
          </a:xfrm>
        </p:grpSpPr>
        <p:sp>
          <p:nvSpPr>
            <p:cNvPr id="27" name="Rectangle 26"/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Arrow Connector 29"/>
          <p:cNvCxnSpPr>
            <a:endCxn id="7" idx="0"/>
          </p:cNvCxnSpPr>
          <p:nvPr/>
        </p:nvCxnSpPr>
        <p:spPr>
          <a:xfrm>
            <a:off x="3263749" y="2096544"/>
            <a:ext cx="2948518" cy="48158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or_project_logo_hq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24" y="2056096"/>
            <a:ext cx="1384054" cy="87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67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949274" y="1480506"/>
            <a:ext cx="3265714" cy="2195242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5"/>
          <p:cNvSpPr txBox="1">
            <a:spLocks/>
          </p:cNvSpPr>
          <p:nvPr/>
        </p:nvSpPr>
        <p:spPr>
          <a:xfrm>
            <a:off x="457200" y="93210"/>
            <a:ext cx="8229600" cy="790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Summary: Our Contributions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7254955" y="1075032"/>
            <a:ext cx="850958" cy="70556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260625" y="1075032"/>
            <a:ext cx="462465" cy="705561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260625" y="2133374"/>
            <a:ext cx="462465" cy="705561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260625" y="3147756"/>
            <a:ext cx="462465" cy="70556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7254955" y="2133374"/>
            <a:ext cx="850958" cy="705561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7254955" y="3147756"/>
            <a:ext cx="850958" cy="705561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1723090" y="1427813"/>
            <a:ext cx="1540659" cy="62828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23090" y="2504467"/>
            <a:ext cx="1236314" cy="736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</p:cNvCxnSpPr>
          <p:nvPr/>
        </p:nvCxnSpPr>
        <p:spPr>
          <a:xfrm flipV="1">
            <a:off x="1723090" y="3147756"/>
            <a:ext cx="1236314" cy="35278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1"/>
          </p:cNvCxnSpPr>
          <p:nvPr/>
        </p:nvCxnSpPr>
        <p:spPr>
          <a:xfrm flipV="1">
            <a:off x="6089057" y="1427813"/>
            <a:ext cx="1165898" cy="49914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4" idx="1"/>
          </p:cNvCxnSpPr>
          <p:nvPr/>
        </p:nvCxnSpPr>
        <p:spPr>
          <a:xfrm flipV="1">
            <a:off x="6214988" y="2486155"/>
            <a:ext cx="1039967" cy="9197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5" idx="1"/>
          </p:cNvCxnSpPr>
          <p:nvPr/>
        </p:nvCxnSpPr>
        <p:spPr>
          <a:xfrm>
            <a:off x="5683121" y="3229511"/>
            <a:ext cx="1571834" cy="27102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Devil_001_Head_Carto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88" y="1075032"/>
            <a:ext cx="638849" cy="618885"/>
          </a:xfrm>
          <a:prstGeom prst="rect">
            <a:avLst/>
          </a:prstGeom>
        </p:spPr>
      </p:pic>
      <p:pic>
        <p:nvPicPr>
          <p:cNvPr id="23" name="Picture 22" descr="Devil_001_Head_Carto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90" y="2056096"/>
            <a:ext cx="638849" cy="61888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1476104">
            <a:off x="2376480" y="1423798"/>
            <a:ext cx="766838" cy="288090"/>
            <a:chOff x="2895600" y="1600200"/>
            <a:chExt cx="766838" cy="288090"/>
          </a:xfrm>
        </p:grpSpPr>
        <p:sp>
          <p:nvSpPr>
            <p:cNvPr id="2" name="Rectangle 1"/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 rot="21282117">
            <a:off x="6321271" y="2632699"/>
            <a:ext cx="766838" cy="288090"/>
            <a:chOff x="2895600" y="1600200"/>
            <a:chExt cx="766838" cy="288090"/>
          </a:xfrm>
        </p:grpSpPr>
        <p:sp>
          <p:nvSpPr>
            <p:cNvPr id="27" name="Rectangle 26"/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Arrow Connector 29"/>
          <p:cNvCxnSpPr>
            <a:endCxn id="7" idx="0"/>
          </p:cNvCxnSpPr>
          <p:nvPr/>
        </p:nvCxnSpPr>
        <p:spPr>
          <a:xfrm>
            <a:off x="3263749" y="2096544"/>
            <a:ext cx="2948518" cy="48158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or_project_logo_hq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24" y="2056096"/>
            <a:ext cx="1384054" cy="8779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945015"/>
            <a:ext cx="81425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Empirical analysis of traffic correlation threat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Develop adversary framework and security metrics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Develop analysis methodology and tools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0522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Overview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1920"/>
            <a:ext cx="8229600" cy="544608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Summary</a:t>
            </a:r>
          </a:p>
          <a:p>
            <a:r>
              <a:rPr lang="en-US" dirty="0" smtClean="0"/>
              <a:t>Tor Background</a:t>
            </a:r>
          </a:p>
          <a:p>
            <a:r>
              <a:rPr lang="en-US" dirty="0"/>
              <a:t>Tor Security Analysis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Adversary Framework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Security Metrics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Evaluation Methodology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Node Adversary Analysis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Link Adversary Analysis</a:t>
            </a:r>
          </a:p>
          <a:p>
            <a:r>
              <a:rPr lang="en-US" dirty="0" smtClean="0"/>
              <a:t>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10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Overview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1920"/>
            <a:ext cx="8229600" cy="5446080"/>
          </a:xfrm>
        </p:spPr>
        <p:txBody>
          <a:bodyPr>
            <a:normAutofit/>
          </a:bodyPr>
          <a:lstStyle/>
          <a:p>
            <a:r>
              <a:rPr lang="en-US" dirty="0" smtClean="0"/>
              <a:t>Summary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Tor Background</a:t>
            </a:r>
          </a:p>
          <a:p>
            <a:r>
              <a:rPr lang="en-US" dirty="0" smtClean="0"/>
              <a:t>Tor Security Analysis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Adversary Framework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Security Metrics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Evaluation Methodology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Node Adversary Analysis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Link Adversary Analysis</a:t>
            </a:r>
          </a:p>
          <a:p>
            <a:r>
              <a:rPr lang="en-US" dirty="0" smtClean="0"/>
              <a:t>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64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38" y="2174993"/>
            <a:ext cx="761206" cy="928524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661" y="2174993"/>
            <a:ext cx="761206" cy="92852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027674" y="2952598"/>
            <a:ext cx="462465" cy="70556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244825" y="2877444"/>
            <a:ext cx="850958" cy="7055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9614" y="4455915"/>
            <a:ext cx="12617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Users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9092" y="4455915"/>
            <a:ext cx="24764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Destinations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7752" y="4455915"/>
            <a:ext cx="38113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Onion Routers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46" y="3129187"/>
            <a:ext cx="761206" cy="92852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3" name="Picture 22"/>
          <p:cNvPicPr/>
          <p:nvPr/>
        </p:nvPicPr>
        <p:blipFill>
          <a:blip r:embed="rId3"/>
          <a:stretch>
            <a:fillRect/>
          </a:stretch>
        </p:blipFill>
        <p:spPr>
          <a:xfrm>
            <a:off x="1019263" y="3704930"/>
            <a:ext cx="462465" cy="705561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4"/>
          <a:stretch>
            <a:fillRect/>
          </a:stretch>
        </p:blipFill>
        <p:spPr>
          <a:xfrm>
            <a:off x="7244825" y="2050130"/>
            <a:ext cx="850958" cy="705561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4"/>
          <a:stretch>
            <a:fillRect/>
          </a:stretch>
        </p:blipFill>
        <p:spPr>
          <a:xfrm>
            <a:off x="7244825" y="3658159"/>
            <a:ext cx="850958" cy="705561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1019263" y="2225347"/>
            <a:ext cx="462465" cy="705561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06" y="3129187"/>
            <a:ext cx="761206" cy="928524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835" y="3230225"/>
            <a:ext cx="761206" cy="928524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670792" y="157238"/>
            <a:ext cx="7473207" cy="816383"/>
          </a:xfrm>
        </p:spPr>
        <p:txBody>
          <a:bodyPr>
            <a:normAutofit/>
          </a:bodyPr>
          <a:lstStyle/>
          <a:p>
            <a:r>
              <a:rPr lang="en-US" dirty="0" smtClean="0"/>
              <a:t>Background: Onion Routing</a:t>
            </a:r>
            <a:endParaRPr lang="en-US" dirty="0"/>
          </a:p>
        </p:txBody>
      </p:sp>
      <p:pic>
        <p:nvPicPr>
          <p:cNvPr id="34" name="Picture 33" descr="Tor_project_logo_hq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2" y="-4981"/>
            <a:ext cx="1384054" cy="87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6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1268369" y="2465160"/>
            <a:ext cx="1427238" cy="1239770"/>
          </a:xfrm>
          <a:prstGeom prst="line">
            <a:avLst/>
          </a:prstGeom>
          <a:ln w="3048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38" y="2174993"/>
            <a:ext cx="761206" cy="928524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661" y="2174993"/>
            <a:ext cx="761206" cy="92852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027674" y="2952598"/>
            <a:ext cx="462465" cy="70556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244825" y="2877444"/>
            <a:ext cx="850958" cy="7055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9614" y="4455915"/>
            <a:ext cx="12617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Users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9092" y="4455915"/>
            <a:ext cx="24764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Destinations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7752" y="4455915"/>
            <a:ext cx="38113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Onion Routers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46" y="3129187"/>
            <a:ext cx="761206" cy="92852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3" name="Picture 22"/>
          <p:cNvPicPr/>
          <p:nvPr/>
        </p:nvPicPr>
        <p:blipFill>
          <a:blip r:embed="rId3"/>
          <a:stretch>
            <a:fillRect/>
          </a:stretch>
        </p:blipFill>
        <p:spPr>
          <a:xfrm>
            <a:off x="1019263" y="3704930"/>
            <a:ext cx="462465" cy="705561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4"/>
          <a:stretch>
            <a:fillRect/>
          </a:stretch>
        </p:blipFill>
        <p:spPr>
          <a:xfrm>
            <a:off x="7244825" y="2050130"/>
            <a:ext cx="850958" cy="705561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4"/>
          <a:stretch>
            <a:fillRect/>
          </a:stretch>
        </p:blipFill>
        <p:spPr>
          <a:xfrm>
            <a:off x="7244825" y="3658159"/>
            <a:ext cx="850958" cy="705561"/>
          </a:xfrm>
          <a:prstGeom prst="rect">
            <a:avLst/>
          </a:prstGeom>
        </p:spPr>
      </p:pic>
      <p:pic>
        <p:nvPicPr>
          <p:cNvPr id="17" name="Picture 16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88" y="2174993"/>
            <a:ext cx="762121" cy="381061"/>
          </a:xfrm>
          <a:prstGeom prst="rect">
            <a:avLst/>
          </a:prstGeom>
          <a:ln>
            <a:noFill/>
          </a:ln>
        </p:spPr>
      </p:pic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1019263" y="2225347"/>
            <a:ext cx="462465" cy="705561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06" y="3129187"/>
            <a:ext cx="761206" cy="928524"/>
          </a:xfrm>
          <a:prstGeom prst="rect">
            <a:avLst/>
          </a:prstGeom>
        </p:spPr>
      </p:pic>
      <p:pic>
        <p:nvPicPr>
          <p:cNvPr id="27" name="Picture 26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417" y="3777688"/>
            <a:ext cx="762121" cy="381061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835" y="3230225"/>
            <a:ext cx="761206" cy="928524"/>
          </a:xfrm>
          <a:prstGeom prst="rect">
            <a:avLst/>
          </a:prstGeom>
        </p:spPr>
      </p:pic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670792" y="157238"/>
            <a:ext cx="7473207" cy="816383"/>
          </a:xfrm>
        </p:spPr>
        <p:txBody>
          <a:bodyPr>
            <a:normAutofit/>
          </a:bodyPr>
          <a:lstStyle/>
          <a:p>
            <a:r>
              <a:rPr lang="en-US" dirty="0" smtClean="0"/>
              <a:t>Background: Onion Routing</a:t>
            </a:r>
            <a:endParaRPr lang="en-US" dirty="0"/>
          </a:p>
        </p:txBody>
      </p:sp>
      <p:pic>
        <p:nvPicPr>
          <p:cNvPr id="34" name="Picture 33" descr="Tor_project_logo_hq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2" y="-4981"/>
            <a:ext cx="1384054" cy="87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71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1268369" y="2465160"/>
            <a:ext cx="1427238" cy="1239770"/>
          </a:xfrm>
          <a:prstGeom prst="line">
            <a:avLst/>
          </a:prstGeom>
          <a:ln w="3048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268369" y="2465160"/>
            <a:ext cx="1427238" cy="1239770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38" y="2174993"/>
            <a:ext cx="761206" cy="928524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661" y="2174993"/>
            <a:ext cx="761206" cy="92852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027674" y="2952598"/>
            <a:ext cx="462465" cy="70556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244825" y="2877444"/>
            <a:ext cx="850958" cy="7055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9614" y="4455915"/>
            <a:ext cx="12617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Users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9092" y="4455915"/>
            <a:ext cx="24764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Destinations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7752" y="4455915"/>
            <a:ext cx="38113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Onion Routers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46" y="3129187"/>
            <a:ext cx="761206" cy="92852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3" name="Picture 22"/>
          <p:cNvPicPr/>
          <p:nvPr/>
        </p:nvPicPr>
        <p:blipFill>
          <a:blip r:embed="rId3"/>
          <a:stretch>
            <a:fillRect/>
          </a:stretch>
        </p:blipFill>
        <p:spPr>
          <a:xfrm>
            <a:off x="1019263" y="3704930"/>
            <a:ext cx="462465" cy="705561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4"/>
          <a:stretch>
            <a:fillRect/>
          </a:stretch>
        </p:blipFill>
        <p:spPr>
          <a:xfrm>
            <a:off x="7244825" y="2050130"/>
            <a:ext cx="850958" cy="705561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4"/>
          <a:stretch>
            <a:fillRect/>
          </a:stretch>
        </p:blipFill>
        <p:spPr>
          <a:xfrm>
            <a:off x="7244825" y="3658159"/>
            <a:ext cx="850958" cy="705561"/>
          </a:xfrm>
          <a:prstGeom prst="rect">
            <a:avLst/>
          </a:prstGeom>
        </p:spPr>
      </p:pic>
      <p:pic>
        <p:nvPicPr>
          <p:cNvPr id="17" name="Picture 16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88" y="2174993"/>
            <a:ext cx="762121" cy="381061"/>
          </a:xfrm>
          <a:prstGeom prst="rect">
            <a:avLst/>
          </a:prstGeom>
          <a:ln>
            <a:noFill/>
          </a:ln>
        </p:spPr>
      </p:pic>
      <p:pic>
        <p:nvPicPr>
          <p:cNvPr id="22" name="Picture 21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14" y="2496383"/>
            <a:ext cx="762121" cy="381061"/>
          </a:xfrm>
          <a:prstGeom prst="rect">
            <a:avLst/>
          </a:prstGeom>
          <a:ln>
            <a:noFill/>
          </a:ln>
        </p:spPr>
      </p:pic>
      <p:cxnSp>
        <p:nvCxnSpPr>
          <p:cNvPr id="29" name="Straight Connector 28"/>
          <p:cNvCxnSpPr/>
          <p:nvPr/>
        </p:nvCxnSpPr>
        <p:spPr>
          <a:xfrm flipH="1" flipV="1">
            <a:off x="2937512" y="3593449"/>
            <a:ext cx="1548270" cy="184240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1019263" y="2225347"/>
            <a:ext cx="462465" cy="705561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06" y="3129187"/>
            <a:ext cx="761206" cy="928524"/>
          </a:xfrm>
          <a:prstGeom prst="rect">
            <a:avLst/>
          </a:prstGeom>
        </p:spPr>
      </p:pic>
      <p:pic>
        <p:nvPicPr>
          <p:cNvPr id="27" name="Picture 26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417" y="3777688"/>
            <a:ext cx="762121" cy="381061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835" y="3230225"/>
            <a:ext cx="761206" cy="928524"/>
          </a:xfrm>
          <a:prstGeom prst="rect">
            <a:avLst/>
          </a:prstGeom>
        </p:spPr>
      </p:pic>
      <p:pic>
        <p:nvPicPr>
          <p:cNvPr id="30" name="Picture 29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660" y="3867180"/>
            <a:ext cx="762121" cy="381061"/>
          </a:xfrm>
          <a:prstGeom prst="rect">
            <a:avLst/>
          </a:prstGeom>
          <a:ln>
            <a:noFill/>
          </a:ln>
        </p:spPr>
      </p:pic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670792" y="157238"/>
            <a:ext cx="7473207" cy="816383"/>
          </a:xfrm>
        </p:spPr>
        <p:txBody>
          <a:bodyPr>
            <a:normAutofit/>
          </a:bodyPr>
          <a:lstStyle/>
          <a:p>
            <a:r>
              <a:rPr lang="en-US" dirty="0" smtClean="0"/>
              <a:t>Background: Onion Routing</a:t>
            </a:r>
            <a:endParaRPr lang="en-US" dirty="0"/>
          </a:p>
        </p:txBody>
      </p:sp>
      <p:pic>
        <p:nvPicPr>
          <p:cNvPr id="34" name="Picture 33" descr="Tor_project_logo_hq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2" y="-4981"/>
            <a:ext cx="1384054" cy="87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8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939144" y="2278040"/>
            <a:ext cx="3265714" cy="2195242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94" y="2853630"/>
            <a:ext cx="1384054" cy="877930"/>
          </a:xfrm>
          <a:prstGeom prst="rect">
            <a:avLst/>
          </a:prstGeom>
        </p:spPr>
      </p:pic>
      <p:sp>
        <p:nvSpPr>
          <p:cNvPr id="33" name="Title 5"/>
          <p:cNvSpPr txBox="1">
            <a:spLocks/>
          </p:cNvSpPr>
          <p:nvPr/>
        </p:nvSpPr>
        <p:spPr>
          <a:xfrm>
            <a:off x="457200" y="93210"/>
            <a:ext cx="8229600" cy="790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Summary: What is Tor?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54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1268369" y="2465160"/>
            <a:ext cx="1427238" cy="1239770"/>
          </a:xfrm>
          <a:prstGeom prst="line">
            <a:avLst/>
          </a:prstGeom>
          <a:ln w="3048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268369" y="2465160"/>
            <a:ext cx="1427238" cy="1239770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38" y="2174993"/>
            <a:ext cx="761206" cy="928524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661" y="2174993"/>
            <a:ext cx="761206" cy="92852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027674" y="2952598"/>
            <a:ext cx="462465" cy="70556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244825" y="2877444"/>
            <a:ext cx="850958" cy="7055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9614" y="4455915"/>
            <a:ext cx="12617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Users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9092" y="4455915"/>
            <a:ext cx="24764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Destinations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7752" y="4455915"/>
            <a:ext cx="38113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Onion Routers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46" y="3129187"/>
            <a:ext cx="761206" cy="92852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3" name="Picture 22"/>
          <p:cNvPicPr/>
          <p:nvPr/>
        </p:nvPicPr>
        <p:blipFill>
          <a:blip r:embed="rId3"/>
          <a:stretch>
            <a:fillRect/>
          </a:stretch>
        </p:blipFill>
        <p:spPr>
          <a:xfrm>
            <a:off x="1019263" y="3704930"/>
            <a:ext cx="462465" cy="705561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4"/>
          <a:stretch>
            <a:fillRect/>
          </a:stretch>
        </p:blipFill>
        <p:spPr>
          <a:xfrm>
            <a:off x="7244825" y="2050130"/>
            <a:ext cx="850958" cy="705561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4"/>
          <a:stretch>
            <a:fillRect/>
          </a:stretch>
        </p:blipFill>
        <p:spPr>
          <a:xfrm>
            <a:off x="7244825" y="3658159"/>
            <a:ext cx="850958" cy="705561"/>
          </a:xfrm>
          <a:prstGeom prst="rect">
            <a:avLst/>
          </a:prstGeom>
        </p:spPr>
      </p:pic>
      <p:pic>
        <p:nvPicPr>
          <p:cNvPr id="17" name="Picture 16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88" y="2174993"/>
            <a:ext cx="762121" cy="381061"/>
          </a:xfrm>
          <a:prstGeom prst="rect">
            <a:avLst/>
          </a:prstGeom>
          <a:ln>
            <a:noFill/>
          </a:ln>
        </p:spPr>
      </p:pic>
      <p:pic>
        <p:nvPicPr>
          <p:cNvPr id="22" name="Picture 21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14" y="2496383"/>
            <a:ext cx="762121" cy="381061"/>
          </a:xfrm>
          <a:prstGeom prst="rect">
            <a:avLst/>
          </a:prstGeom>
          <a:ln>
            <a:noFill/>
          </a:ln>
        </p:spPr>
      </p:pic>
      <p:pic>
        <p:nvPicPr>
          <p:cNvPr id="25" name="Picture 24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391" y="2762067"/>
            <a:ext cx="762121" cy="381061"/>
          </a:xfrm>
          <a:prstGeom prst="rect">
            <a:avLst/>
          </a:prstGeom>
          <a:ln>
            <a:noFill/>
          </a:ln>
        </p:spPr>
      </p:pic>
      <p:cxnSp>
        <p:nvCxnSpPr>
          <p:cNvPr id="29" name="Straight Connector 28"/>
          <p:cNvCxnSpPr/>
          <p:nvPr/>
        </p:nvCxnSpPr>
        <p:spPr>
          <a:xfrm flipH="1" flipV="1">
            <a:off x="2937512" y="3593449"/>
            <a:ext cx="1548270" cy="184240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53036" y="2578128"/>
            <a:ext cx="1342571" cy="1116359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937512" y="3593449"/>
            <a:ext cx="1548269" cy="18424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3"/>
            <a:endCxn id="7" idx="2"/>
          </p:cNvCxnSpPr>
          <p:nvPr/>
        </p:nvCxnSpPr>
        <p:spPr>
          <a:xfrm flipV="1">
            <a:off x="4837041" y="3103517"/>
            <a:ext cx="574223" cy="59097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1019263" y="2225347"/>
            <a:ext cx="462465" cy="705561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06" y="3129187"/>
            <a:ext cx="761206" cy="928524"/>
          </a:xfrm>
          <a:prstGeom prst="rect">
            <a:avLst/>
          </a:prstGeom>
        </p:spPr>
      </p:pic>
      <p:pic>
        <p:nvPicPr>
          <p:cNvPr id="27" name="Picture 26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417" y="3777688"/>
            <a:ext cx="762121" cy="381061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835" y="3230225"/>
            <a:ext cx="761206" cy="928524"/>
          </a:xfrm>
          <a:prstGeom prst="rect">
            <a:avLst/>
          </a:prstGeom>
        </p:spPr>
      </p:pic>
      <p:pic>
        <p:nvPicPr>
          <p:cNvPr id="30" name="Picture 29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660" y="3867180"/>
            <a:ext cx="762121" cy="381061"/>
          </a:xfrm>
          <a:prstGeom prst="rect">
            <a:avLst/>
          </a:prstGeom>
          <a:ln>
            <a:noFill/>
          </a:ln>
        </p:spPr>
      </p:pic>
      <p:pic>
        <p:nvPicPr>
          <p:cNvPr id="59" name="Picture 58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14" y="2841793"/>
            <a:ext cx="762121" cy="381061"/>
          </a:xfrm>
          <a:prstGeom prst="rect">
            <a:avLst/>
          </a:prstGeom>
          <a:ln>
            <a:noFill/>
          </a:ln>
        </p:spPr>
      </p:pic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670792" y="157238"/>
            <a:ext cx="7473207" cy="816383"/>
          </a:xfrm>
        </p:spPr>
        <p:txBody>
          <a:bodyPr>
            <a:normAutofit/>
          </a:bodyPr>
          <a:lstStyle/>
          <a:p>
            <a:r>
              <a:rPr lang="en-US" dirty="0" smtClean="0"/>
              <a:t>Background: Onion Routing</a:t>
            </a:r>
            <a:endParaRPr lang="en-US" dirty="0"/>
          </a:p>
        </p:txBody>
      </p:sp>
      <p:pic>
        <p:nvPicPr>
          <p:cNvPr id="34" name="Picture 33" descr="Tor_project_logo_hq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2" y="-4981"/>
            <a:ext cx="1384054" cy="87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6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1268369" y="2465160"/>
            <a:ext cx="1427238" cy="1239770"/>
          </a:xfrm>
          <a:prstGeom prst="line">
            <a:avLst/>
          </a:prstGeom>
          <a:ln w="3048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268369" y="2465160"/>
            <a:ext cx="1427238" cy="1239770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38" y="2174993"/>
            <a:ext cx="761206" cy="928524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661" y="2174993"/>
            <a:ext cx="761206" cy="92852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027674" y="2952598"/>
            <a:ext cx="462465" cy="70556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244825" y="2877444"/>
            <a:ext cx="850958" cy="7055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9614" y="4455915"/>
            <a:ext cx="12617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Users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9092" y="4455915"/>
            <a:ext cx="24764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Destinations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7752" y="4455915"/>
            <a:ext cx="38113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Onion Routers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46" y="3129187"/>
            <a:ext cx="761206" cy="92852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3" name="Picture 22"/>
          <p:cNvPicPr/>
          <p:nvPr/>
        </p:nvPicPr>
        <p:blipFill>
          <a:blip r:embed="rId3"/>
          <a:stretch>
            <a:fillRect/>
          </a:stretch>
        </p:blipFill>
        <p:spPr>
          <a:xfrm>
            <a:off x="1019263" y="3704930"/>
            <a:ext cx="462465" cy="705561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4"/>
          <a:stretch>
            <a:fillRect/>
          </a:stretch>
        </p:blipFill>
        <p:spPr>
          <a:xfrm>
            <a:off x="7244825" y="2050130"/>
            <a:ext cx="850958" cy="705561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4"/>
          <a:stretch>
            <a:fillRect/>
          </a:stretch>
        </p:blipFill>
        <p:spPr>
          <a:xfrm>
            <a:off x="7244825" y="3658159"/>
            <a:ext cx="850958" cy="705561"/>
          </a:xfrm>
          <a:prstGeom prst="rect">
            <a:avLst/>
          </a:prstGeom>
        </p:spPr>
      </p:pic>
      <p:pic>
        <p:nvPicPr>
          <p:cNvPr id="17" name="Picture 16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88" y="2174993"/>
            <a:ext cx="762121" cy="381061"/>
          </a:xfrm>
          <a:prstGeom prst="rect">
            <a:avLst/>
          </a:prstGeom>
          <a:ln>
            <a:noFill/>
          </a:ln>
        </p:spPr>
      </p:pic>
      <p:pic>
        <p:nvPicPr>
          <p:cNvPr id="22" name="Picture 21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14" y="2496383"/>
            <a:ext cx="762121" cy="381061"/>
          </a:xfrm>
          <a:prstGeom prst="rect">
            <a:avLst/>
          </a:prstGeom>
          <a:ln>
            <a:noFill/>
          </a:ln>
        </p:spPr>
      </p:pic>
      <p:pic>
        <p:nvPicPr>
          <p:cNvPr id="25" name="Picture 24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391" y="2762067"/>
            <a:ext cx="762121" cy="381061"/>
          </a:xfrm>
          <a:prstGeom prst="rect">
            <a:avLst/>
          </a:prstGeom>
          <a:ln>
            <a:noFill/>
          </a:ln>
        </p:spPr>
      </p:pic>
      <p:cxnSp>
        <p:nvCxnSpPr>
          <p:cNvPr id="29" name="Straight Connector 28"/>
          <p:cNvCxnSpPr/>
          <p:nvPr/>
        </p:nvCxnSpPr>
        <p:spPr>
          <a:xfrm flipH="1" flipV="1">
            <a:off x="2937512" y="3593449"/>
            <a:ext cx="1548270" cy="184240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53036" y="2578128"/>
            <a:ext cx="1342571" cy="1116359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937512" y="3593449"/>
            <a:ext cx="1548269" cy="18424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3"/>
            <a:endCxn id="7" idx="2"/>
          </p:cNvCxnSpPr>
          <p:nvPr/>
        </p:nvCxnSpPr>
        <p:spPr>
          <a:xfrm flipV="1">
            <a:off x="4837041" y="3103517"/>
            <a:ext cx="574223" cy="59097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1019263" y="2225347"/>
            <a:ext cx="462465" cy="705561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06" y="3129187"/>
            <a:ext cx="761206" cy="928524"/>
          </a:xfrm>
          <a:prstGeom prst="rect">
            <a:avLst/>
          </a:prstGeom>
        </p:spPr>
      </p:pic>
      <p:pic>
        <p:nvPicPr>
          <p:cNvPr id="27" name="Picture 26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417" y="3777688"/>
            <a:ext cx="762121" cy="381061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835" y="3230225"/>
            <a:ext cx="761206" cy="928524"/>
          </a:xfrm>
          <a:prstGeom prst="rect">
            <a:avLst/>
          </a:prstGeom>
        </p:spPr>
      </p:pic>
      <p:pic>
        <p:nvPicPr>
          <p:cNvPr id="30" name="Picture 29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660" y="3867180"/>
            <a:ext cx="762121" cy="381061"/>
          </a:xfrm>
          <a:prstGeom prst="rect">
            <a:avLst/>
          </a:prstGeom>
          <a:ln>
            <a:noFill/>
          </a:ln>
        </p:spPr>
      </p:pic>
      <p:pic>
        <p:nvPicPr>
          <p:cNvPr id="59" name="Picture 58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14" y="2841793"/>
            <a:ext cx="762121" cy="381061"/>
          </a:xfrm>
          <a:prstGeom prst="rect">
            <a:avLst/>
          </a:prstGeom>
          <a:ln>
            <a:noFill/>
          </a:ln>
        </p:spPr>
      </p:pic>
      <p:cxnSp>
        <p:nvCxnSpPr>
          <p:cNvPr id="18" name="Straight Connector 17"/>
          <p:cNvCxnSpPr>
            <a:stCxn id="7" idx="3"/>
            <a:endCxn id="11" idx="1"/>
          </p:cNvCxnSpPr>
          <p:nvPr/>
        </p:nvCxnSpPr>
        <p:spPr>
          <a:xfrm>
            <a:off x="5791867" y="2639255"/>
            <a:ext cx="1452958" cy="59097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670792" y="157238"/>
            <a:ext cx="7473207" cy="816383"/>
          </a:xfrm>
        </p:spPr>
        <p:txBody>
          <a:bodyPr>
            <a:normAutofit/>
          </a:bodyPr>
          <a:lstStyle/>
          <a:p>
            <a:r>
              <a:rPr lang="en-US" dirty="0" smtClean="0"/>
              <a:t>Background: Onion Routing</a:t>
            </a:r>
            <a:endParaRPr lang="en-US" dirty="0"/>
          </a:p>
        </p:txBody>
      </p:sp>
      <p:pic>
        <p:nvPicPr>
          <p:cNvPr id="34" name="Picture 33" descr="Tor_project_logo_hq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2" y="-4981"/>
            <a:ext cx="1384054" cy="87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6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61" y="2355470"/>
            <a:ext cx="761206" cy="928524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63" y="2355470"/>
            <a:ext cx="761206" cy="928524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67" y="3309664"/>
            <a:ext cx="761206" cy="928524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52331" y="2604103"/>
            <a:ext cx="462465" cy="705561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7835842" y="2604103"/>
            <a:ext cx="850958" cy="705561"/>
          </a:xfrm>
          <a:prstGeom prst="rect">
            <a:avLst/>
          </a:prstGeom>
        </p:spPr>
      </p:pic>
      <p:pic>
        <p:nvPicPr>
          <p:cNvPr id="34" name="Picture 3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69" y="3309664"/>
            <a:ext cx="761206" cy="928524"/>
          </a:xfrm>
          <a:prstGeom prst="rect">
            <a:avLst/>
          </a:prstGeom>
        </p:spPr>
      </p:pic>
      <p:pic>
        <p:nvPicPr>
          <p:cNvPr id="21" name="Picture 2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337" y="2353296"/>
            <a:ext cx="761206" cy="928524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48" y="1426946"/>
            <a:ext cx="761206" cy="928524"/>
          </a:xfrm>
          <a:prstGeom prst="rect">
            <a:avLst/>
          </a:prstGeom>
        </p:spPr>
      </p:pic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50" y="1426946"/>
            <a:ext cx="761206" cy="928524"/>
          </a:xfrm>
          <a:prstGeom prst="rect">
            <a:avLst/>
          </a:prstGeom>
        </p:spPr>
      </p:pic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1670792" y="157238"/>
            <a:ext cx="7473207" cy="816383"/>
          </a:xfrm>
        </p:spPr>
        <p:txBody>
          <a:bodyPr>
            <a:normAutofit/>
          </a:bodyPr>
          <a:lstStyle/>
          <a:p>
            <a:r>
              <a:rPr lang="en-US" dirty="0" smtClean="0"/>
              <a:t>Background: </a:t>
            </a:r>
            <a:r>
              <a:rPr lang="en-US" smtClean="0"/>
              <a:t>Using Circuits</a:t>
            </a:r>
            <a:endParaRPr lang="en-US" dirty="0"/>
          </a:p>
        </p:txBody>
      </p:sp>
      <p:pic>
        <p:nvPicPr>
          <p:cNvPr id="41" name="Picture 40" descr="Tor_project_logo_hq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2" y="-4981"/>
            <a:ext cx="1384054" cy="877930"/>
          </a:xfrm>
          <a:prstGeom prst="rect">
            <a:avLst/>
          </a:prstGeom>
        </p:spPr>
      </p:pic>
      <p:pic>
        <p:nvPicPr>
          <p:cNvPr id="20" name="Picture 1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23" y="2353296"/>
            <a:ext cx="761206" cy="928524"/>
          </a:xfrm>
          <a:prstGeom prst="rect">
            <a:avLst/>
          </a:prstGeom>
        </p:spPr>
      </p:pic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29" y="1403965"/>
            <a:ext cx="761206" cy="928524"/>
          </a:xfrm>
          <a:prstGeom prst="rect">
            <a:avLst/>
          </a:prstGeom>
        </p:spPr>
      </p:pic>
      <p:pic>
        <p:nvPicPr>
          <p:cNvPr id="27" name="Picture 2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29" y="3314385"/>
            <a:ext cx="761206" cy="9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6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61" y="2355470"/>
            <a:ext cx="761206" cy="928524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63" y="2355470"/>
            <a:ext cx="761206" cy="928524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67" y="3309664"/>
            <a:ext cx="761206" cy="928524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52331" y="2604103"/>
            <a:ext cx="462465" cy="705561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7835842" y="2604103"/>
            <a:ext cx="850958" cy="705561"/>
          </a:xfrm>
          <a:prstGeom prst="rect">
            <a:avLst/>
          </a:prstGeom>
        </p:spPr>
      </p:pic>
      <p:pic>
        <p:nvPicPr>
          <p:cNvPr id="34" name="Picture 3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69" y="3309664"/>
            <a:ext cx="761206" cy="928524"/>
          </a:xfrm>
          <a:prstGeom prst="rect">
            <a:avLst/>
          </a:prstGeom>
        </p:spPr>
      </p:pic>
      <p:pic>
        <p:nvPicPr>
          <p:cNvPr id="21" name="Picture 2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337" y="2353296"/>
            <a:ext cx="761206" cy="928524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48" y="1426946"/>
            <a:ext cx="761206" cy="928524"/>
          </a:xfrm>
          <a:prstGeom prst="rect">
            <a:avLst/>
          </a:prstGeom>
        </p:spPr>
      </p:pic>
      <p:pic>
        <p:nvPicPr>
          <p:cNvPr id="26" name="Picture 2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50" y="1426946"/>
            <a:ext cx="761206" cy="928524"/>
          </a:xfrm>
          <a:prstGeom prst="rect">
            <a:avLst/>
          </a:prstGeom>
        </p:spPr>
      </p:pic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1670792" y="157238"/>
            <a:ext cx="7473207" cy="816383"/>
          </a:xfrm>
        </p:spPr>
        <p:txBody>
          <a:bodyPr>
            <a:normAutofit/>
          </a:bodyPr>
          <a:lstStyle/>
          <a:p>
            <a:r>
              <a:rPr lang="en-US" dirty="0" smtClean="0"/>
              <a:t>Background: </a:t>
            </a:r>
            <a:r>
              <a:rPr lang="en-US" smtClean="0"/>
              <a:t>Using Circuits</a:t>
            </a:r>
            <a:endParaRPr lang="en-US" dirty="0"/>
          </a:p>
        </p:txBody>
      </p:sp>
      <p:pic>
        <p:nvPicPr>
          <p:cNvPr id="41" name="Picture 40" descr="Tor_project_logo_hq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2" y="-4981"/>
            <a:ext cx="1384054" cy="877930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6"/>
          <a:stretch>
            <a:fillRect/>
          </a:stretch>
        </p:blipFill>
        <p:spPr>
          <a:xfrm>
            <a:off x="2208943" y="1408686"/>
            <a:ext cx="761206" cy="923803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6"/>
          <a:stretch>
            <a:fillRect/>
          </a:stretch>
        </p:blipFill>
        <p:spPr>
          <a:xfrm>
            <a:off x="2194429" y="3314385"/>
            <a:ext cx="761206" cy="923803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6"/>
          <a:stretch>
            <a:fillRect/>
          </a:stretch>
        </p:blipFill>
        <p:spPr>
          <a:xfrm>
            <a:off x="1433223" y="2355470"/>
            <a:ext cx="761206" cy="923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381" y="4511524"/>
            <a:ext cx="853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Clients begin all circuits with a selected </a:t>
            </a:r>
            <a:r>
              <a:rPr lang="en-US" sz="2800" i="1" dirty="0" smtClean="0"/>
              <a:t>guard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3511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61" y="2355470"/>
            <a:ext cx="761206" cy="928524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63" y="2355470"/>
            <a:ext cx="761206" cy="928524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67" y="3309664"/>
            <a:ext cx="761206" cy="928524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52331" y="2604103"/>
            <a:ext cx="462465" cy="705561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7835842" y="2604103"/>
            <a:ext cx="850958" cy="705561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48" y="1426946"/>
            <a:ext cx="761206" cy="928524"/>
          </a:xfrm>
          <a:prstGeom prst="rect">
            <a:avLst/>
          </a:prstGeom>
        </p:spPr>
      </p:pic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1670792" y="157238"/>
            <a:ext cx="7473207" cy="816383"/>
          </a:xfrm>
        </p:spPr>
        <p:txBody>
          <a:bodyPr>
            <a:normAutofit/>
          </a:bodyPr>
          <a:lstStyle/>
          <a:p>
            <a:r>
              <a:rPr lang="en-US" dirty="0" smtClean="0"/>
              <a:t>Background: </a:t>
            </a:r>
            <a:r>
              <a:rPr lang="en-US" smtClean="0"/>
              <a:t>Using Circuits</a:t>
            </a:r>
            <a:endParaRPr lang="en-US" dirty="0"/>
          </a:p>
        </p:txBody>
      </p:sp>
      <p:pic>
        <p:nvPicPr>
          <p:cNvPr id="41" name="Picture 40" descr="Tor_project_logo_hq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2" y="-4981"/>
            <a:ext cx="1384054" cy="877930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6"/>
          <a:stretch>
            <a:fillRect/>
          </a:stretch>
        </p:blipFill>
        <p:spPr>
          <a:xfrm>
            <a:off x="2208943" y="1408686"/>
            <a:ext cx="761206" cy="923803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6"/>
          <a:stretch>
            <a:fillRect/>
          </a:stretch>
        </p:blipFill>
        <p:spPr>
          <a:xfrm>
            <a:off x="2194429" y="3314385"/>
            <a:ext cx="761206" cy="923803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6"/>
          <a:stretch>
            <a:fillRect/>
          </a:stretch>
        </p:blipFill>
        <p:spPr>
          <a:xfrm>
            <a:off x="1433223" y="2355470"/>
            <a:ext cx="761206" cy="923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381" y="4511524"/>
            <a:ext cx="8539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Clients begin all circuits with a selected </a:t>
            </a:r>
            <a:r>
              <a:rPr lang="en-US" sz="2800" i="1" dirty="0" smtClean="0"/>
              <a:t>guard</a:t>
            </a:r>
            <a:r>
              <a:rPr lang="en-US" sz="28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Relays define individual </a:t>
            </a:r>
            <a:r>
              <a:rPr lang="en-US" sz="2800" i="1" dirty="0" smtClean="0"/>
              <a:t>exit policies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486400" y="1426946"/>
            <a:ext cx="882556" cy="928524"/>
            <a:chOff x="5486400" y="1426946"/>
            <a:chExt cx="882556" cy="928524"/>
          </a:xfrm>
        </p:grpSpPr>
        <p:pic>
          <p:nvPicPr>
            <p:cNvPr id="26" name="Picture 25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" name="Picture 3" descr="running_man_Exit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278504" y="2355470"/>
            <a:ext cx="882556" cy="928524"/>
            <a:chOff x="5486400" y="1426946"/>
            <a:chExt cx="882556" cy="928524"/>
          </a:xfrm>
        </p:grpSpPr>
        <p:pic>
          <p:nvPicPr>
            <p:cNvPr id="23" name="Picture 2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7" name="Picture 26" descr="running_man_Exit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421483" y="3314385"/>
            <a:ext cx="882556" cy="928524"/>
            <a:chOff x="5486400" y="1426946"/>
            <a:chExt cx="882556" cy="928524"/>
          </a:xfrm>
        </p:grpSpPr>
        <p:pic>
          <p:nvPicPr>
            <p:cNvPr id="33" name="Picture 3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35" name="Picture 34" descr="running_man_Exit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558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Connector 83"/>
          <p:cNvCxnSpPr/>
          <p:nvPr/>
        </p:nvCxnSpPr>
        <p:spPr>
          <a:xfrm flipV="1">
            <a:off x="6965647" y="1765905"/>
            <a:ext cx="1029305" cy="128935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6976930" y="3131459"/>
            <a:ext cx="1131717" cy="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21483" y="3084287"/>
            <a:ext cx="1131717" cy="1"/>
          </a:xfrm>
          <a:prstGeom prst="line">
            <a:avLst/>
          </a:prstGeom>
          <a:ln w="1524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410200" y="3048000"/>
            <a:ext cx="1143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5421483" y="3124200"/>
            <a:ext cx="1131717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794000" y="3084287"/>
            <a:ext cx="2165048" cy="692000"/>
          </a:xfrm>
          <a:prstGeom prst="line">
            <a:avLst/>
          </a:prstGeom>
          <a:ln w="1524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819400" y="3084288"/>
            <a:ext cx="2054981" cy="649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2819400" y="3124202"/>
            <a:ext cx="2139648" cy="6857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6190" y="3084288"/>
            <a:ext cx="1572381" cy="789045"/>
          </a:xfrm>
          <a:prstGeom prst="line">
            <a:avLst/>
          </a:prstGeom>
          <a:ln w="1524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14796" y="3084288"/>
            <a:ext cx="1685680" cy="882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38200" y="3124200"/>
            <a:ext cx="19050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61" y="2355470"/>
            <a:ext cx="761206" cy="928524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63" y="2355470"/>
            <a:ext cx="761206" cy="928524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67" y="3309664"/>
            <a:ext cx="761206" cy="928524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52331" y="2604103"/>
            <a:ext cx="462465" cy="705561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7835842" y="2604103"/>
            <a:ext cx="850958" cy="705561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48" y="1426946"/>
            <a:ext cx="761206" cy="928524"/>
          </a:xfrm>
          <a:prstGeom prst="rect">
            <a:avLst/>
          </a:prstGeom>
        </p:spPr>
      </p:pic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1670792" y="157238"/>
            <a:ext cx="7473207" cy="816383"/>
          </a:xfrm>
        </p:spPr>
        <p:txBody>
          <a:bodyPr>
            <a:normAutofit/>
          </a:bodyPr>
          <a:lstStyle/>
          <a:p>
            <a:r>
              <a:rPr lang="en-US" dirty="0" smtClean="0"/>
              <a:t>Background: </a:t>
            </a:r>
            <a:r>
              <a:rPr lang="en-US" smtClean="0"/>
              <a:t>Using Circuits</a:t>
            </a:r>
            <a:endParaRPr lang="en-US" dirty="0"/>
          </a:p>
        </p:txBody>
      </p:sp>
      <p:pic>
        <p:nvPicPr>
          <p:cNvPr id="41" name="Picture 40" descr="Tor_project_logo_hq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2" y="-4981"/>
            <a:ext cx="1384054" cy="877930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6"/>
          <a:stretch>
            <a:fillRect/>
          </a:stretch>
        </p:blipFill>
        <p:spPr>
          <a:xfrm>
            <a:off x="2208943" y="1408686"/>
            <a:ext cx="761206" cy="923803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6"/>
          <a:stretch>
            <a:fillRect/>
          </a:stretch>
        </p:blipFill>
        <p:spPr>
          <a:xfrm>
            <a:off x="2194429" y="3314385"/>
            <a:ext cx="761206" cy="923803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6"/>
          <a:stretch>
            <a:fillRect/>
          </a:stretch>
        </p:blipFill>
        <p:spPr>
          <a:xfrm>
            <a:off x="1433223" y="2355470"/>
            <a:ext cx="761206" cy="923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381" y="4511524"/>
            <a:ext cx="85392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Clients begin all circuits with a selected </a:t>
            </a:r>
            <a:r>
              <a:rPr lang="en-US" sz="2800" i="1" dirty="0" smtClean="0"/>
              <a:t>guard</a:t>
            </a:r>
            <a:r>
              <a:rPr lang="en-US" sz="28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Relays define individual </a:t>
            </a:r>
            <a:r>
              <a:rPr lang="en-US" sz="2800" i="1" dirty="0" smtClean="0"/>
              <a:t>exit policies</a:t>
            </a:r>
            <a:r>
              <a:rPr lang="en-US" sz="28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Clients multiplex </a:t>
            </a:r>
            <a:r>
              <a:rPr lang="en-US" sz="2800" i="1" dirty="0" smtClean="0"/>
              <a:t>streams</a:t>
            </a:r>
            <a:r>
              <a:rPr lang="en-US" sz="2800" dirty="0" smtClean="0"/>
              <a:t> over a circuit.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486400" y="1426946"/>
            <a:ext cx="882556" cy="928524"/>
            <a:chOff x="5486400" y="1426946"/>
            <a:chExt cx="882556" cy="928524"/>
          </a:xfrm>
        </p:grpSpPr>
        <p:pic>
          <p:nvPicPr>
            <p:cNvPr id="26" name="Picture 25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" name="Picture 3" descr="running_man_Exit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278504" y="2355470"/>
            <a:ext cx="882556" cy="928524"/>
            <a:chOff x="5486400" y="1426946"/>
            <a:chExt cx="882556" cy="928524"/>
          </a:xfrm>
        </p:grpSpPr>
        <p:pic>
          <p:nvPicPr>
            <p:cNvPr id="23" name="Picture 2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7" name="Picture 26" descr="running_man_Exit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421483" y="3314385"/>
            <a:ext cx="882556" cy="928524"/>
            <a:chOff x="5486400" y="1426946"/>
            <a:chExt cx="882556" cy="928524"/>
          </a:xfrm>
        </p:grpSpPr>
        <p:pic>
          <p:nvPicPr>
            <p:cNvPr id="33" name="Picture 3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35" name="Picture 34" descr="running_man_Exit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37" name="Picture 36"/>
          <p:cNvPicPr/>
          <p:nvPr/>
        </p:nvPicPr>
        <p:blipFill>
          <a:blip r:embed="rId4"/>
          <a:stretch>
            <a:fillRect/>
          </a:stretch>
        </p:blipFill>
        <p:spPr>
          <a:xfrm>
            <a:off x="7835842" y="1426946"/>
            <a:ext cx="850958" cy="70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58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4366381" y="2132507"/>
            <a:ext cx="1571171" cy="0"/>
          </a:xfrm>
          <a:prstGeom prst="line">
            <a:avLst/>
          </a:prstGeom>
          <a:ln w="1524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959429" y="2132507"/>
            <a:ext cx="2298095" cy="951780"/>
          </a:xfrm>
          <a:prstGeom prst="line">
            <a:avLst/>
          </a:prstGeom>
          <a:ln w="1524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86190" y="3084287"/>
            <a:ext cx="1064381" cy="1"/>
          </a:xfrm>
          <a:prstGeom prst="line">
            <a:avLst/>
          </a:prstGeom>
          <a:ln w="1524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61" y="2355470"/>
            <a:ext cx="761206" cy="928524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63" y="2355470"/>
            <a:ext cx="761206" cy="928524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67" y="3309664"/>
            <a:ext cx="761206" cy="928524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52331" y="2604103"/>
            <a:ext cx="462465" cy="705561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7835842" y="2604103"/>
            <a:ext cx="850958" cy="705561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48" y="1426946"/>
            <a:ext cx="761206" cy="928524"/>
          </a:xfrm>
          <a:prstGeom prst="rect">
            <a:avLst/>
          </a:prstGeom>
        </p:spPr>
      </p:pic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1670792" y="157238"/>
            <a:ext cx="7473207" cy="816383"/>
          </a:xfrm>
        </p:spPr>
        <p:txBody>
          <a:bodyPr>
            <a:normAutofit/>
          </a:bodyPr>
          <a:lstStyle/>
          <a:p>
            <a:r>
              <a:rPr lang="en-US" dirty="0" smtClean="0"/>
              <a:t>Background: </a:t>
            </a:r>
            <a:r>
              <a:rPr lang="en-US" smtClean="0"/>
              <a:t>Using Circuits</a:t>
            </a:r>
            <a:endParaRPr lang="en-US" dirty="0"/>
          </a:p>
        </p:txBody>
      </p:sp>
      <p:pic>
        <p:nvPicPr>
          <p:cNvPr id="41" name="Picture 40" descr="Tor_project_logo_hq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2" y="-4981"/>
            <a:ext cx="1384054" cy="877930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6"/>
          <a:stretch>
            <a:fillRect/>
          </a:stretch>
        </p:blipFill>
        <p:spPr>
          <a:xfrm>
            <a:off x="2208943" y="1408686"/>
            <a:ext cx="761206" cy="923803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6"/>
          <a:stretch>
            <a:fillRect/>
          </a:stretch>
        </p:blipFill>
        <p:spPr>
          <a:xfrm>
            <a:off x="2194429" y="3314385"/>
            <a:ext cx="761206" cy="923803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6"/>
          <a:stretch>
            <a:fillRect/>
          </a:stretch>
        </p:blipFill>
        <p:spPr>
          <a:xfrm>
            <a:off x="1433223" y="2355470"/>
            <a:ext cx="761206" cy="923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381" y="4511524"/>
            <a:ext cx="8539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Clients begin all circuits with a selected </a:t>
            </a:r>
            <a:r>
              <a:rPr lang="en-US" sz="2800" i="1" dirty="0" smtClean="0"/>
              <a:t>guard</a:t>
            </a:r>
            <a:r>
              <a:rPr lang="en-US" sz="28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Relays define individual </a:t>
            </a:r>
            <a:r>
              <a:rPr lang="en-US" sz="2800" i="1" dirty="0" smtClean="0"/>
              <a:t>exit policies</a:t>
            </a:r>
            <a:r>
              <a:rPr lang="en-US" sz="28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Clients multiplex </a:t>
            </a:r>
            <a:r>
              <a:rPr lang="en-US" sz="2800" i="1" dirty="0" smtClean="0"/>
              <a:t>streams</a:t>
            </a:r>
            <a:r>
              <a:rPr lang="en-US" sz="2800" dirty="0" smtClean="0"/>
              <a:t> over a circuit.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New circuits replace existing ones periodically. 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486400" y="1426946"/>
            <a:ext cx="882556" cy="928524"/>
            <a:chOff x="5486400" y="1426946"/>
            <a:chExt cx="882556" cy="928524"/>
          </a:xfrm>
        </p:grpSpPr>
        <p:pic>
          <p:nvPicPr>
            <p:cNvPr id="26" name="Picture 25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" name="Picture 3" descr="running_man_Exit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278504" y="2355470"/>
            <a:ext cx="882556" cy="928524"/>
            <a:chOff x="5486400" y="1426946"/>
            <a:chExt cx="882556" cy="928524"/>
          </a:xfrm>
        </p:grpSpPr>
        <p:pic>
          <p:nvPicPr>
            <p:cNvPr id="23" name="Picture 2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7" name="Picture 26" descr="running_man_Exit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421483" y="3314385"/>
            <a:ext cx="882556" cy="928524"/>
            <a:chOff x="5486400" y="1426946"/>
            <a:chExt cx="882556" cy="928524"/>
          </a:xfrm>
        </p:grpSpPr>
        <p:pic>
          <p:nvPicPr>
            <p:cNvPr id="33" name="Picture 3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35" name="Picture 34" descr="running_man_Exit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37" name="Picture 36"/>
          <p:cNvPicPr/>
          <p:nvPr/>
        </p:nvPicPr>
        <p:blipFill>
          <a:blip r:embed="rId4"/>
          <a:stretch>
            <a:fillRect/>
          </a:stretch>
        </p:blipFill>
        <p:spPr>
          <a:xfrm>
            <a:off x="7835842" y="1426946"/>
            <a:ext cx="850958" cy="70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2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Overview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1920"/>
            <a:ext cx="8229600" cy="5446080"/>
          </a:xfrm>
        </p:spPr>
        <p:txBody>
          <a:bodyPr>
            <a:normAutofit/>
          </a:bodyPr>
          <a:lstStyle/>
          <a:p>
            <a:r>
              <a:rPr lang="en-US" dirty="0" smtClean="0"/>
              <a:t>Summary</a:t>
            </a:r>
          </a:p>
          <a:p>
            <a:r>
              <a:rPr lang="en-US" dirty="0" smtClean="0"/>
              <a:t>Tor Background</a:t>
            </a:r>
          </a:p>
          <a:p>
            <a:r>
              <a:rPr lang="en-US" dirty="0" smtClean="0"/>
              <a:t>Tor Security Analysis</a:t>
            </a:r>
          </a:p>
          <a:p>
            <a:pPr lvl="1">
              <a:buFont typeface="Courier New"/>
              <a:buChar char="o"/>
            </a:pPr>
            <a:r>
              <a:rPr lang="en-US" dirty="0" smtClean="0">
                <a:solidFill>
                  <a:schemeClr val="bg1"/>
                </a:solidFill>
              </a:rPr>
              <a:t>Adversary Framework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Security Metrics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Evaluation Methodology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Node Adversary Analysis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Link Adversary Analysis</a:t>
            </a:r>
          </a:p>
          <a:p>
            <a:r>
              <a:rPr lang="en-US" dirty="0" smtClean="0"/>
              <a:t>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35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61" y="2355470"/>
            <a:ext cx="761206" cy="928524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63" y="2355470"/>
            <a:ext cx="761206" cy="928524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67" y="3309664"/>
            <a:ext cx="761206" cy="928524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52331" y="2604103"/>
            <a:ext cx="462465" cy="705561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7835842" y="2604103"/>
            <a:ext cx="850958" cy="705561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48" y="1426946"/>
            <a:ext cx="761206" cy="928524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2208943" y="1408686"/>
            <a:ext cx="761206" cy="923803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2194429" y="3314385"/>
            <a:ext cx="761206" cy="923803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5"/>
          <a:stretch>
            <a:fillRect/>
          </a:stretch>
        </p:blipFill>
        <p:spPr>
          <a:xfrm>
            <a:off x="1433223" y="2355470"/>
            <a:ext cx="761206" cy="9238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486400" y="1426946"/>
            <a:ext cx="882556" cy="928524"/>
            <a:chOff x="5486400" y="1426946"/>
            <a:chExt cx="882556" cy="928524"/>
          </a:xfrm>
        </p:grpSpPr>
        <p:pic>
          <p:nvPicPr>
            <p:cNvPr id="26" name="Picture 25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" name="Picture 3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278504" y="2355470"/>
            <a:ext cx="882556" cy="928524"/>
            <a:chOff x="5486400" y="1426946"/>
            <a:chExt cx="882556" cy="928524"/>
          </a:xfrm>
        </p:grpSpPr>
        <p:pic>
          <p:nvPicPr>
            <p:cNvPr id="23" name="Picture 2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7" name="Picture 26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421483" y="3314385"/>
            <a:ext cx="882556" cy="928524"/>
            <a:chOff x="5486400" y="1426946"/>
            <a:chExt cx="882556" cy="928524"/>
          </a:xfrm>
        </p:grpSpPr>
        <p:pic>
          <p:nvPicPr>
            <p:cNvPr id="33" name="Picture 3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35" name="Picture 3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81102" y="136580"/>
            <a:ext cx="8229600" cy="967879"/>
          </a:xfrm>
        </p:spPr>
        <p:txBody>
          <a:bodyPr/>
          <a:lstStyle/>
          <a:p>
            <a:r>
              <a:rPr lang="en-US" dirty="0" smtClean="0"/>
              <a:t>Adversary Framework</a:t>
            </a:r>
            <a:endParaRPr lang="en-US" dirty="0"/>
          </a:p>
        </p:txBody>
      </p:sp>
      <p:pic>
        <p:nvPicPr>
          <p:cNvPr id="36" name="Picture 35" descr="Devil_001_Head_Carto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901" y="2452524"/>
            <a:ext cx="638849" cy="61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55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61" y="2355470"/>
            <a:ext cx="761206" cy="928524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63" y="2355470"/>
            <a:ext cx="761206" cy="928524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67" y="3309664"/>
            <a:ext cx="761206" cy="928524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52331" y="2604103"/>
            <a:ext cx="462465" cy="705561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7835842" y="2604103"/>
            <a:ext cx="850958" cy="705561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48" y="1426946"/>
            <a:ext cx="761206" cy="928524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2208943" y="1408686"/>
            <a:ext cx="761206" cy="923803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2194429" y="3314385"/>
            <a:ext cx="761206" cy="923803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5"/>
          <a:stretch>
            <a:fillRect/>
          </a:stretch>
        </p:blipFill>
        <p:spPr>
          <a:xfrm>
            <a:off x="1433223" y="2355470"/>
            <a:ext cx="761206" cy="9238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486400" y="1426946"/>
            <a:ext cx="882556" cy="928524"/>
            <a:chOff x="5486400" y="1426946"/>
            <a:chExt cx="882556" cy="928524"/>
          </a:xfrm>
        </p:grpSpPr>
        <p:pic>
          <p:nvPicPr>
            <p:cNvPr id="26" name="Picture 25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" name="Picture 3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278504" y="2355470"/>
            <a:ext cx="882556" cy="928524"/>
            <a:chOff x="5486400" y="1426946"/>
            <a:chExt cx="882556" cy="928524"/>
          </a:xfrm>
        </p:grpSpPr>
        <p:pic>
          <p:nvPicPr>
            <p:cNvPr id="23" name="Picture 2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7" name="Picture 26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421483" y="3314385"/>
            <a:ext cx="882556" cy="928524"/>
            <a:chOff x="5486400" y="1426946"/>
            <a:chExt cx="882556" cy="928524"/>
          </a:xfrm>
        </p:grpSpPr>
        <p:pic>
          <p:nvPicPr>
            <p:cNvPr id="33" name="Picture 3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35" name="Picture 3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81102" y="136580"/>
            <a:ext cx="8229600" cy="967879"/>
          </a:xfrm>
        </p:spPr>
        <p:txBody>
          <a:bodyPr/>
          <a:lstStyle/>
          <a:p>
            <a:r>
              <a:rPr lang="en-US" dirty="0" smtClean="0"/>
              <a:t>Adversary Framework</a:t>
            </a:r>
            <a:endParaRPr lang="en-US" dirty="0"/>
          </a:p>
        </p:txBody>
      </p:sp>
      <p:pic>
        <p:nvPicPr>
          <p:cNvPr id="36" name="Picture 35" descr="Devil_001_Head_Carto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98" y="2660388"/>
            <a:ext cx="638849" cy="618885"/>
          </a:xfrm>
          <a:prstGeom prst="rect">
            <a:avLst/>
          </a:prstGeom>
        </p:spPr>
      </p:pic>
      <p:pic>
        <p:nvPicPr>
          <p:cNvPr id="37" name="Picture 36" descr="Devil_001_Head_Carto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08" y="1713604"/>
            <a:ext cx="638849" cy="61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86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939144" y="2278040"/>
            <a:ext cx="3265714" cy="2195242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94" y="2853630"/>
            <a:ext cx="1384054" cy="87793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7244825" y="1872566"/>
            <a:ext cx="850958" cy="70556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250495" y="1872566"/>
            <a:ext cx="462465" cy="705561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250495" y="2930908"/>
            <a:ext cx="462465" cy="705561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1250495" y="3945290"/>
            <a:ext cx="462465" cy="70556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7244825" y="2930908"/>
            <a:ext cx="850958" cy="705561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244825" y="3945290"/>
            <a:ext cx="850958" cy="705561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1712960" y="2225347"/>
            <a:ext cx="1540659" cy="62828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7" idx="2"/>
          </p:cNvCxnSpPr>
          <p:nvPr/>
        </p:nvCxnSpPr>
        <p:spPr>
          <a:xfrm>
            <a:off x="1712960" y="3302001"/>
            <a:ext cx="1236314" cy="736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3"/>
          </p:cNvCxnSpPr>
          <p:nvPr/>
        </p:nvCxnSpPr>
        <p:spPr>
          <a:xfrm flipV="1">
            <a:off x="1712960" y="3945290"/>
            <a:ext cx="1236314" cy="35278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0" idx="1"/>
          </p:cNvCxnSpPr>
          <p:nvPr/>
        </p:nvCxnSpPr>
        <p:spPr>
          <a:xfrm flipV="1">
            <a:off x="6078927" y="2225347"/>
            <a:ext cx="1165898" cy="49914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4" idx="1"/>
          </p:cNvCxnSpPr>
          <p:nvPr/>
        </p:nvCxnSpPr>
        <p:spPr>
          <a:xfrm flipV="1">
            <a:off x="6204858" y="3283689"/>
            <a:ext cx="1039967" cy="9197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5" idx="1"/>
          </p:cNvCxnSpPr>
          <p:nvPr/>
        </p:nvCxnSpPr>
        <p:spPr>
          <a:xfrm>
            <a:off x="5672991" y="4027045"/>
            <a:ext cx="1571834" cy="27102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2382" y="5043714"/>
            <a:ext cx="86480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Tor is a system for anonymous communication.</a:t>
            </a:r>
            <a:endParaRPr lang="en-US" sz="3200" dirty="0"/>
          </a:p>
        </p:txBody>
      </p:sp>
      <p:sp>
        <p:nvSpPr>
          <p:cNvPr id="33" name="Title 5"/>
          <p:cNvSpPr txBox="1">
            <a:spLocks/>
          </p:cNvSpPr>
          <p:nvPr/>
        </p:nvSpPr>
        <p:spPr>
          <a:xfrm>
            <a:off x="457200" y="93210"/>
            <a:ext cx="8229600" cy="790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Summary: What is Tor?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21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970149" y="1408686"/>
            <a:ext cx="2637601" cy="3139124"/>
          </a:xfrm>
          <a:prstGeom prst="cloud">
            <a:avLst/>
          </a:prstGeom>
          <a:gradFill>
            <a:gsLst>
              <a:gs pos="0">
                <a:srgbClr val="FF0000"/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61" y="2355470"/>
            <a:ext cx="761206" cy="928524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63" y="2355470"/>
            <a:ext cx="761206" cy="928524"/>
          </a:xfrm>
          <a:prstGeom prst="rect">
            <a:avLst/>
          </a:prstGeom>
        </p:spPr>
      </p:pic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67" y="3309664"/>
            <a:ext cx="761206" cy="928524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52331" y="2604103"/>
            <a:ext cx="462465" cy="705561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7835842" y="2604103"/>
            <a:ext cx="850958" cy="705561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48" y="1426946"/>
            <a:ext cx="761206" cy="928524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2208943" y="1408686"/>
            <a:ext cx="761206" cy="923803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2194429" y="3314385"/>
            <a:ext cx="761206" cy="923803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5"/>
          <a:stretch>
            <a:fillRect/>
          </a:stretch>
        </p:blipFill>
        <p:spPr>
          <a:xfrm>
            <a:off x="1433223" y="2355470"/>
            <a:ext cx="761206" cy="9238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486400" y="1426946"/>
            <a:ext cx="882556" cy="928524"/>
            <a:chOff x="5486400" y="1426946"/>
            <a:chExt cx="882556" cy="928524"/>
          </a:xfrm>
        </p:grpSpPr>
        <p:pic>
          <p:nvPicPr>
            <p:cNvPr id="26" name="Picture 25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4" name="Picture 3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278504" y="2355470"/>
            <a:ext cx="882556" cy="928524"/>
            <a:chOff x="5486400" y="1426946"/>
            <a:chExt cx="882556" cy="928524"/>
          </a:xfrm>
        </p:grpSpPr>
        <p:pic>
          <p:nvPicPr>
            <p:cNvPr id="23" name="Picture 2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7" name="Picture 26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421483" y="3314385"/>
            <a:ext cx="882556" cy="928524"/>
            <a:chOff x="5486400" y="1426946"/>
            <a:chExt cx="882556" cy="928524"/>
          </a:xfrm>
        </p:grpSpPr>
        <p:pic>
          <p:nvPicPr>
            <p:cNvPr id="33" name="Picture 3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35" name="Picture 3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81102" y="136580"/>
            <a:ext cx="8229600" cy="967879"/>
          </a:xfrm>
        </p:spPr>
        <p:txBody>
          <a:bodyPr/>
          <a:lstStyle/>
          <a:p>
            <a:r>
              <a:rPr lang="en-US" dirty="0" smtClean="0"/>
              <a:t>Adversary Framework</a:t>
            </a:r>
            <a:endParaRPr lang="en-US" dirty="0"/>
          </a:p>
        </p:txBody>
      </p:sp>
      <p:pic>
        <p:nvPicPr>
          <p:cNvPr id="37" name="Picture 36" descr="Devil_001_Head_Carto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343" y="4749509"/>
            <a:ext cx="638849" cy="61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2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02" y="136580"/>
            <a:ext cx="8229600" cy="967879"/>
          </a:xfrm>
        </p:spPr>
        <p:txBody>
          <a:bodyPr/>
          <a:lstStyle/>
          <a:p>
            <a:r>
              <a:rPr lang="en-US" dirty="0" smtClean="0"/>
              <a:t>Adversary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2786945" cy="4983871"/>
          </a:xfrm>
          <a:ln w="508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78486" y="1463408"/>
            <a:ext cx="2843803" cy="4983871"/>
          </a:xfrm>
          <a:prstGeom prst="rect">
            <a:avLst/>
          </a:prstGeom>
          <a:ln w="508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7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56971" y="1463408"/>
            <a:ext cx="2885217" cy="4983871"/>
          </a:xfrm>
          <a:prstGeom prst="rect">
            <a:avLst/>
          </a:prstGeom>
          <a:ln w="508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7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9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02" y="136580"/>
            <a:ext cx="8229600" cy="967879"/>
          </a:xfrm>
        </p:spPr>
        <p:txBody>
          <a:bodyPr/>
          <a:lstStyle/>
          <a:p>
            <a:r>
              <a:rPr lang="en-US" dirty="0" smtClean="0"/>
              <a:t>Adversary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2786945" cy="4983871"/>
          </a:xfrm>
          <a:ln w="508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Resource Types</a:t>
            </a:r>
          </a:p>
          <a:p>
            <a:r>
              <a:rPr lang="en-US" dirty="0" smtClean="0"/>
              <a:t>Relays</a:t>
            </a:r>
          </a:p>
          <a:p>
            <a:r>
              <a:rPr lang="en-US" dirty="0" smtClean="0"/>
              <a:t>Bandwidth</a:t>
            </a:r>
          </a:p>
          <a:p>
            <a:r>
              <a:rPr lang="en-US" dirty="0" smtClean="0"/>
              <a:t>Autonomous Systems (</a:t>
            </a:r>
            <a:r>
              <a:rPr lang="en-US" dirty="0" err="1" smtClean="0"/>
              <a:t>ASes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Internet Exchange Points (IXPs)</a:t>
            </a:r>
          </a:p>
          <a:p>
            <a:r>
              <a:rPr lang="en-US" dirty="0" smtClean="0"/>
              <a:t>Money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78486" y="1463408"/>
            <a:ext cx="2843803" cy="4983871"/>
          </a:xfrm>
          <a:prstGeom prst="rect">
            <a:avLst/>
          </a:prstGeom>
          <a:ln w="508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7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56971" y="1463408"/>
            <a:ext cx="2885217" cy="4983871"/>
          </a:xfrm>
          <a:prstGeom prst="rect">
            <a:avLst/>
          </a:prstGeom>
          <a:ln w="508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7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39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02" y="136580"/>
            <a:ext cx="8229600" cy="967879"/>
          </a:xfrm>
        </p:spPr>
        <p:txBody>
          <a:bodyPr/>
          <a:lstStyle/>
          <a:p>
            <a:r>
              <a:rPr lang="en-US" dirty="0" smtClean="0"/>
              <a:t>Adversary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2786945" cy="4983871"/>
          </a:xfrm>
          <a:ln w="508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Resource Types</a:t>
            </a:r>
          </a:p>
          <a:p>
            <a:r>
              <a:rPr lang="en-US" dirty="0" smtClean="0"/>
              <a:t>Relays</a:t>
            </a:r>
          </a:p>
          <a:p>
            <a:r>
              <a:rPr lang="en-US" dirty="0" smtClean="0"/>
              <a:t>Bandwidth</a:t>
            </a:r>
          </a:p>
          <a:p>
            <a:r>
              <a:rPr lang="en-US" dirty="0" smtClean="0"/>
              <a:t>Autonomous Systems (</a:t>
            </a:r>
            <a:r>
              <a:rPr lang="en-US" dirty="0" err="1" smtClean="0"/>
              <a:t>ASes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Internet Exchange Points (IXPs)</a:t>
            </a:r>
          </a:p>
          <a:p>
            <a:r>
              <a:rPr lang="en-US" dirty="0" smtClean="0"/>
              <a:t>Money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78486" y="1463408"/>
            <a:ext cx="2843803" cy="4983871"/>
          </a:xfrm>
          <a:prstGeom prst="rect">
            <a:avLst/>
          </a:prstGeom>
          <a:ln w="508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700" b="1" dirty="0" smtClean="0"/>
              <a:t>Resource Endowment</a:t>
            </a:r>
          </a:p>
          <a:p>
            <a:r>
              <a:rPr lang="en-US" sz="2700" dirty="0" smtClean="0"/>
              <a:t>Destination host</a:t>
            </a:r>
          </a:p>
          <a:p>
            <a:r>
              <a:rPr lang="en-US" sz="2700" dirty="0"/>
              <a:t>5</a:t>
            </a:r>
            <a:r>
              <a:rPr lang="en-US" sz="2700" dirty="0" smtClean="0"/>
              <a:t>% Tor bandwidth</a:t>
            </a:r>
          </a:p>
          <a:p>
            <a:r>
              <a:rPr lang="en-US" sz="2700" dirty="0" smtClean="0"/>
              <a:t>Source AS</a:t>
            </a:r>
          </a:p>
          <a:p>
            <a:r>
              <a:rPr lang="en-US" sz="2700" dirty="0" err="1" smtClean="0"/>
              <a:t>Equinix</a:t>
            </a:r>
            <a:r>
              <a:rPr lang="en-US" sz="2700" dirty="0" smtClean="0"/>
              <a:t> IXPs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56971" y="1463408"/>
            <a:ext cx="2885217" cy="4983871"/>
          </a:xfrm>
          <a:prstGeom prst="rect">
            <a:avLst/>
          </a:prstGeom>
          <a:ln w="508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7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0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02" y="136580"/>
            <a:ext cx="8229600" cy="967879"/>
          </a:xfrm>
        </p:spPr>
        <p:txBody>
          <a:bodyPr/>
          <a:lstStyle/>
          <a:p>
            <a:r>
              <a:rPr lang="en-US" dirty="0" smtClean="0"/>
              <a:t>Adversary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2786945" cy="4983871"/>
          </a:xfrm>
          <a:ln w="508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Resource Types</a:t>
            </a:r>
          </a:p>
          <a:p>
            <a:r>
              <a:rPr lang="en-US" dirty="0" smtClean="0"/>
              <a:t>Relays</a:t>
            </a:r>
          </a:p>
          <a:p>
            <a:r>
              <a:rPr lang="en-US" dirty="0" smtClean="0"/>
              <a:t>Bandwidth</a:t>
            </a:r>
          </a:p>
          <a:p>
            <a:r>
              <a:rPr lang="en-US" dirty="0" smtClean="0"/>
              <a:t>Autonomous Systems (</a:t>
            </a:r>
            <a:r>
              <a:rPr lang="en-US" dirty="0" err="1" smtClean="0"/>
              <a:t>ASes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Internet Exchange Points (IXPs)</a:t>
            </a:r>
          </a:p>
          <a:p>
            <a:r>
              <a:rPr lang="en-US" dirty="0" smtClean="0"/>
              <a:t>Money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78486" y="1463408"/>
            <a:ext cx="2843803" cy="4983871"/>
          </a:xfrm>
          <a:prstGeom prst="rect">
            <a:avLst/>
          </a:prstGeom>
          <a:ln w="508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700" b="1" dirty="0" smtClean="0"/>
              <a:t>Resource Endowment</a:t>
            </a:r>
          </a:p>
          <a:p>
            <a:r>
              <a:rPr lang="en-US" sz="2700" dirty="0" smtClean="0"/>
              <a:t>Destination host</a:t>
            </a:r>
          </a:p>
          <a:p>
            <a:r>
              <a:rPr lang="en-US" sz="2700" dirty="0"/>
              <a:t>5</a:t>
            </a:r>
            <a:r>
              <a:rPr lang="en-US" sz="2700" dirty="0" smtClean="0"/>
              <a:t>% Tor bandwidth</a:t>
            </a:r>
          </a:p>
          <a:p>
            <a:r>
              <a:rPr lang="en-US" sz="2700" dirty="0" smtClean="0"/>
              <a:t>Source AS</a:t>
            </a:r>
          </a:p>
          <a:p>
            <a:r>
              <a:rPr lang="en-US" sz="2700" dirty="0" err="1" smtClean="0"/>
              <a:t>Equinix</a:t>
            </a:r>
            <a:r>
              <a:rPr lang="en-US" sz="2700" dirty="0" smtClean="0"/>
              <a:t> IXPs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56971" y="1463408"/>
            <a:ext cx="2885217" cy="4983871"/>
          </a:xfrm>
          <a:prstGeom prst="rect">
            <a:avLst/>
          </a:prstGeom>
          <a:ln w="508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700" b="1" dirty="0" smtClean="0"/>
              <a:t>Goal</a:t>
            </a:r>
          </a:p>
          <a:p>
            <a:r>
              <a:rPr lang="en-US" sz="2700" dirty="0" smtClean="0"/>
              <a:t>Target a given user’s communication</a:t>
            </a:r>
          </a:p>
          <a:p>
            <a:r>
              <a:rPr lang="en-US" sz="2700" dirty="0" smtClean="0"/>
              <a:t>Compromise as much traffic as possible</a:t>
            </a:r>
          </a:p>
          <a:p>
            <a:r>
              <a:rPr lang="en-US" sz="2700" dirty="0" smtClean="0"/>
              <a:t>Learn who uses Tor</a:t>
            </a:r>
          </a:p>
          <a:p>
            <a:r>
              <a:rPr lang="en-US" sz="2700" dirty="0" smtClean="0"/>
              <a:t>Learn what Tor is used for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0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Overview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1920"/>
            <a:ext cx="8229600" cy="5446080"/>
          </a:xfrm>
        </p:spPr>
        <p:txBody>
          <a:bodyPr>
            <a:normAutofit/>
          </a:bodyPr>
          <a:lstStyle/>
          <a:p>
            <a:r>
              <a:rPr lang="en-US" dirty="0" smtClean="0"/>
              <a:t>Summary</a:t>
            </a:r>
          </a:p>
          <a:p>
            <a:r>
              <a:rPr lang="en-US" dirty="0" smtClean="0"/>
              <a:t>Tor Background</a:t>
            </a:r>
          </a:p>
          <a:p>
            <a:r>
              <a:rPr lang="en-US" dirty="0" smtClean="0"/>
              <a:t>Tor Security Analysis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Adversary Framework</a:t>
            </a:r>
          </a:p>
          <a:p>
            <a:pPr lvl="1">
              <a:buFont typeface="Courier New"/>
              <a:buChar char="o"/>
            </a:pPr>
            <a:r>
              <a:rPr lang="en-US" dirty="0" smtClean="0">
                <a:solidFill>
                  <a:schemeClr val="bg1"/>
                </a:solidFill>
              </a:rPr>
              <a:t>Security Metrics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Evaluation Methodology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Node Adversary Analysis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Link Adversary Analysis</a:t>
            </a:r>
          </a:p>
          <a:p>
            <a:r>
              <a:rPr lang="en-US" dirty="0" smtClean="0"/>
              <a:t>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84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266" y="3032060"/>
            <a:ext cx="8686800" cy="4918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Prior metrics</a:t>
            </a:r>
          </a:p>
        </p:txBody>
      </p:sp>
      <p:pic>
        <p:nvPicPr>
          <p:cNvPr id="4" name="Picture 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64" y="822595"/>
            <a:ext cx="761206" cy="928524"/>
          </a:xfrm>
          <a:prstGeom prst="rect">
            <a:avLst/>
          </a:prstGeom>
        </p:spPr>
      </p:pic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87" y="822595"/>
            <a:ext cx="761206" cy="928524"/>
          </a:xfrm>
          <a:prstGeom prst="rect">
            <a:avLst/>
          </a:prstGeom>
        </p:spPr>
      </p:pic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32" y="1776789"/>
            <a:ext cx="761206" cy="928524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561" y="1877827"/>
            <a:ext cx="761206" cy="92852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286989" y="1537756"/>
            <a:ext cx="462465" cy="70556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7512551" y="1525046"/>
            <a:ext cx="850958" cy="705561"/>
          </a:xfrm>
          <a:prstGeom prst="rect">
            <a:avLst/>
          </a:prstGeom>
        </p:spPr>
      </p:pic>
      <p:pic>
        <p:nvPicPr>
          <p:cNvPr id="10" name="Picture 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972" y="1776789"/>
            <a:ext cx="761206" cy="928524"/>
          </a:xfrm>
          <a:prstGeom prst="rect">
            <a:avLst/>
          </a:prstGeom>
        </p:spPr>
      </p:pic>
      <p:pic>
        <p:nvPicPr>
          <p:cNvPr id="11" name="Picture 10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51" y="906161"/>
            <a:ext cx="638849" cy="618885"/>
          </a:xfrm>
          <a:prstGeom prst="rect">
            <a:avLst/>
          </a:prstGeom>
        </p:spPr>
      </p:pic>
      <p:pic>
        <p:nvPicPr>
          <p:cNvPr id="12" name="Picture 11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68" y="1877827"/>
            <a:ext cx="638849" cy="618885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9370" y="53746"/>
            <a:ext cx="8229600" cy="852415"/>
          </a:xfrm>
        </p:spPr>
        <p:txBody>
          <a:bodyPr/>
          <a:lstStyle/>
          <a:p>
            <a:r>
              <a:rPr lang="en-US" dirty="0" smtClean="0"/>
              <a:t>Security Metrics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5398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266" y="2979485"/>
            <a:ext cx="8686800" cy="19432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Prior metrics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Probability of choosing bad guard and exit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i="1" dirty="0" smtClean="0"/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i="1" dirty="0"/>
              <a:t>n</a:t>
            </a:r>
            <a:r>
              <a:rPr lang="en-US" baseline="30000" dirty="0"/>
              <a:t>2 </a:t>
            </a:r>
            <a:r>
              <a:rPr lang="en-US" dirty="0"/>
              <a:t>: Adversary controls </a:t>
            </a:r>
            <a:r>
              <a:rPr lang="en-US" i="1" dirty="0"/>
              <a:t>c</a:t>
            </a:r>
            <a:r>
              <a:rPr lang="en-US" dirty="0"/>
              <a:t> of </a:t>
            </a:r>
            <a:r>
              <a:rPr lang="en-US" i="1" dirty="0"/>
              <a:t>n</a:t>
            </a:r>
            <a:r>
              <a:rPr lang="en-US" dirty="0"/>
              <a:t> relays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i="1" dirty="0" err="1" smtClean="0"/>
              <a:t>ge</a:t>
            </a:r>
            <a:r>
              <a:rPr lang="en-US" i="1" dirty="0" smtClean="0"/>
              <a:t> </a:t>
            </a:r>
            <a:r>
              <a:rPr lang="en-US" dirty="0" smtClean="0"/>
              <a:t>: </a:t>
            </a:r>
            <a:r>
              <a:rPr lang="en-US" i="1" dirty="0" smtClean="0"/>
              <a:t>g</a:t>
            </a:r>
            <a:r>
              <a:rPr lang="en-US" dirty="0" smtClean="0"/>
              <a:t> guard and </a:t>
            </a:r>
            <a:r>
              <a:rPr lang="en-US" i="1" dirty="0" smtClean="0"/>
              <a:t>e</a:t>
            </a:r>
            <a:r>
              <a:rPr lang="en-US" dirty="0" smtClean="0"/>
              <a:t> exit BW fractions are bad</a:t>
            </a:r>
          </a:p>
        </p:txBody>
      </p:sp>
      <p:pic>
        <p:nvPicPr>
          <p:cNvPr id="4" name="Picture 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64" y="822595"/>
            <a:ext cx="761206" cy="928524"/>
          </a:xfrm>
          <a:prstGeom prst="rect">
            <a:avLst/>
          </a:prstGeom>
        </p:spPr>
      </p:pic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87" y="822595"/>
            <a:ext cx="761206" cy="928524"/>
          </a:xfrm>
          <a:prstGeom prst="rect">
            <a:avLst/>
          </a:prstGeom>
        </p:spPr>
      </p:pic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32" y="1776789"/>
            <a:ext cx="761206" cy="928524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561" y="1877827"/>
            <a:ext cx="761206" cy="92852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286989" y="1537756"/>
            <a:ext cx="462465" cy="70556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7512551" y="1525046"/>
            <a:ext cx="850958" cy="705561"/>
          </a:xfrm>
          <a:prstGeom prst="rect">
            <a:avLst/>
          </a:prstGeom>
        </p:spPr>
      </p:pic>
      <p:pic>
        <p:nvPicPr>
          <p:cNvPr id="10" name="Picture 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972" y="1776789"/>
            <a:ext cx="761206" cy="928524"/>
          </a:xfrm>
          <a:prstGeom prst="rect">
            <a:avLst/>
          </a:prstGeom>
        </p:spPr>
      </p:pic>
      <p:pic>
        <p:nvPicPr>
          <p:cNvPr id="11" name="Picture 10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51" y="906161"/>
            <a:ext cx="638849" cy="618885"/>
          </a:xfrm>
          <a:prstGeom prst="rect">
            <a:avLst/>
          </a:prstGeom>
        </p:spPr>
      </p:pic>
      <p:pic>
        <p:nvPicPr>
          <p:cNvPr id="12" name="Picture 11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68" y="1877827"/>
            <a:ext cx="638849" cy="618885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9370" y="53746"/>
            <a:ext cx="8229600" cy="852415"/>
          </a:xfrm>
        </p:spPr>
        <p:txBody>
          <a:bodyPr/>
          <a:lstStyle/>
          <a:p>
            <a:r>
              <a:rPr lang="en-US" dirty="0" smtClean="0"/>
              <a:t>Security Metrics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195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266" y="2979484"/>
            <a:ext cx="8686800" cy="29834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Prior metrics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Probability of choosing bad guard and exit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i="1" dirty="0" smtClean="0"/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i="1" dirty="0"/>
              <a:t>n</a:t>
            </a:r>
            <a:r>
              <a:rPr lang="en-US" baseline="30000" dirty="0"/>
              <a:t>2 </a:t>
            </a:r>
            <a:r>
              <a:rPr lang="en-US" dirty="0"/>
              <a:t>: Adversary controls </a:t>
            </a:r>
            <a:r>
              <a:rPr lang="en-US" i="1" dirty="0"/>
              <a:t>c</a:t>
            </a:r>
            <a:r>
              <a:rPr lang="en-US" dirty="0"/>
              <a:t> of </a:t>
            </a:r>
            <a:r>
              <a:rPr lang="en-US" i="1" dirty="0"/>
              <a:t>n</a:t>
            </a:r>
            <a:r>
              <a:rPr lang="en-US" dirty="0"/>
              <a:t> relays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i="1" dirty="0" err="1" smtClean="0"/>
              <a:t>ge</a:t>
            </a:r>
            <a:r>
              <a:rPr lang="en-US" i="1" dirty="0" smtClean="0"/>
              <a:t> </a:t>
            </a:r>
            <a:r>
              <a:rPr lang="en-US" dirty="0" smtClean="0"/>
              <a:t>: </a:t>
            </a:r>
            <a:r>
              <a:rPr lang="en-US" i="1" dirty="0" smtClean="0"/>
              <a:t>g</a:t>
            </a:r>
            <a:r>
              <a:rPr lang="en-US" dirty="0" smtClean="0"/>
              <a:t> guard and </a:t>
            </a:r>
            <a:r>
              <a:rPr lang="en-US" i="1" dirty="0" smtClean="0"/>
              <a:t>e</a:t>
            </a:r>
            <a:r>
              <a:rPr lang="en-US" dirty="0" smtClean="0"/>
              <a:t> exit BW fractions are bad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Probability </a:t>
            </a:r>
            <a:r>
              <a:rPr lang="en-US" i="1" dirty="0"/>
              <a:t>some </a:t>
            </a:r>
            <a:r>
              <a:rPr lang="en-US" dirty="0"/>
              <a:t>AS/IXP exists on </a:t>
            </a:r>
            <a:r>
              <a:rPr lang="en-US" dirty="0" smtClean="0"/>
              <a:t>both entry </a:t>
            </a:r>
            <a:r>
              <a:rPr lang="en-US" dirty="0"/>
              <a:t>and exit paths (i.e. </a:t>
            </a:r>
            <a:r>
              <a:rPr lang="en-US" i="1" dirty="0"/>
              <a:t>path independence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64" y="822595"/>
            <a:ext cx="761206" cy="928524"/>
          </a:xfrm>
          <a:prstGeom prst="rect">
            <a:avLst/>
          </a:prstGeom>
        </p:spPr>
      </p:pic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87" y="822595"/>
            <a:ext cx="761206" cy="928524"/>
          </a:xfrm>
          <a:prstGeom prst="rect">
            <a:avLst/>
          </a:prstGeom>
        </p:spPr>
      </p:pic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32" y="1776789"/>
            <a:ext cx="761206" cy="928524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561" y="1877827"/>
            <a:ext cx="761206" cy="92852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286989" y="1537756"/>
            <a:ext cx="462465" cy="70556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7512551" y="1525046"/>
            <a:ext cx="850958" cy="705561"/>
          </a:xfrm>
          <a:prstGeom prst="rect">
            <a:avLst/>
          </a:prstGeom>
        </p:spPr>
      </p:pic>
      <p:pic>
        <p:nvPicPr>
          <p:cNvPr id="10" name="Picture 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972" y="1776789"/>
            <a:ext cx="761206" cy="928524"/>
          </a:xfrm>
          <a:prstGeom prst="rect">
            <a:avLst/>
          </a:prstGeom>
        </p:spPr>
      </p:pic>
      <p:pic>
        <p:nvPicPr>
          <p:cNvPr id="11" name="Picture 10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51" y="906161"/>
            <a:ext cx="638849" cy="618885"/>
          </a:xfrm>
          <a:prstGeom prst="rect">
            <a:avLst/>
          </a:prstGeom>
        </p:spPr>
      </p:pic>
      <p:pic>
        <p:nvPicPr>
          <p:cNvPr id="12" name="Picture 11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68" y="1877827"/>
            <a:ext cx="638849" cy="618885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9370" y="53746"/>
            <a:ext cx="8229600" cy="852415"/>
          </a:xfrm>
        </p:spPr>
        <p:txBody>
          <a:bodyPr/>
          <a:lstStyle/>
          <a:p>
            <a:r>
              <a:rPr lang="en-US" dirty="0" smtClean="0"/>
              <a:t>Security Metrics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195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266" y="2979484"/>
            <a:ext cx="8686800" cy="37854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Prior metrics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Probability of choosing bad guard and exit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i="1" dirty="0" smtClean="0"/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i="1" dirty="0"/>
              <a:t>n</a:t>
            </a:r>
            <a:r>
              <a:rPr lang="en-US" baseline="30000" dirty="0"/>
              <a:t>2 </a:t>
            </a:r>
            <a:r>
              <a:rPr lang="en-US" dirty="0"/>
              <a:t>: Adversary controls </a:t>
            </a:r>
            <a:r>
              <a:rPr lang="en-US" i="1" dirty="0"/>
              <a:t>c</a:t>
            </a:r>
            <a:r>
              <a:rPr lang="en-US" dirty="0"/>
              <a:t> of </a:t>
            </a:r>
            <a:r>
              <a:rPr lang="en-US" i="1" dirty="0"/>
              <a:t>n</a:t>
            </a:r>
            <a:r>
              <a:rPr lang="en-US" dirty="0"/>
              <a:t> relays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i="1" dirty="0" err="1" smtClean="0"/>
              <a:t>ge</a:t>
            </a:r>
            <a:r>
              <a:rPr lang="en-US" i="1" dirty="0" smtClean="0"/>
              <a:t> </a:t>
            </a:r>
            <a:r>
              <a:rPr lang="en-US" dirty="0" smtClean="0"/>
              <a:t>: </a:t>
            </a:r>
            <a:r>
              <a:rPr lang="en-US" i="1" dirty="0" smtClean="0"/>
              <a:t>g</a:t>
            </a:r>
            <a:r>
              <a:rPr lang="en-US" dirty="0" smtClean="0"/>
              <a:t> guard and </a:t>
            </a:r>
            <a:r>
              <a:rPr lang="en-US" i="1" dirty="0" smtClean="0"/>
              <a:t>e</a:t>
            </a:r>
            <a:r>
              <a:rPr lang="en-US" dirty="0" smtClean="0"/>
              <a:t> exit BW fractions are bad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Probability </a:t>
            </a:r>
            <a:r>
              <a:rPr lang="en-US" i="1" dirty="0"/>
              <a:t>some </a:t>
            </a:r>
            <a:r>
              <a:rPr lang="en-US" dirty="0"/>
              <a:t>AS/IXP exists on </a:t>
            </a:r>
            <a:r>
              <a:rPr lang="en-US" dirty="0" smtClean="0"/>
              <a:t>both entry </a:t>
            </a:r>
            <a:r>
              <a:rPr lang="en-US" dirty="0"/>
              <a:t>and exit paths (i.e. </a:t>
            </a:r>
            <a:r>
              <a:rPr lang="en-US" i="1" dirty="0"/>
              <a:t>path independence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err="1" smtClean="0"/>
              <a:t>g</a:t>
            </a:r>
            <a:r>
              <a:rPr lang="en-US" i="1" baseline="-25000" dirty="0" err="1" smtClean="0"/>
              <a:t>t</a:t>
            </a:r>
            <a:r>
              <a:rPr lang="en-US" i="1" baseline="-25000" dirty="0" smtClean="0"/>
              <a:t> </a:t>
            </a:r>
            <a:r>
              <a:rPr lang="en-US" dirty="0" smtClean="0"/>
              <a:t>: Probability of choosing malicious guard within time </a:t>
            </a:r>
            <a:r>
              <a:rPr lang="en-US" i="1" dirty="0" smtClean="0"/>
              <a:t>t</a:t>
            </a:r>
          </a:p>
        </p:txBody>
      </p:sp>
      <p:pic>
        <p:nvPicPr>
          <p:cNvPr id="4" name="Picture 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64" y="822595"/>
            <a:ext cx="761206" cy="928524"/>
          </a:xfrm>
          <a:prstGeom prst="rect">
            <a:avLst/>
          </a:prstGeom>
        </p:spPr>
      </p:pic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87" y="822595"/>
            <a:ext cx="761206" cy="928524"/>
          </a:xfrm>
          <a:prstGeom prst="rect">
            <a:avLst/>
          </a:prstGeom>
        </p:spPr>
      </p:pic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32" y="1776789"/>
            <a:ext cx="761206" cy="928524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561" y="1877827"/>
            <a:ext cx="761206" cy="92852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286989" y="1537756"/>
            <a:ext cx="462465" cy="70556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7512551" y="1525046"/>
            <a:ext cx="850958" cy="705561"/>
          </a:xfrm>
          <a:prstGeom prst="rect">
            <a:avLst/>
          </a:prstGeom>
        </p:spPr>
      </p:pic>
      <p:pic>
        <p:nvPicPr>
          <p:cNvPr id="10" name="Picture 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972" y="1776789"/>
            <a:ext cx="761206" cy="928524"/>
          </a:xfrm>
          <a:prstGeom prst="rect">
            <a:avLst/>
          </a:prstGeom>
        </p:spPr>
      </p:pic>
      <p:pic>
        <p:nvPicPr>
          <p:cNvPr id="11" name="Picture 10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51" y="906161"/>
            <a:ext cx="638849" cy="618885"/>
          </a:xfrm>
          <a:prstGeom prst="rect">
            <a:avLst/>
          </a:prstGeom>
        </p:spPr>
      </p:pic>
      <p:pic>
        <p:nvPicPr>
          <p:cNvPr id="12" name="Picture 11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68" y="1877827"/>
            <a:ext cx="638849" cy="618885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9370" y="53746"/>
            <a:ext cx="8229600" cy="852415"/>
          </a:xfrm>
        </p:spPr>
        <p:txBody>
          <a:bodyPr/>
          <a:lstStyle/>
          <a:p>
            <a:r>
              <a:rPr lang="en-US" dirty="0" smtClean="0"/>
              <a:t>Security Metrics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1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Straight Arrow Connector 90"/>
          <p:cNvCxnSpPr/>
          <p:nvPr/>
        </p:nvCxnSpPr>
        <p:spPr>
          <a:xfrm flipV="1">
            <a:off x="6078927" y="2024966"/>
            <a:ext cx="2020591" cy="82866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endCxn id="64" idx="1"/>
          </p:cNvCxnSpPr>
          <p:nvPr/>
        </p:nvCxnSpPr>
        <p:spPr>
          <a:xfrm flipV="1">
            <a:off x="5430762" y="430335"/>
            <a:ext cx="2011322" cy="186607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5975048" y="1035113"/>
            <a:ext cx="2317994" cy="161408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68" idx="1"/>
          </p:cNvCxnSpPr>
          <p:nvPr/>
        </p:nvCxnSpPr>
        <p:spPr>
          <a:xfrm flipV="1">
            <a:off x="5825391" y="1189642"/>
            <a:ext cx="1683383" cy="130202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3"/>
          </p:cNvCxnSpPr>
          <p:nvPr/>
        </p:nvCxnSpPr>
        <p:spPr>
          <a:xfrm flipV="1">
            <a:off x="1091265" y="4027045"/>
            <a:ext cx="2010409" cy="60589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4" idx="3"/>
          </p:cNvCxnSpPr>
          <p:nvPr/>
        </p:nvCxnSpPr>
        <p:spPr>
          <a:xfrm flipV="1">
            <a:off x="533614" y="3736340"/>
            <a:ext cx="2405530" cy="67219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3" idx="3"/>
          </p:cNvCxnSpPr>
          <p:nvPr/>
        </p:nvCxnSpPr>
        <p:spPr>
          <a:xfrm>
            <a:off x="570876" y="3334912"/>
            <a:ext cx="2378398" cy="18480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0" idx="3"/>
          </p:cNvCxnSpPr>
          <p:nvPr/>
        </p:nvCxnSpPr>
        <p:spPr>
          <a:xfrm>
            <a:off x="1091265" y="1795288"/>
            <a:ext cx="2162354" cy="93523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2" idx="3"/>
          </p:cNvCxnSpPr>
          <p:nvPr/>
        </p:nvCxnSpPr>
        <p:spPr>
          <a:xfrm>
            <a:off x="533614" y="2377747"/>
            <a:ext cx="2568060" cy="60438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3"/>
          </p:cNvCxnSpPr>
          <p:nvPr/>
        </p:nvCxnSpPr>
        <p:spPr>
          <a:xfrm>
            <a:off x="1553730" y="1417638"/>
            <a:ext cx="1699889" cy="130685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93210"/>
            <a:ext cx="8229600" cy="790219"/>
          </a:xfrm>
        </p:spPr>
        <p:txBody>
          <a:bodyPr/>
          <a:lstStyle/>
          <a:p>
            <a:r>
              <a:rPr lang="en-US" dirty="0" smtClean="0"/>
              <a:t>Summary: What is Tor?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2939144" y="2278040"/>
            <a:ext cx="3265714" cy="2195242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94" y="2853630"/>
            <a:ext cx="1384054" cy="87793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7244825" y="1872566"/>
            <a:ext cx="850958" cy="70556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250495" y="1872566"/>
            <a:ext cx="462465" cy="705561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250495" y="2930908"/>
            <a:ext cx="462465" cy="705561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1250495" y="3945290"/>
            <a:ext cx="462465" cy="70556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7244825" y="2930908"/>
            <a:ext cx="850958" cy="705561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244825" y="3945290"/>
            <a:ext cx="850958" cy="705561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1712960" y="2225347"/>
            <a:ext cx="1540659" cy="62828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7" idx="2"/>
          </p:cNvCxnSpPr>
          <p:nvPr/>
        </p:nvCxnSpPr>
        <p:spPr>
          <a:xfrm>
            <a:off x="1712960" y="3302001"/>
            <a:ext cx="1236314" cy="736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3"/>
          </p:cNvCxnSpPr>
          <p:nvPr/>
        </p:nvCxnSpPr>
        <p:spPr>
          <a:xfrm flipV="1">
            <a:off x="1712960" y="3945290"/>
            <a:ext cx="1236314" cy="35278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0" idx="1"/>
          </p:cNvCxnSpPr>
          <p:nvPr/>
        </p:nvCxnSpPr>
        <p:spPr>
          <a:xfrm flipV="1">
            <a:off x="6078927" y="2225347"/>
            <a:ext cx="1165898" cy="49914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4" idx="1"/>
          </p:cNvCxnSpPr>
          <p:nvPr/>
        </p:nvCxnSpPr>
        <p:spPr>
          <a:xfrm flipV="1">
            <a:off x="6204858" y="3283689"/>
            <a:ext cx="1039967" cy="9197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5" idx="1"/>
          </p:cNvCxnSpPr>
          <p:nvPr/>
        </p:nvCxnSpPr>
        <p:spPr>
          <a:xfrm>
            <a:off x="5672991" y="4027045"/>
            <a:ext cx="1571834" cy="27102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2382" y="5043714"/>
            <a:ext cx="86480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Tor is a system for anonymous communication.</a:t>
            </a:r>
            <a:endParaRPr lang="en-US" sz="3200" dirty="0"/>
          </a:p>
        </p:txBody>
      </p:sp>
      <p:pic>
        <p:nvPicPr>
          <p:cNvPr id="20" name="Picture 19"/>
          <p:cNvPicPr/>
          <p:nvPr/>
        </p:nvPicPr>
        <p:blipFill>
          <a:blip r:embed="rId4"/>
          <a:stretch>
            <a:fillRect/>
          </a:stretch>
        </p:blipFill>
        <p:spPr>
          <a:xfrm>
            <a:off x="628800" y="1442507"/>
            <a:ext cx="462465" cy="705561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4"/>
          <a:stretch>
            <a:fillRect/>
          </a:stretch>
        </p:blipFill>
        <p:spPr>
          <a:xfrm>
            <a:off x="628800" y="2371713"/>
            <a:ext cx="462465" cy="705561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4"/>
          <a:stretch>
            <a:fillRect/>
          </a:stretch>
        </p:blipFill>
        <p:spPr>
          <a:xfrm>
            <a:off x="628800" y="3383559"/>
            <a:ext cx="462465" cy="705561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4"/>
          <a:stretch>
            <a:fillRect/>
          </a:stretch>
        </p:blipFill>
        <p:spPr>
          <a:xfrm>
            <a:off x="628800" y="4280160"/>
            <a:ext cx="462465" cy="705561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4"/>
          <a:stretch>
            <a:fillRect/>
          </a:stretch>
        </p:blipFill>
        <p:spPr>
          <a:xfrm>
            <a:off x="1776130" y="1167005"/>
            <a:ext cx="462465" cy="705561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4"/>
          <a:stretch>
            <a:fillRect/>
          </a:stretch>
        </p:blipFill>
        <p:spPr>
          <a:xfrm>
            <a:off x="1789201" y="4378363"/>
            <a:ext cx="462465" cy="705561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1091265" y="1064857"/>
            <a:ext cx="462465" cy="705561"/>
          </a:xfrm>
          <a:prstGeom prst="rect">
            <a:avLst/>
          </a:prstGeom>
        </p:spPr>
      </p:pic>
      <p:pic>
        <p:nvPicPr>
          <p:cNvPr id="32" name="Picture 31"/>
          <p:cNvPicPr/>
          <p:nvPr/>
        </p:nvPicPr>
        <p:blipFill>
          <a:blip r:embed="rId4"/>
          <a:stretch>
            <a:fillRect/>
          </a:stretch>
        </p:blipFill>
        <p:spPr>
          <a:xfrm>
            <a:off x="71149" y="2024966"/>
            <a:ext cx="462465" cy="705561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4"/>
          <a:stretch>
            <a:fillRect/>
          </a:stretch>
        </p:blipFill>
        <p:spPr>
          <a:xfrm>
            <a:off x="108411" y="2982131"/>
            <a:ext cx="462465" cy="705561"/>
          </a:xfrm>
          <a:prstGeom prst="rect">
            <a:avLst/>
          </a:prstGeom>
        </p:spPr>
      </p:pic>
      <p:pic>
        <p:nvPicPr>
          <p:cNvPr id="34" name="Picture 33"/>
          <p:cNvPicPr/>
          <p:nvPr/>
        </p:nvPicPr>
        <p:blipFill>
          <a:blip r:embed="rId4"/>
          <a:stretch>
            <a:fillRect/>
          </a:stretch>
        </p:blipFill>
        <p:spPr>
          <a:xfrm>
            <a:off x="71149" y="4055749"/>
            <a:ext cx="462465" cy="705561"/>
          </a:xfrm>
          <a:prstGeom prst="rect">
            <a:avLst/>
          </a:prstGeom>
        </p:spPr>
      </p:pic>
      <p:cxnSp>
        <p:nvCxnSpPr>
          <p:cNvPr id="35" name="Straight Arrow Connector 34"/>
          <p:cNvCxnSpPr>
            <a:stCxn id="26" idx="3"/>
          </p:cNvCxnSpPr>
          <p:nvPr/>
        </p:nvCxnSpPr>
        <p:spPr>
          <a:xfrm>
            <a:off x="2238595" y="1519786"/>
            <a:ext cx="1167424" cy="105834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1" idx="3"/>
          </p:cNvCxnSpPr>
          <p:nvPr/>
        </p:nvCxnSpPr>
        <p:spPr>
          <a:xfrm>
            <a:off x="1091265" y="2724494"/>
            <a:ext cx="1858009" cy="35278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3" idx="3"/>
          </p:cNvCxnSpPr>
          <p:nvPr/>
        </p:nvCxnSpPr>
        <p:spPr>
          <a:xfrm flipV="1">
            <a:off x="1091265" y="3636469"/>
            <a:ext cx="1858009" cy="9987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251666" y="4055749"/>
            <a:ext cx="850008" cy="70556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59"/>
          <p:cNvPicPr/>
          <p:nvPr/>
        </p:nvPicPr>
        <p:blipFill>
          <a:blip r:embed="rId3"/>
          <a:stretch>
            <a:fillRect/>
          </a:stretch>
        </p:blipFill>
        <p:spPr>
          <a:xfrm>
            <a:off x="8099518" y="1442507"/>
            <a:ext cx="850958" cy="705561"/>
          </a:xfrm>
          <a:prstGeom prst="rect">
            <a:avLst/>
          </a:prstGeom>
        </p:spPr>
      </p:pic>
      <p:pic>
        <p:nvPicPr>
          <p:cNvPr id="61" name="Picture 60"/>
          <p:cNvPicPr/>
          <p:nvPr/>
        </p:nvPicPr>
        <p:blipFill>
          <a:blip r:embed="rId3"/>
          <a:stretch>
            <a:fillRect/>
          </a:stretch>
        </p:blipFill>
        <p:spPr>
          <a:xfrm>
            <a:off x="8099518" y="2296413"/>
            <a:ext cx="850958" cy="705561"/>
          </a:xfrm>
          <a:prstGeom prst="rect">
            <a:avLst/>
          </a:prstGeom>
        </p:spPr>
      </p:pic>
      <p:pic>
        <p:nvPicPr>
          <p:cNvPr id="62" name="Picture 61"/>
          <p:cNvPicPr/>
          <p:nvPr/>
        </p:nvPicPr>
        <p:blipFill>
          <a:blip r:embed="rId3"/>
          <a:stretch>
            <a:fillRect/>
          </a:stretch>
        </p:blipFill>
        <p:spPr>
          <a:xfrm>
            <a:off x="8099518" y="3310795"/>
            <a:ext cx="850958" cy="705561"/>
          </a:xfrm>
          <a:prstGeom prst="rect">
            <a:avLst/>
          </a:prstGeom>
        </p:spPr>
      </p:pic>
      <p:pic>
        <p:nvPicPr>
          <p:cNvPr id="63" name="Picture 62"/>
          <p:cNvPicPr/>
          <p:nvPr/>
        </p:nvPicPr>
        <p:blipFill>
          <a:blip r:embed="rId3"/>
          <a:stretch>
            <a:fillRect/>
          </a:stretch>
        </p:blipFill>
        <p:spPr>
          <a:xfrm>
            <a:off x="6698393" y="1035113"/>
            <a:ext cx="850958" cy="705561"/>
          </a:xfrm>
          <a:prstGeom prst="rect">
            <a:avLst/>
          </a:prstGeom>
        </p:spPr>
      </p:pic>
      <p:pic>
        <p:nvPicPr>
          <p:cNvPr id="64" name="Picture 63"/>
          <p:cNvPicPr/>
          <p:nvPr/>
        </p:nvPicPr>
        <p:blipFill>
          <a:blip r:embed="rId3"/>
          <a:stretch>
            <a:fillRect/>
          </a:stretch>
        </p:blipFill>
        <p:spPr>
          <a:xfrm>
            <a:off x="7442084" y="77554"/>
            <a:ext cx="850958" cy="705561"/>
          </a:xfrm>
          <a:prstGeom prst="rect">
            <a:avLst/>
          </a:prstGeom>
        </p:spPr>
      </p:pic>
      <p:pic>
        <p:nvPicPr>
          <p:cNvPr id="65" name="Picture 64"/>
          <p:cNvPicPr/>
          <p:nvPr/>
        </p:nvPicPr>
        <p:blipFill>
          <a:blip r:embed="rId3"/>
          <a:stretch>
            <a:fillRect/>
          </a:stretch>
        </p:blipFill>
        <p:spPr>
          <a:xfrm>
            <a:off x="8095783" y="4298070"/>
            <a:ext cx="850958" cy="705561"/>
          </a:xfrm>
          <a:prstGeom prst="rect">
            <a:avLst/>
          </a:prstGeom>
        </p:spPr>
      </p:pic>
      <p:pic>
        <p:nvPicPr>
          <p:cNvPr id="66" name="Picture 65"/>
          <p:cNvPicPr/>
          <p:nvPr/>
        </p:nvPicPr>
        <p:blipFill>
          <a:blip r:embed="rId3"/>
          <a:stretch>
            <a:fillRect/>
          </a:stretch>
        </p:blipFill>
        <p:spPr>
          <a:xfrm>
            <a:off x="6393867" y="4473282"/>
            <a:ext cx="850958" cy="705561"/>
          </a:xfrm>
          <a:prstGeom prst="rect">
            <a:avLst/>
          </a:prstGeom>
        </p:spPr>
      </p:pic>
      <p:pic>
        <p:nvPicPr>
          <p:cNvPr id="67" name="Picture 66"/>
          <p:cNvPicPr/>
          <p:nvPr/>
        </p:nvPicPr>
        <p:blipFill>
          <a:blip r:embed="rId3"/>
          <a:stretch>
            <a:fillRect/>
          </a:stretch>
        </p:blipFill>
        <p:spPr>
          <a:xfrm>
            <a:off x="6546267" y="93210"/>
            <a:ext cx="850958" cy="705561"/>
          </a:xfrm>
          <a:prstGeom prst="rect">
            <a:avLst/>
          </a:prstGeom>
        </p:spPr>
      </p:pic>
      <p:pic>
        <p:nvPicPr>
          <p:cNvPr id="68" name="Picture 67"/>
          <p:cNvPicPr/>
          <p:nvPr/>
        </p:nvPicPr>
        <p:blipFill>
          <a:blip r:embed="rId3"/>
          <a:stretch>
            <a:fillRect/>
          </a:stretch>
        </p:blipFill>
        <p:spPr>
          <a:xfrm>
            <a:off x="7508774" y="836861"/>
            <a:ext cx="850958" cy="705561"/>
          </a:xfrm>
          <a:prstGeom prst="rect">
            <a:avLst/>
          </a:prstGeom>
        </p:spPr>
      </p:pic>
      <p:pic>
        <p:nvPicPr>
          <p:cNvPr id="69" name="Picture 68"/>
          <p:cNvPicPr/>
          <p:nvPr/>
        </p:nvPicPr>
        <p:blipFill>
          <a:blip r:embed="rId3"/>
          <a:stretch>
            <a:fillRect/>
          </a:stretch>
        </p:blipFill>
        <p:spPr>
          <a:xfrm>
            <a:off x="8293042" y="359296"/>
            <a:ext cx="850958" cy="705561"/>
          </a:xfrm>
          <a:prstGeom prst="rect">
            <a:avLst/>
          </a:prstGeom>
        </p:spPr>
      </p:pic>
      <p:cxnSp>
        <p:nvCxnSpPr>
          <p:cNvPr id="70" name="Straight Arrow Connector 69"/>
          <p:cNvCxnSpPr>
            <a:endCxn id="61" idx="1"/>
          </p:cNvCxnSpPr>
          <p:nvPr/>
        </p:nvCxnSpPr>
        <p:spPr>
          <a:xfrm flipV="1">
            <a:off x="6078927" y="2649194"/>
            <a:ext cx="2020591" cy="42808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63" idx="1"/>
          </p:cNvCxnSpPr>
          <p:nvPr/>
        </p:nvCxnSpPr>
        <p:spPr>
          <a:xfrm flipV="1">
            <a:off x="5672991" y="1387894"/>
            <a:ext cx="1025402" cy="98985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5210848" y="783115"/>
            <a:ext cx="1342352" cy="158859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62" idx="1"/>
          </p:cNvCxnSpPr>
          <p:nvPr/>
        </p:nvCxnSpPr>
        <p:spPr>
          <a:xfrm flipV="1">
            <a:off x="5975048" y="3663576"/>
            <a:ext cx="2124470" cy="7276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endCxn id="65" idx="1"/>
          </p:cNvCxnSpPr>
          <p:nvPr/>
        </p:nvCxnSpPr>
        <p:spPr>
          <a:xfrm>
            <a:off x="5575905" y="4089120"/>
            <a:ext cx="2519878" cy="56173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66" idx="1"/>
          </p:cNvCxnSpPr>
          <p:nvPr/>
        </p:nvCxnSpPr>
        <p:spPr>
          <a:xfrm>
            <a:off x="5430762" y="4179445"/>
            <a:ext cx="963105" cy="64661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1022048" y="5529626"/>
            <a:ext cx="18747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popular</a:t>
            </a:r>
            <a:endParaRPr lang="en-US" sz="3200" dirty="0"/>
          </a:p>
        </p:txBody>
      </p:sp>
      <p:sp>
        <p:nvSpPr>
          <p:cNvPr id="109" name="TextBox 108"/>
          <p:cNvSpPr txBox="1"/>
          <p:nvPr/>
        </p:nvSpPr>
        <p:spPr>
          <a:xfrm>
            <a:off x="1553730" y="5321905"/>
            <a:ext cx="4056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^</a:t>
            </a:r>
            <a:endParaRPr lang="en-US" sz="3200" dirty="0"/>
          </a:p>
        </p:txBody>
      </p:sp>
      <p:sp>
        <p:nvSpPr>
          <p:cNvPr id="110" name="TextBox 109"/>
          <p:cNvSpPr txBox="1"/>
          <p:nvPr/>
        </p:nvSpPr>
        <p:spPr>
          <a:xfrm>
            <a:off x="457200" y="611440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Over 500000 daily users and 2.4GiB/s aggregate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741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387"/>
            <a:ext cx="8229600" cy="265196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Principles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Probability distribution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Measure on human timescales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Based on adversaries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119370" y="53746"/>
            <a:ext cx="8229600" cy="852415"/>
          </a:xfrm>
        </p:spPr>
        <p:txBody>
          <a:bodyPr/>
          <a:lstStyle/>
          <a:p>
            <a:r>
              <a:rPr lang="en-US" dirty="0" smtClean="0"/>
              <a:t>Security Metrics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6120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700470"/>
            <a:ext cx="8229600" cy="26519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smtClean="0"/>
              <a:t>Metrics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Probability distribution </a:t>
            </a:r>
            <a:r>
              <a:rPr lang="en-US" dirty="0" smtClean="0"/>
              <a:t>of time until first path compromise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Probability distribution of number of path compromises for a given user over given time period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089387"/>
            <a:ext cx="8229600" cy="265196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Principles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Probability distribution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Measure on human timescales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Based on adversaries</a:t>
            </a:r>
            <a:endParaRPr lang="en-US" dirty="0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119370" y="53746"/>
            <a:ext cx="8229600" cy="852415"/>
          </a:xfrm>
        </p:spPr>
        <p:txBody>
          <a:bodyPr/>
          <a:lstStyle/>
          <a:p>
            <a:r>
              <a:rPr lang="en-US" dirty="0" smtClean="0"/>
              <a:t>Security Metrics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7722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Overview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192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</a:p>
          <a:p>
            <a:r>
              <a:rPr lang="en-US" dirty="0" smtClean="0"/>
              <a:t>Onion Routing Security Analysis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Problem: Traffic correlation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Adversary Model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Security Metrics</a:t>
            </a:r>
          </a:p>
          <a:p>
            <a:pPr lvl="1">
              <a:buFont typeface="Courier New"/>
              <a:buChar char="o"/>
            </a:pPr>
            <a:r>
              <a:rPr lang="en-US" dirty="0" smtClean="0">
                <a:solidFill>
                  <a:schemeClr val="bg1"/>
                </a:solidFill>
              </a:rPr>
              <a:t>Evaluation Methodology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Node Adversary Analysis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Link Adversary Analysis</a:t>
            </a:r>
          </a:p>
          <a:p>
            <a:r>
              <a:rPr lang="en-US" dirty="0" smtClean="0"/>
              <a:t>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3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93" y="26135"/>
            <a:ext cx="8229600" cy="1143000"/>
          </a:xfrm>
        </p:spPr>
        <p:txBody>
          <a:bodyPr/>
          <a:lstStyle/>
          <a:p>
            <a:r>
              <a:rPr lang="en-US" dirty="0" err="1" smtClean="0"/>
              <a:t>TorPS</a:t>
            </a:r>
            <a:r>
              <a:rPr lang="en-US" dirty="0" smtClean="0"/>
              <a:t>: The Tor Path Simulator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07625" y="4039905"/>
            <a:ext cx="823622" cy="1257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11" y="5297265"/>
            <a:ext cx="2153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User Model</a:t>
            </a:r>
            <a:endParaRPr lang="en-US" sz="2800" dirty="0"/>
          </a:p>
        </p:txBody>
      </p:sp>
      <p:sp>
        <p:nvSpPr>
          <p:cNvPr id="7" name="Right Arrow 6"/>
          <p:cNvSpPr/>
          <p:nvPr/>
        </p:nvSpPr>
        <p:spPr>
          <a:xfrm>
            <a:off x="2070730" y="4343926"/>
            <a:ext cx="1260515" cy="635064"/>
          </a:xfrm>
          <a:prstGeom prst="rightArrow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or_project_logo_hq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32" y="3824190"/>
            <a:ext cx="2299524" cy="14586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31245" y="5297265"/>
            <a:ext cx="2829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Client Software Model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946487" y="3778295"/>
            <a:ext cx="1767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Streams</a:t>
            </a:r>
            <a:endParaRPr lang="en-US" sz="2800" dirty="0"/>
          </a:p>
        </p:txBody>
      </p:sp>
      <p:pic>
        <p:nvPicPr>
          <p:cNvPr id="13" name="Picture 12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834" y="1177057"/>
            <a:ext cx="535348" cy="653021"/>
          </a:xfrm>
          <a:prstGeom prst="rect">
            <a:avLst/>
          </a:prstGeom>
        </p:spPr>
      </p:pic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05" y="1769491"/>
            <a:ext cx="535348" cy="653021"/>
          </a:xfrm>
          <a:prstGeom prst="rect">
            <a:avLst/>
          </a:prstGeom>
        </p:spPr>
      </p:pic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43" y="1151265"/>
            <a:ext cx="535348" cy="653021"/>
          </a:xfrm>
          <a:prstGeom prst="rect">
            <a:avLst/>
          </a:prstGeom>
        </p:spPr>
      </p:pic>
      <p:pic>
        <p:nvPicPr>
          <p:cNvPr id="17" name="Picture 16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95" y="908847"/>
            <a:ext cx="535348" cy="653021"/>
          </a:xfrm>
          <a:prstGeom prst="rect">
            <a:avLst/>
          </a:prstGeom>
        </p:spPr>
      </p:pic>
      <p:pic>
        <p:nvPicPr>
          <p:cNvPr id="18" name="Picture 17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713" y="1769491"/>
            <a:ext cx="535348" cy="6530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93212" y="1379482"/>
            <a:ext cx="2684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Network Model</a:t>
            </a:r>
            <a:endParaRPr lang="en-US" sz="2800" dirty="0"/>
          </a:p>
        </p:txBody>
      </p:sp>
      <p:sp>
        <p:nvSpPr>
          <p:cNvPr id="20" name="Down Arrow 19"/>
          <p:cNvSpPr/>
          <p:nvPr/>
        </p:nvSpPr>
        <p:spPr>
          <a:xfrm>
            <a:off x="4445877" y="2715344"/>
            <a:ext cx="786879" cy="1116659"/>
          </a:xfrm>
          <a:prstGeom prst="downArrow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270438" y="2715344"/>
            <a:ext cx="1767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Relay statuses</a:t>
            </a:r>
            <a:endParaRPr lang="en-US" sz="2800" dirty="0"/>
          </a:p>
        </p:txBody>
      </p:sp>
      <p:sp>
        <p:nvSpPr>
          <p:cNvPr id="22" name="Right Arrow 21"/>
          <p:cNvSpPr/>
          <p:nvPr/>
        </p:nvSpPr>
        <p:spPr>
          <a:xfrm>
            <a:off x="6257876" y="4343926"/>
            <a:ext cx="1260515" cy="635064"/>
          </a:xfrm>
          <a:prstGeom prst="rightArrow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916399" y="5022350"/>
            <a:ext cx="3125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Stream</a:t>
            </a:r>
            <a:r>
              <a:rPr lang="en-US" sz="2800" dirty="0" err="1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 err="1" smtClean="0"/>
              <a:t>Circuit</a:t>
            </a:r>
            <a:r>
              <a:rPr lang="en-US" sz="2800" dirty="0" smtClean="0"/>
              <a:t> mappings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34085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93" y="26135"/>
            <a:ext cx="8229600" cy="1143000"/>
          </a:xfrm>
        </p:spPr>
        <p:txBody>
          <a:bodyPr/>
          <a:lstStyle/>
          <a:p>
            <a:r>
              <a:rPr lang="en-US" dirty="0" err="1" smtClean="0"/>
              <a:t>TorPS</a:t>
            </a:r>
            <a:r>
              <a:rPr lang="en-US" dirty="0" smtClean="0"/>
              <a:t>: The Tor Path Simulator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07625" y="4039905"/>
            <a:ext cx="823622" cy="1257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11" y="5297265"/>
            <a:ext cx="2153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User Model</a:t>
            </a:r>
            <a:endParaRPr lang="en-US" sz="2800" dirty="0"/>
          </a:p>
        </p:txBody>
      </p:sp>
      <p:sp>
        <p:nvSpPr>
          <p:cNvPr id="7" name="Right Arrow 6"/>
          <p:cNvSpPr/>
          <p:nvPr/>
        </p:nvSpPr>
        <p:spPr>
          <a:xfrm>
            <a:off x="2070730" y="4343926"/>
            <a:ext cx="1260515" cy="635064"/>
          </a:xfrm>
          <a:prstGeom prst="rightArrow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or_project_logo_hq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32" y="3824190"/>
            <a:ext cx="2299524" cy="14586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31245" y="5297265"/>
            <a:ext cx="2829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Client Software Model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946487" y="3778295"/>
            <a:ext cx="1767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Streams</a:t>
            </a:r>
            <a:endParaRPr lang="en-US" sz="2800" dirty="0"/>
          </a:p>
        </p:txBody>
      </p:sp>
      <p:pic>
        <p:nvPicPr>
          <p:cNvPr id="13" name="Picture 12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834" y="1177057"/>
            <a:ext cx="535348" cy="653021"/>
          </a:xfrm>
          <a:prstGeom prst="rect">
            <a:avLst/>
          </a:prstGeom>
        </p:spPr>
      </p:pic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05" y="1769491"/>
            <a:ext cx="535348" cy="653021"/>
          </a:xfrm>
          <a:prstGeom prst="rect">
            <a:avLst/>
          </a:prstGeom>
        </p:spPr>
      </p:pic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43" y="1151265"/>
            <a:ext cx="535348" cy="653021"/>
          </a:xfrm>
          <a:prstGeom prst="rect">
            <a:avLst/>
          </a:prstGeom>
        </p:spPr>
      </p:pic>
      <p:pic>
        <p:nvPicPr>
          <p:cNvPr id="17" name="Picture 16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95" y="908847"/>
            <a:ext cx="535348" cy="653021"/>
          </a:xfrm>
          <a:prstGeom prst="rect">
            <a:avLst/>
          </a:prstGeom>
        </p:spPr>
      </p:pic>
      <p:pic>
        <p:nvPicPr>
          <p:cNvPr id="18" name="Picture 17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713" y="1769491"/>
            <a:ext cx="535348" cy="6530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93212" y="1379482"/>
            <a:ext cx="2684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Network Model</a:t>
            </a:r>
            <a:endParaRPr lang="en-US" sz="2800" dirty="0"/>
          </a:p>
        </p:txBody>
      </p:sp>
      <p:sp>
        <p:nvSpPr>
          <p:cNvPr id="20" name="Down Arrow 19"/>
          <p:cNvSpPr/>
          <p:nvPr/>
        </p:nvSpPr>
        <p:spPr>
          <a:xfrm>
            <a:off x="4445877" y="2715344"/>
            <a:ext cx="786879" cy="1116659"/>
          </a:xfrm>
          <a:prstGeom prst="downArrow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270438" y="2715344"/>
            <a:ext cx="1767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Relay statuses</a:t>
            </a:r>
            <a:endParaRPr lang="en-US" sz="2800" dirty="0"/>
          </a:p>
        </p:txBody>
      </p:sp>
      <p:sp>
        <p:nvSpPr>
          <p:cNvPr id="22" name="Right Arrow 21"/>
          <p:cNvSpPr/>
          <p:nvPr/>
        </p:nvSpPr>
        <p:spPr>
          <a:xfrm>
            <a:off x="6257876" y="4343926"/>
            <a:ext cx="1260515" cy="635064"/>
          </a:xfrm>
          <a:prstGeom prst="rightArrow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916399" y="5022350"/>
            <a:ext cx="3125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Stream</a:t>
            </a:r>
            <a:r>
              <a:rPr lang="en-US" sz="2800" dirty="0" err="1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 err="1" smtClean="0"/>
              <a:t>Circuit</a:t>
            </a:r>
            <a:r>
              <a:rPr lang="en-US" sz="2800" dirty="0" smtClean="0"/>
              <a:t> mappings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20411" y="3926707"/>
            <a:ext cx="2153560" cy="2318673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361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34" y="67552"/>
            <a:ext cx="8229600" cy="954073"/>
          </a:xfrm>
        </p:spPr>
        <p:txBody>
          <a:bodyPr/>
          <a:lstStyle/>
          <a:p>
            <a:r>
              <a:rPr lang="en-US" dirty="0" err="1" smtClean="0"/>
              <a:t>TorPS</a:t>
            </a:r>
            <a:r>
              <a:rPr lang="en-US" dirty="0" smtClean="0"/>
              <a:t>: User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5" descr="Gmail_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8" y="841728"/>
            <a:ext cx="897372" cy="897372"/>
          </a:xfrm>
          <a:prstGeom prst="rect">
            <a:avLst/>
          </a:prstGeom>
        </p:spPr>
      </p:pic>
      <p:pic>
        <p:nvPicPr>
          <p:cNvPr id="7" name="Picture 6" descr="gc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8" y="1739100"/>
            <a:ext cx="897372" cy="897372"/>
          </a:xfrm>
          <a:prstGeom prst="rect">
            <a:avLst/>
          </a:prstGeom>
        </p:spPr>
      </p:pic>
      <p:pic>
        <p:nvPicPr>
          <p:cNvPr id="10" name="Picture 9" descr="facebook-ic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1" y="2636472"/>
            <a:ext cx="762071" cy="762071"/>
          </a:xfrm>
          <a:prstGeom prst="rect">
            <a:avLst/>
          </a:prstGeom>
        </p:spPr>
      </p:pic>
      <p:pic>
        <p:nvPicPr>
          <p:cNvPr id="11" name="Picture 10" descr="Search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30" y="3398543"/>
            <a:ext cx="892960" cy="892960"/>
          </a:xfrm>
          <a:prstGeom prst="rect">
            <a:avLst/>
          </a:prstGeom>
        </p:spPr>
      </p:pic>
      <p:pic>
        <p:nvPicPr>
          <p:cNvPr id="12" name="Picture 11" descr="Icon-irc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30" y="4291503"/>
            <a:ext cx="922684" cy="922684"/>
          </a:xfrm>
          <a:prstGeom prst="rect">
            <a:avLst/>
          </a:prstGeom>
        </p:spPr>
      </p:pic>
      <p:pic>
        <p:nvPicPr>
          <p:cNvPr id="13" name="Picture 12" descr="bittorrent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1" y="5202686"/>
            <a:ext cx="877549" cy="8775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212581"/>
            <a:ext cx="33683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20-minute traces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266913" y="1021625"/>
            <a:ext cx="2460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Gmail/</a:t>
            </a:r>
            <a:r>
              <a:rPr lang="en-US" sz="2800" dirty="0" err="1" smtClean="0"/>
              <a:t>GChat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266914" y="1933902"/>
            <a:ext cx="2460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Gcal</a:t>
            </a:r>
            <a:r>
              <a:rPr lang="en-US" sz="2800" dirty="0" smtClean="0"/>
              <a:t>/</a:t>
            </a:r>
            <a:r>
              <a:rPr lang="en-US" sz="2800" dirty="0" err="1" smtClean="0"/>
              <a:t>GDocs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266914" y="2762783"/>
            <a:ext cx="2460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Facebook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266914" y="3605469"/>
            <a:ext cx="2460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Web search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363548" y="4406739"/>
            <a:ext cx="2460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IRC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419314" y="5373141"/>
            <a:ext cx="2460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BitTorrent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78696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34" y="67552"/>
            <a:ext cx="8229600" cy="954073"/>
          </a:xfrm>
        </p:spPr>
        <p:txBody>
          <a:bodyPr/>
          <a:lstStyle/>
          <a:p>
            <a:r>
              <a:rPr lang="en-US" dirty="0" err="1" smtClean="0"/>
              <a:t>TorPS</a:t>
            </a:r>
            <a:r>
              <a:rPr lang="en-US" dirty="0" smtClean="0"/>
              <a:t>: User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6" name="Picture 5" descr="Gmail_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8" y="841728"/>
            <a:ext cx="897372" cy="897372"/>
          </a:xfrm>
          <a:prstGeom prst="rect">
            <a:avLst/>
          </a:prstGeom>
        </p:spPr>
      </p:pic>
      <p:pic>
        <p:nvPicPr>
          <p:cNvPr id="7" name="Picture 6" descr="gc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8" y="1739100"/>
            <a:ext cx="897372" cy="897372"/>
          </a:xfrm>
          <a:prstGeom prst="rect">
            <a:avLst/>
          </a:prstGeom>
        </p:spPr>
      </p:pic>
      <p:pic>
        <p:nvPicPr>
          <p:cNvPr id="10" name="Picture 9" descr="facebook-ic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1" y="2636472"/>
            <a:ext cx="762071" cy="762071"/>
          </a:xfrm>
          <a:prstGeom prst="rect">
            <a:avLst/>
          </a:prstGeom>
        </p:spPr>
      </p:pic>
      <p:pic>
        <p:nvPicPr>
          <p:cNvPr id="11" name="Picture 10" descr="Search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30" y="3398543"/>
            <a:ext cx="892960" cy="892960"/>
          </a:xfrm>
          <a:prstGeom prst="rect">
            <a:avLst/>
          </a:prstGeom>
        </p:spPr>
      </p:pic>
      <p:pic>
        <p:nvPicPr>
          <p:cNvPr id="12" name="Picture 11" descr="Icon-irc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30" y="4291503"/>
            <a:ext cx="922684" cy="922684"/>
          </a:xfrm>
          <a:prstGeom prst="rect">
            <a:avLst/>
          </a:prstGeom>
        </p:spPr>
      </p:pic>
      <p:pic>
        <p:nvPicPr>
          <p:cNvPr id="13" name="Picture 12" descr="bittorrent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1" y="5202686"/>
            <a:ext cx="877549" cy="8775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212581"/>
            <a:ext cx="33683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20-minute traces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266913" y="1021625"/>
            <a:ext cx="2460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Gmail/</a:t>
            </a:r>
            <a:r>
              <a:rPr lang="en-US" sz="2800" dirty="0" err="1" smtClean="0"/>
              <a:t>GChat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266914" y="1933902"/>
            <a:ext cx="2460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Gcal</a:t>
            </a:r>
            <a:r>
              <a:rPr lang="en-US" sz="2800" dirty="0" smtClean="0"/>
              <a:t>/</a:t>
            </a:r>
            <a:r>
              <a:rPr lang="en-US" sz="2800" dirty="0" err="1" smtClean="0"/>
              <a:t>GDocs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266914" y="2762783"/>
            <a:ext cx="2460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Facebook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266914" y="3605469"/>
            <a:ext cx="2460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Web search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363548" y="4406739"/>
            <a:ext cx="2460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IRC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19314" y="5373141"/>
            <a:ext cx="2460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BitTorrent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3408387" y="1001533"/>
            <a:ext cx="621220" cy="3269878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134559" y="2319364"/>
            <a:ext cx="19326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Typical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813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34" y="67552"/>
            <a:ext cx="8229600" cy="954073"/>
          </a:xfrm>
        </p:spPr>
        <p:txBody>
          <a:bodyPr/>
          <a:lstStyle/>
          <a:p>
            <a:r>
              <a:rPr lang="en-US" dirty="0" err="1" smtClean="0"/>
              <a:t>TorPS</a:t>
            </a:r>
            <a:r>
              <a:rPr lang="en-US" dirty="0" smtClean="0"/>
              <a:t>: User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5" descr="Gmail_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8" y="841728"/>
            <a:ext cx="897372" cy="897372"/>
          </a:xfrm>
          <a:prstGeom prst="rect">
            <a:avLst/>
          </a:prstGeom>
        </p:spPr>
      </p:pic>
      <p:pic>
        <p:nvPicPr>
          <p:cNvPr id="7" name="Picture 6" descr="gc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8" y="1739100"/>
            <a:ext cx="897372" cy="897372"/>
          </a:xfrm>
          <a:prstGeom prst="rect">
            <a:avLst/>
          </a:prstGeom>
        </p:spPr>
      </p:pic>
      <p:pic>
        <p:nvPicPr>
          <p:cNvPr id="10" name="Picture 9" descr="facebook-ic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1" y="2636472"/>
            <a:ext cx="762071" cy="762071"/>
          </a:xfrm>
          <a:prstGeom prst="rect">
            <a:avLst/>
          </a:prstGeom>
        </p:spPr>
      </p:pic>
      <p:pic>
        <p:nvPicPr>
          <p:cNvPr id="11" name="Picture 10" descr="Search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30" y="3398543"/>
            <a:ext cx="892960" cy="892960"/>
          </a:xfrm>
          <a:prstGeom prst="rect">
            <a:avLst/>
          </a:prstGeom>
        </p:spPr>
      </p:pic>
      <p:pic>
        <p:nvPicPr>
          <p:cNvPr id="12" name="Picture 11" descr="Icon-irc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30" y="4291503"/>
            <a:ext cx="922684" cy="922684"/>
          </a:xfrm>
          <a:prstGeom prst="rect">
            <a:avLst/>
          </a:prstGeom>
        </p:spPr>
      </p:pic>
      <p:pic>
        <p:nvPicPr>
          <p:cNvPr id="13" name="Picture 12" descr="bittorrent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1" y="5202686"/>
            <a:ext cx="877549" cy="8775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212581"/>
            <a:ext cx="33683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20-minute traces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266913" y="1021625"/>
            <a:ext cx="2460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Gmail/</a:t>
            </a:r>
            <a:r>
              <a:rPr lang="en-US" sz="2800" dirty="0" err="1" smtClean="0"/>
              <a:t>GChat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266914" y="1933902"/>
            <a:ext cx="2460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Gcal</a:t>
            </a:r>
            <a:r>
              <a:rPr lang="en-US" sz="2800" dirty="0" smtClean="0"/>
              <a:t>/</a:t>
            </a:r>
            <a:r>
              <a:rPr lang="en-US" sz="2800" dirty="0" err="1" smtClean="0"/>
              <a:t>GDocs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266914" y="2762783"/>
            <a:ext cx="2460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Facebook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266914" y="3605469"/>
            <a:ext cx="2460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Web search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363548" y="4406739"/>
            <a:ext cx="2460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IRC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19314" y="5373141"/>
            <a:ext cx="2460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BitTorrent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Right Brace 21"/>
          <p:cNvSpPr/>
          <p:nvPr/>
        </p:nvSpPr>
        <p:spPr>
          <a:xfrm>
            <a:off x="3408387" y="1001533"/>
            <a:ext cx="621220" cy="3269878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134559" y="2319364"/>
            <a:ext cx="19326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Typical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377184"/>
              </p:ext>
            </p:extLst>
          </p:nvPr>
        </p:nvGraphicFramePr>
        <p:xfrm>
          <a:off x="5774125" y="398507"/>
          <a:ext cx="3220940" cy="5947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0940"/>
              </a:tblGrid>
              <a:tr h="54317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Session schedule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</a:tr>
              <a:tr h="335316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/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One session</a:t>
                      </a:r>
                      <a:r>
                        <a:rPr lang="en-US" sz="2800" baseline="0" dirty="0" smtClean="0"/>
                        <a:t> at</a:t>
                      </a:r>
                      <a:endParaRPr lang="en-US" sz="2800" dirty="0" smtClean="0"/>
                    </a:p>
                    <a:p>
                      <a:r>
                        <a:rPr lang="en-US" sz="2800" dirty="0" smtClean="0"/>
                        <a:t>9:00,</a:t>
                      </a:r>
                      <a:r>
                        <a:rPr lang="en-US" sz="2800" baseline="0" dirty="0" smtClean="0"/>
                        <a:t> 12:00,</a:t>
                      </a:r>
                      <a:br>
                        <a:rPr lang="en-US" sz="2800" baseline="0" dirty="0" smtClean="0"/>
                      </a:br>
                      <a:r>
                        <a:rPr lang="en-US" sz="2800" baseline="0" dirty="0" smtClean="0"/>
                        <a:t>15:00, and 18:00</a:t>
                      </a:r>
                    </a:p>
                    <a:p>
                      <a:r>
                        <a:rPr lang="en-US" sz="2800" baseline="0" dirty="0" smtClean="0"/>
                        <a:t>Su-Sa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</a:tr>
              <a:tr h="102133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Repeated sessions</a:t>
                      </a:r>
                    </a:p>
                    <a:p>
                      <a:r>
                        <a:rPr lang="en-US" sz="2800" dirty="0" smtClean="0"/>
                        <a:t>8:00-17:00, M-F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</a:tr>
              <a:tr h="102988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Repeated sessions</a:t>
                      </a:r>
                    </a:p>
                    <a:p>
                      <a:r>
                        <a:rPr lang="en-US" sz="2800" dirty="0" smtClean="0"/>
                        <a:t>0:00-6</a:t>
                      </a:r>
                      <a:r>
                        <a:rPr lang="en-US" sz="2800" dirty="0" smtClean="0">
                          <a:sym typeface="Wingdings"/>
                        </a:rPr>
                        <a:t>:00,</a:t>
                      </a:r>
                      <a:r>
                        <a:rPr lang="en-US" sz="2800" baseline="0" dirty="0" smtClean="0">
                          <a:sym typeface="Wingdings"/>
                        </a:rPr>
                        <a:t> Sa-Su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7813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34" y="67552"/>
            <a:ext cx="8229600" cy="954073"/>
          </a:xfrm>
        </p:spPr>
        <p:txBody>
          <a:bodyPr/>
          <a:lstStyle/>
          <a:p>
            <a:r>
              <a:rPr lang="en-US" dirty="0" err="1" smtClean="0"/>
              <a:t>TorPS</a:t>
            </a:r>
            <a:r>
              <a:rPr lang="en-US" dirty="0" smtClean="0"/>
              <a:t>: User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" name="Picture 5" descr="Gmail_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8" y="841728"/>
            <a:ext cx="897372" cy="897372"/>
          </a:xfrm>
          <a:prstGeom prst="rect">
            <a:avLst/>
          </a:prstGeom>
        </p:spPr>
      </p:pic>
      <p:pic>
        <p:nvPicPr>
          <p:cNvPr id="7" name="Picture 6" descr="gc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8" y="1739100"/>
            <a:ext cx="897372" cy="897372"/>
          </a:xfrm>
          <a:prstGeom prst="rect">
            <a:avLst/>
          </a:prstGeom>
        </p:spPr>
      </p:pic>
      <p:pic>
        <p:nvPicPr>
          <p:cNvPr id="10" name="Picture 9" descr="facebook-ic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1" y="2636472"/>
            <a:ext cx="762071" cy="762071"/>
          </a:xfrm>
          <a:prstGeom prst="rect">
            <a:avLst/>
          </a:prstGeom>
        </p:spPr>
      </p:pic>
      <p:pic>
        <p:nvPicPr>
          <p:cNvPr id="11" name="Picture 10" descr="Search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30" y="3398543"/>
            <a:ext cx="892960" cy="892960"/>
          </a:xfrm>
          <a:prstGeom prst="rect">
            <a:avLst/>
          </a:prstGeom>
        </p:spPr>
      </p:pic>
      <p:pic>
        <p:nvPicPr>
          <p:cNvPr id="12" name="Picture 11" descr="Icon-irc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30" y="4291503"/>
            <a:ext cx="922684" cy="922684"/>
          </a:xfrm>
          <a:prstGeom prst="rect">
            <a:avLst/>
          </a:prstGeom>
        </p:spPr>
      </p:pic>
      <p:pic>
        <p:nvPicPr>
          <p:cNvPr id="13" name="Picture 12" descr="bittorrent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1" y="5202686"/>
            <a:ext cx="877549" cy="8775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212581"/>
            <a:ext cx="33683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20-minute traces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266913" y="1021625"/>
            <a:ext cx="2460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Gmail/</a:t>
            </a:r>
            <a:r>
              <a:rPr lang="en-US" sz="2800" dirty="0" err="1" smtClean="0"/>
              <a:t>GChat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266914" y="1933902"/>
            <a:ext cx="2460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Gcal</a:t>
            </a:r>
            <a:r>
              <a:rPr lang="en-US" sz="2800" dirty="0" smtClean="0"/>
              <a:t>/</a:t>
            </a:r>
            <a:r>
              <a:rPr lang="en-US" sz="2800" dirty="0" err="1" smtClean="0"/>
              <a:t>GDocs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266914" y="2762783"/>
            <a:ext cx="2460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Facebook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266914" y="3605469"/>
            <a:ext cx="2460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Web search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363548" y="4406739"/>
            <a:ext cx="2460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IRC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19314" y="5373141"/>
            <a:ext cx="2460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BitTorrent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Right Brace 21"/>
          <p:cNvSpPr/>
          <p:nvPr/>
        </p:nvSpPr>
        <p:spPr>
          <a:xfrm>
            <a:off x="3408387" y="1001533"/>
            <a:ext cx="621220" cy="3269878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134559" y="2319364"/>
            <a:ext cx="19326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Typical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605096"/>
              </p:ext>
            </p:extLst>
          </p:nvPr>
        </p:nvGraphicFramePr>
        <p:xfrm>
          <a:off x="5774125" y="398507"/>
          <a:ext cx="3220940" cy="5947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0940"/>
              </a:tblGrid>
              <a:tr h="54317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Session schedule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</a:tr>
              <a:tr h="335316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/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One session</a:t>
                      </a:r>
                      <a:r>
                        <a:rPr lang="en-US" sz="2800" baseline="0" dirty="0" smtClean="0"/>
                        <a:t> at</a:t>
                      </a:r>
                      <a:endParaRPr lang="en-US" sz="2800" dirty="0" smtClean="0"/>
                    </a:p>
                    <a:p>
                      <a:r>
                        <a:rPr lang="en-US" sz="2800" dirty="0" smtClean="0"/>
                        <a:t>9:00,</a:t>
                      </a:r>
                      <a:r>
                        <a:rPr lang="en-US" sz="2800" baseline="0" dirty="0" smtClean="0"/>
                        <a:t> 12:00,</a:t>
                      </a:r>
                      <a:br>
                        <a:rPr lang="en-US" sz="2800" baseline="0" dirty="0" smtClean="0"/>
                      </a:br>
                      <a:r>
                        <a:rPr lang="en-US" sz="2800" baseline="0" dirty="0" smtClean="0"/>
                        <a:t>15:00, and 18:00</a:t>
                      </a:r>
                    </a:p>
                    <a:p>
                      <a:r>
                        <a:rPr lang="en-US" sz="2800" baseline="0" dirty="0" smtClean="0"/>
                        <a:t>Su-Sa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</a:tr>
              <a:tr h="102133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Repeated sessions</a:t>
                      </a:r>
                    </a:p>
                    <a:p>
                      <a:r>
                        <a:rPr lang="en-US" sz="2800" dirty="0" smtClean="0"/>
                        <a:t>8:00-17:00, M-F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</a:tr>
              <a:tr h="102988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Repeated sessions</a:t>
                      </a:r>
                    </a:p>
                    <a:p>
                      <a:r>
                        <a:rPr lang="en-US" sz="2800" dirty="0" smtClean="0"/>
                        <a:t>0:00-6</a:t>
                      </a:r>
                      <a:r>
                        <a:rPr lang="en-US" sz="2800" dirty="0" smtClean="0">
                          <a:sym typeface="Wingdings"/>
                        </a:rPr>
                        <a:t>:00,</a:t>
                      </a:r>
                      <a:r>
                        <a:rPr lang="en-US" sz="2800" baseline="0" dirty="0" smtClean="0">
                          <a:sym typeface="Wingdings"/>
                        </a:rPr>
                        <a:t> Sa-Su</a:t>
                      </a:r>
                      <a:endParaRPr lang="en-US" sz="28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727314" y="2904140"/>
            <a:ext cx="22549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Worst Port</a:t>
            </a:r>
          </a:p>
          <a:p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/>
              <a:t>(6523)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3823949" y="3845716"/>
            <a:ext cx="2071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Best Port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(443)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82118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555797"/>
              </p:ext>
            </p:extLst>
          </p:nvPr>
        </p:nvGraphicFramePr>
        <p:xfrm>
          <a:off x="1073645" y="1220472"/>
          <a:ext cx="7148915" cy="4492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783"/>
                <a:gridCol w="1429783"/>
                <a:gridCol w="1429783"/>
                <a:gridCol w="1429783"/>
                <a:gridCol w="1429783"/>
              </a:tblGrid>
              <a:tr h="631865">
                <a:tc>
                  <a:txBody>
                    <a:bodyPr/>
                    <a:lstStyle/>
                    <a:p>
                      <a:r>
                        <a:rPr lang="en-US" sz="2000" b="0" dirty="0">
                          <a:effectLst/>
                          <a:latin typeface="NimbusRomNo9L"/>
                        </a:rPr>
                        <a:t>Rank </a:t>
                      </a:r>
                      <a:endParaRPr lang="en-US" sz="2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effectLst/>
                          <a:latin typeface="NimbusRomNo9L"/>
                        </a:rPr>
                        <a:t>Port # 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2000" b="0">
                          <a:effectLst/>
                          <a:latin typeface="NimbusRomNo9L"/>
                        </a:rPr>
                        <a:t>Exit BW % </a:t>
                      </a:r>
                      <a:endParaRPr lang="pl-PL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effectLst/>
                          <a:latin typeface="NimbusRomNo9L"/>
                        </a:rPr>
                        <a:t>Long-Lived 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effectLst/>
                        </a:rPr>
                        <a:t>Application</a:t>
                      </a:r>
                      <a:endParaRPr lang="en-US" sz="2000" b="0" dirty="0">
                        <a:effectLst/>
                      </a:endParaRPr>
                    </a:p>
                  </a:txBody>
                  <a:tcPr anchor="ctr"/>
                </a:tc>
              </a:tr>
              <a:tr h="631865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NimbusRomNo9L"/>
                        </a:rPr>
                        <a:t>1 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NimbusRomNo9L"/>
                        </a:rPr>
                        <a:t>8300 </a:t>
                      </a:r>
                      <a:endParaRPr lang="en-US" sz="2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NimbusRomNo9L"/>
                        </a:rPr>
                        <a:t>19.8 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000">
                          <a:effectLst/>
                          <a:latin typeface="NimbusRomNo9L"/>
                        </a:rPr>
                        <a:t>Yes </a:t>
                      </a:r>
                      <a:endParaRPr lang="tr-TR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 smtClean="0">
                          <a:effectLst/>
                        </a:rPr>
                        <a:t>iTunes</a:t>
                      </a:r>
                      <a:r>
                        <a:rPr lang="tr-TR" sz="2000" dirty="0" smtClean="0">
                          <a:effectLst/>
                        </a:rPr>
                        <a:t>?</a:t>
                      </a:r>
                      <a:endParaRPr lang="tr-TR" sz="2000" dirty="0">
                        <a:effectLst/>
                      </a:endParaRPr>
                    </a:p>
                  </a:txBody>
                  <a:tcPr anchor="ctr"/>
                </a:tc>
              </a:tr>
              <a:tr h="631865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NimbusRomNo9L"/>
                        </a:rPr>
                        <a:t>2 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NimbusRomNo9L"/>
                        </a:rPr>
                        <a:t>6523 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NimbusRomNo9L"/>
                        </a:rPr>
                        <a:t>20.1 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000">
                          <a:effectLst/>
                          <a:latin typeface="NimbusRomNo9L"/>
                        </a:rPr>
                        <a:t>Yes </a:t>
                      </a:r>
                      <a:endParaRPr lang="tr-TR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>
                          <a:effectLst/>
                        </a:rPr>
                        <a:t>Gobby</a:t>
                      </a:r>
                      <a:endParaRPr lang="tr-TR" sz="2000" dirty="0">
                        <a:effectLst/>
                      </a:endParaRPr>
                    </a:p>
                  </a:txBody>
                  <a:tcPr anchor="ctr"/>
                </a:tc>
              </a:tr>
              <a:tr h="631865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NimbusRomNo9L"/>
                        </a:rPr>
                        <a:t>3 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NimbusRomNo9L"/>
                        </a:rPr>
                        <a:t>26 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NimbusRomNo9L"/>
                        </a:rPr>
                        <a:t>25.3 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>
                          <a:effectLst/>
                          <a:latin typeface="NimbusRomNo9L"/>
                        </a:rPr>
                        <a:t>No </a:t>
                      </a:r>
                      <a:endParaRPr lang="pt-BR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effectLst/>
                        </a:rPr>
                        <a:t>(SMTP+1)</a:t>
                      </a:r>
                      <a:endParaRPr lang="pt-BR" sz="2000" dirty="0">
                        <a:effectLst/>
                      </a:endParaRPr>
                    </a:p>
                  </a:txBody>
                  <a:tcPr anchor="ctr"/>
                </a:tc>
              </a:tr>
              <a:tr h="631865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NimbusRomNo9L"/>
                        </a:rPr>
                        <a:t>65312 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NimbusRomNo9L"/>
                        </a:rPr>
                        <a:t>993 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NimbusRomNo9L"/>
                        </a:rPr>
                        <a:t>89.8 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>
                          <a:effectLst/>
                          <a:latin typeface="NimbusRomNo9L"/>
                        </a:rPr>
                        <a:t>No </a:t>
                      </a:r>
                      <a:endParaRPr lang="pt-BR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effectLst/>
                        </a:rPr>
                        <a:t>IMAP SSL</a:t>
                      </a:r>
                      <a:endParaRPr lang="pt-BR" sz="2000" dirty="0">
                        <a:effectLst/>
                      </a:endParaRPr>
                    </a:p>
                  </a:txBody>
                  <a:tcPr anchor="ctr"/>
                </a:tc>
              </a:tr>
              <a:tr h="631865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NimbusRomNo9L"/>
                        </a:rPr>
                        <a:t>65313 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NimbusRomNo9L"/>
                        </a:rPr>
                        <a:t>80 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NimbusRomNo9L"/>
                        </a:rPr>
                        <a:t>90.1 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>
                          <a:effectLst/>
                          <a:latin typeface="NimbusRomNo9L"/>
                        </a:rPr>
                        <a:t>No </a:t>
                      </a:r>
                      <a:endParaRPr lang="pt-BR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effectLst/>
                        </a:rPr>
                        <a:t>HTTP</a:t>
                      </a:r>
                      <a:endParaRPr lang="pt-BR" sz="2000" dirty="0">
                        <a:effectLst/>
                      </a:endParaRPr>
                    </a:p>
                  </a:txBody>
                  <a:tcPr anchor="ctr"/>
                </a:tc>
              </a:tr>
              <a:tr h="631865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NimbusRomNo9L"/>
                        </a:rPr>
                        <a:t>65314 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NimbusRomNo9L"/>
                        </a:rPr>
                        <a:t>443 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NimbusRomNo9L"/>
                        </a:rPr>
                        <a:t>93.0 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effectLst/>
                          <a:latin typeface="NimbusRomNo9L"/>
                        </a:rPr>
                        <a:t>No </a:t>
                      </a:r>
                      <a:endParaRPr lang="pt-BR" sz="2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effectLst/>
                        </a:rPr>
                        <a:t>HTTPS</a:t>
                      </a:r>
                      <a:endParaRPr lang="pt-BR" sz="2000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TorPS</a:t>
            </a:r>
            <a:r>
              <a:rPr lang="en-US" dirty="0" smtClean="0"/>
              <a:t>: User 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3645" y="5773533"/>
            <a:ext cx="71489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Default-accept ports by exit capacity. </a:t>
            </a:r>
          </a:p>
        </p:txBody>
      </p:sp>
    </p:spTree>
    <p:extLst>
      <p:ext uri="{BB962C8B-B14F-4D97-AF65-F5344CB8AC3E}">
        <p14:creationId xmlns:p14="http://schemas.microsoft.com/office/powerpoint/2010/main" val="3827695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939144" y="2278040"/>
            <a:ext cx="3265714" cy="2195242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94" y="2853630"/>
            <a:ext cx="1384054" cy="877930"/>
          </a:xfrm>
          <a:prstGeom prst="rect">
            <a:avLst/>
          </a:prstGeom>
        </p:spPr>
      </p:pic>
      <p:sp>
        <p:nvSpPr>
          <p:cNvPr id="33" name="Title 5"/>
          <p:cNvSpPr txBox="1">
            <a:spLocks/>
          </p:cNvSpPr>
          <p:nvPr/>
        </p:nvSpPr>
        <p:spPr>
          <a:xfrm>
            <a:off x="457200" y="93210"/>
            <a:ext cx="8229600" cy="790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Summary: Who uses Tor?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3404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TorPS</a:t>
            </a:r>
            <a:r>
              <a:rPr lang="en-US" dirty="0"/>
              <a:t>: User Model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799940"/>
              </p:ext>
            </p:extLst>
          </p:nvPr>
        </p:nvGraphicFramePr>
        <p:xfrm>
          <a:off x="457200" y="1600200"/>
          <a:ext cx="8229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effectLst/>
                          <a:latin typeface="NimbusRomNo9L"/>
                        </a:rPr>
                        <a:t>Model </a:t>
                      </a:r>
                      <a:endParaRPr lang="en-US" sz="2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effectLst/>
                          <a:latin typeface="NimbusRomNo9L"/>
                        </a:rPr>
                        <a:t>Streams/week </a:t>
                      </a:r>
                      <a:endParaRPr lang="en-US" sz="24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effectLst/>
                          <a:latin typeface="NimbusRomNo9L"/>
                        </a:rPr>
                        <a:t>IPs </a:t>
                      </a:r>
                      <a:endParaRPr lang="en-US" sz="24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effectLst/>
                          <a:latin typeface="NimbusRomNo9L"/>
                        </a:rPr>
                        <a:t>Ports (#s) </a:t>
                      </a:r>
                      <a:endParaRPr lang="en-US" sz="240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NimbusRomNo9L"/>
                        </a:rPr>
                        <a:t>Typical </a:t>
                      </a:r>
                      <a:endParaRPr lang="en-US" sz="24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NimbusRomNo9L"/>
                        </a:rPr>
                        <a:t>2632 </a:t>
                      </a:r>
                      <a:endParaRPr lang="en-US" sz="24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NimbusRomNo9L"/>
                        </a:rPr>
                        <a:t>205 </a:t>
                      </a:r>
                      <a:endParaRPr lang="en-US" sz="24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NimbusRomNo9L"/>
                        </a:rPr>
                        <a:t>2 (80, 443) </a:t>
                      </a:r>
                      <a:endParaRPr lang="en-US" sz="240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NimbusRomNo9L"/>
                        </a:rPr>
                        <a:t>IRC </a:t>
                      </a:r>
                      <a:endParaRPr lang="en-US" sz="24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NimbusRomNo9L"/>
                        </a:rPr>
                        <a:t>135 </a:t>
                      </a:r>
                      <a:endParaRPr lang="en-US" sz="24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NimbusRomNo9L"/>
                        </a:rPr>
                        <a:t>1 </a:t>
                      </a:r>
                      <a:endParaRPr lang="en-US" sz="24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NimbusRomNo9L"/>
                        </a:rPr>
                        <a:t>1 (6697) </a:t>
                      </a:r>
                      <a:endParaRPr lang="en-US" sz="240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NimbusRomNo9L"/>
                        </a:rPr>
                        <a:t>BitTorrent </a:t>
                      </a:r>
                      <a:endParaRPr lang="en-US" sz="24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NimbusRomNo9L"/>
                        </a:rPr>
                        <a:t>6768 </a:t>
                      </a:r>
                      <a:endParaRPr lang="en-US" sz="2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NimbusRomNo9L"/>
                        </a:rPr>
                        <a:t>171 </a:t>
                      </a:r>
                      <a:endParaRPr lang="en-US" sz="24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NimbusRomNo9L"/>
                        </a:rPr>
                        <a:t>118 </a:t>
                      </a:r>
                      <a:endParaRPr lang="en-US" sz="240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NimbusRomNo9L"/>
                        </a:rPr>
                        <a:t>WorstPort </a:t>
                      </a:r>
                      <a:endParaRPr lang="en-US" sz="24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NimbusRomNo9L"/>
                        </a:rPr>
                        <a:t>2632 </a:t>
                      </a:r>
                      <a:endParaRPr lang="en-US" sz="24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NimbusRomNo9L"/>
                        </a:rPr>
                        <a:t>205 </a:t>
                      </a:r>
                      <a:endParaRPr lang="en-US" sz="24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NimbusRomNo9L"/>
                        </a:rPr>
                        <a:t>1 (6523) </a:t>
                      </a:r>
                      <a:endParaRPr lang="en-US" sz="240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effectLst/>
                          <a:latin typeface="NimbusRomNo9L"/>
                        </a:rPr>
                        <a:t>BestPorst</a:t>
                      </a:r>
                      <a:r>
                        <a:rPr lang="en-US" sz="2400" dirty="0" smtClean="0">
                          <a:effectLst/>
                          <a:latin typeface="NimbusRomNo9L"/>
                        </a:rPr>
                        <a:t> </a:t>
                      </a:r>
                      <a:endParaRPr lang="en-US" sz="2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NimbusRomNo9L"/>
                        </a:rPr>
                        <a:t>2632 </a:t>
                      </a:r>
                      <a:endParaRPr lang="en-US" sz="24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NimbusRomNo9L"/>
                        </a:rPr>
                        <a:t>205 </a:t>
                      </a:r>
                      <a:endParaRPr lang="en-US" sz="24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NimbusRomNo9L"/>
                        </a:rPr>
                        <a:t>1 (443) </a:t>
                      </a:r>
                      <a:endParaRPr lang="en-US" sz="2400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3645" y="4761575"/>
            <a:ext cx="71489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User model stream activity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56559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93" y="26135"/>
            <a:ext cx="8229600" cy="1143000"/>
          </a:xfrm>
        </p:spPr>
        <p:txBody>
          <a:bodyPr/>
          <a:lstStyle/>
          <a:p>
            <a:r>
              <a:rPr lang="en-US" dirty="0" err="1" smtClean="0"/>
              <a:t>TorPS</a:t>
            </a:r>
            <a:r>
              <a:rPr lang="en-US" dirty="0" smtClean="0"/>
              <a:t>: The Tor Path Simulator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07625" y="4039905"/>
            <a:ext cx="823622" cy="1257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11" y="5297265"/>
            <a:ext cx="2153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User Model</a:t>
            </a:r>
            <a:endParaRPr lang="en-US" sz="2800" dirty="0"/>
          </a:p>
        </p:txBody>
      </p:sp>
      <p:sp>
        <p:nvSpPr>
          <p:cNvPr id="7" name="Right Arrow 6"/>
          <p:cNvSpPr/>
          <p:nvPr/>
        </p:nvSpPr>
        <p:spPr>
          <a:xfrm>
            <a:off x="2070730" y="4343926"/>
            <a:ext cx="1260515" cy="635064"/>
          </a:xfrm>
          <a:prstGeom prst="rightArrow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or_project_logo_hq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32" y="3824190"/>
            <a:ext cx="2299524" cy="14586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31245" y="5297265"/>
            <a:ext cx="2829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Client Software Model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946487" y="3778295"/>
            <a:ext cx="1767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Streams</a:t>
            </a:r>
            <a:endParaRPr lang="en-US" sz="2800" dirty="0"/>
          </a:p>
        </p:txBody>
      </p:sp>
      <p:pic>
        <p:nvPicPr>
          <p:cNvPr id="13" name="Picture 12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834" y="1177057"/>
            <a:ext cx="535348" cy="653021"/>
          </a:xfrm>
          <a:prstGeom prst="rect">
            <a:avLst/>
          </a:prstGeom>
        </p:spPr>
      </p:pic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05" y="1769491"/>
            <a:ext cx="535348" cy="653021"/>
          </a:xfrm>
          <a:prstGeom prst="rect">
            <a:avLst/>
          </a:prstGeom>
        </p:spPr>
      </p:pic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43" y="1151265"/>
            <a:ext cx="535348" cy="653021"/>
          </a:xfrm>
          <a:prstGeom prst="rect">
            <a:avLst/>
          </a:prstGeom>
        </p:spPr>
      </p:pic>
      <p:pic>
        <p:nvPicPr>
          <p:cNvPr id="17" name="Picture 16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95" y="908847"/>
            <a:ext cx="535348" cy="653021"/>
          </a:xfrm>
          <a:prstGeom prst="rect">
            <a:avLst/>
          </a:prstGeom>
        </p:spPr>
      </p:pic>
      <p:pic>
        <p:nvPicPr>
          <p:cNvPr id="18" name="Picture 17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713" y="1769491"/>
            <a:ext cx="535348" cy="6530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93212" y="1379482"/>
            <a:ext cx="2684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Network Model</a:t>
            </a:r>
            <a:endParaRPr lang="en-US" sz="2800" dirty="0"/>
          </a:p>
        </p:txBody>
      </p:sp>
      <p:sp>
        <p:nvSpPr>
          <p:cNvPr id="20" name="Down Arrow 19"/>
          <p:cNvSpPr/>
          <p:nvPr/>
        </p:nvSpPr>
        <p:spPr>
          <a:xfrm>
            <a:off x="4445877" y="2715344"/>
            <a:ext cx="786879" cy="1116659"/>
          </a:xfrm>
          <a:prstGeom prst="downArrow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270438" y="2715344"/>
            <a:ext cx="1767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Relay statuses</a:t>
            </a:r>
            <a:endParaRPr lang="en-US" sz="2800" dirty="0"/>
          </a:p>
        </p:txBody>
      </p:sp>
      <p:sp>
        <p:nvSpPr>
          <p:cNvPr id="22" name="Right Arrow 21"/>
          <p:cNvSpPr/>
          <p:nvPr/>
        </p:nvSpPr>
        <p:spPr>
          <a:xfrm>
            <a:off x="6257876" y="4343926"/>
            <a:ext cx="1260515" cy="635064"/>
          </a:xfrm>
          <a:prstGeom prst="rightArrow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916399" y="5022350"/>
            <a:ext cx="3125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Stream</a:t>
            </a:r>
            <a:r>
              <a:rPr lang="en-US" sz="2800" dirty="0" err="1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 err="1" smtClean="0"/>
              <a:t>Circuit</a:t>
            </a:r>
            <a:r>
              <a:rPr lang="en-US" sz="2800" dirty="0" smtClean="0"/>
              <a:t> mappings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3977963" y="785642"/>
            <a:ext cx="1938436" cy="1929702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308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93" y="26135"/>
            <a:ext cx="8229600" cy="1143000"/>
          </a:xfrm>
        </p:spPr>
        <p:txBody>
          <a:bodyPr/>
          <a:lstStyle/>
          <a:p>
            <a:r>
              <a:rPr lang="en-US" dirty="0" err="1" smtClean="0"/>
              <a:t>TorPS</a:t>
            </a:r>
            <a:r>
              <a:rPr lang="en-US" dirty="0" smtClean="0"/>
              <a:t>: The Tor Path Simulator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13" name="Picture 1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834" y="1177057"/>
            <a:ext cx="535348" cy="653021"/>
          </a:xfrm>
          <a:prstGeom prst="rect">
            <a:avLst/>
          </a:prstGeom>
        </p:spPr>
      </p:pic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05" y="1769491"/>
            <a:ext cx="535348" cy="653021"/>
          </a:xfrm>
          <a:prstGeom prst="rect">
            <a:avLst/>
          </a:prstGeom>
        </p:spPr>
      </p:pic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43" y="1151265"/>
            <a:ext cx="535348" cy="653021"/>
          </a:xfrm>
          <a:prstGeom prst="rect">
            <a:avLst/>
          </a:prstGeom>
        </p:spPr>
      </p:pic>
      <p:pic>
        <p:nvPicPr>
          <p:cNvPr id="17" name="Picture 1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95" y="908847"/>
            <a:ext cx="535348" cy="653021"/>
          </a:xfrm>
          <a:prstGeom prst="rect">
            <a:avLst/>
          </a:prstGeom>
        </p:spPr>
      </p:pic>
      <p:pic>
        <p:nvPicPr>
          <p:cNvPr id="18" name="Picture 1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713" y="1769491"/>
            <a:ext cx="535348" cy="6530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93212" y="1379482"/>
            <a:ext cx="2684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Network Model</a:t>
            </a:r>
            <a:endParaRPr lang="en-US" sz="2800" dirty="0"/>
          </a:p>
        </p:txBody>
      </p:sp>
      <p:pic>
        <p:nvPicPr>
          <p:cNvPr id="3" name="Picture 2" descr="Anonymous_Documents_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4493"/>
            <a:ext cx="1830078" cy="18300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70595" y="2924426"/>
            <a:ext cx="42826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m</a:t>
            </a:r>
            <a:r>
              <a:rPr lang="en-US" sz="3200" dirty="0" err="1" smtClean="0"/>
              <a:t>etrics.torproject.org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926239" y="4303501"/>
            <a:ext cx="2573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Hourly consensuses</a:t>
            </a:r>
            <a:endParaRPr lang="en-US" sz="2800" dirty="0"/>
          </a:p>
        </p:txBody>
      </p:sp>
      <p:pic>
        <p:nvPicPr>
          <p:cNvPr id="24" name="Picture 23" descr="Anonymous_Documents_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834" y="3776955"/>
            <a:ext cx="1830078" cy="183007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017073" y="3904808"/>
            <a:ext cx="28927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Monthly server descriptors archive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73175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93" y="26135"/>
            <a:ext cx="8229600" cy="1143000"/>
          </a:xfrm>
        </p:spPr>
        <p:txBody>
          <a:bodyPr/>
          <a:lstStyle/>
          <a:p>
            <a:r>
              <a:rPr lang="en-US" dirty="0" err="1" smtClean="0"/>
              <a:t>TorPS</a:t>
            </a:r>
            <a:r>
              <a:rPr lang="en-US" dirty="0" smtClean="0"/>
              <a:t>: The Tor Path Simulator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07625" y="4039905"/>
            <a:ext cx="823622" cy="1257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11" y="5297265"/>
            <a:ext cx="2153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User Model</a:t>
            </a:r>
            <a:endParaRPr lang="en-US" sz="2800" dirty="0"/>
          </a:p>
        </p:txBody>
      </p:sp>
      <p:sp>
        <p:nvSpPr>
          <p:cNvPr id="7" name="Right Arrow 6"/>
          <p:cNvSpPr/>
          <p:nvPr/>
        </p:nvSpPr>
        <p:spPr>
          <a:xfrm>
            <a:off x="2070730" y="4343926"/>
            <a:ext cx="1260515" cy="635064"/>
          </a:xfrm>
          <a:prstGeom prst="rightArrow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or_project_logo_hq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32" y="3824190"/>
            <a:ext cx="2299524" cy="14586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31245" y="5297265"/>
            <a:ext cx="2829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Client Software Model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946487" y="3778295"/>
            <a:ext cx="1767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Streams</a:t>
            </a:r>
            <a:endParaRPr lang="en-US" sz="2800" dirty="0"/>
          </a:p>
        </p:txBody>
      </p:sp>
      <p:pic>
        <p:nvPicPr>
          <p:cNvPr id="13" name="Picture 12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834" y="1177057"/>
            <a:ext cx="535348" cy="653021"/>
          </a:xfrm>
          <a:prstGeom prst="rect">
            <a:avLst/>
          </a:prstGeom>
        </p:spPr>
      </p:pic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05" y="1769491"/>
            <a:ext cx="535348" cy="653021"/>
          </a:xfrm>
          <a:prstGeom prst="rect">
            <a:avLst/>
          </a:prstGeom>
        </p:spPr>
      </p:pic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43" y="1151265"/>
            <a:ext cx="535348" cy="653021"/>
          </a:xfrm>
          <a:prstGeom prst="rect">
            <a:avLst/>
          </a:prstGeom>
        </p:spPr>
      </p:pic>
      <p:pic>
        <p:nvPicPr>
          <p:cNvPr id="17" name="Picture 16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95" y="908847"/>
            <a:ext cx="535348" cy="653021"/>
          </a:xfrm>
          <a:prstGeom prst="rect">
            <a:avLst/>
          </a:prstGeom>
        </p:spPr>
      </p:pic>
      <p:pic>
        <p:nvPicPr>
          <p:cNvPr id="18" name="Picture 17" descr="relay-on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713" y="1769491"/>
            <a:ext cx="535348" cy="6530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93212" y="1379482"/>
            <a:ext cx="2684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Network Model</a:t>
            </a:r>
            <a:endParaRPr lang="en-US" sz="2800" dirty="0"/>
          </a:p>
        </p:txBody>
      </p:sp>
      <p:sp>
        <p:nvSpPr>
          <p:cNvPr id="20" name="Down Arrow 19"/>
          <p:cNvSpPr/>
          <p:nvPr/>
        </p:nvSpPr>
        <p:spPr>
          <a:xfrm>
            <a:off x="4445877" y="2715344"/>
            <a:ext cx="786879" cy="1116659"/>
          </a:xfrm>
          <a:prstGeom prst="downArrow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270438" y="2715344"/>
            <a:ext cx="1767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Relay statuses</a:t>
            </a:r>
            <a:endParaRPr lang="en-US" sz="2800" dirty="0"/>
          </a:p>
        </p:txBody>
      </p:sp>
      <p:sp>
        <p:nvSpPr>
          <p:cNvPr id="22" name="Right Arrow 21"/>
          <p:cNvSpPr/>
          <p:nvPr/>
        </p:nvSpPr>
        <p:spPr>
          <a:xfrm>
            <a:off x="6257876" y="4343926"/>
            <a:ext cx="1260515" cy="635064"/>
          </a:xfrm>
          <a:prstGeom prst="rightArrow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916399" y="5022350"/>
            <a:ext cx="3125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Stream</a:t>
            </a:r>
            <a:r>
              <a:rPr lang="en-US" sz="2800" dirty="0" err="1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 err="1" smtClean="0"/>
              <a:t>Circuit</a:t>
            </a:r>
            <a:r>
              <a:rPr lang="en-US" sz="2800" dirty="0" smtClean="0"/>
              <a:t> mappings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3355803" y="3669451"/>
            <a:ext cx="2560596" cy="1738385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599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57"/>
            <a:ext cx="8229600" cy="1143000"/>
          </a:xfrm>
        </p:spPr>
        <p:txBody>
          <a:bodyPr/>
          <a:lstStyle/>
          <a:p>
            <a:r>
              <a:rPr lang="en-US" dirty="0" err="1"/>
              <a:t>TorPS</a:t>
            </a:r>
            <a:r>
              <a:rPr lang="en-US" dirty="0"/>
              <a:t>: The Tor Path Simulator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35" y="2676837"/>
            <a:ext cx="8807201" cy="404463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Reimplemented</a:t>
            </a:r>
            <a:r>
              <a:rPr lang="en-US" dirty="0" smtClean="0"/>
              <a:t> path selection in Python</a:t>
            </a:r>
          </a:p>
          <a:p>
            <a:r>
              <a:rPr lang="en-US" dirty="0" smtClean="0"/>
              <a:t>Based on current Tor stable version (0.2.3.25)</a:t>
            </a:r>
          </a:p>
          <a:p>
            <a:r>
              <a:rPr lang="en-US" dirty="0" smtClean="0"/>
              <a:t>Major path selection features include</a:t>
            </a:r>
          </a:p>
          <a:p>
            <a:pPr lvl="1"/>
            <a:r>
              <a:rPr lang="en-US" dirty="0" smtClean="0"/>
              <a:t>Bandwidth weighting</a:t>
            </a:r>
          </a:p>
          <a:p>
            <a:pPr lvl="1"/>
            <a:r>
              <a:rPr lang="en-US" dirty="0"/>
              <a:t>Exit </a:t>
            </a:r>
            <a:r>
              <a:rPr lang="en-US" dirty="0" smtClean="0"/>
              <a:t>policies</a:t>
            </a:r>
          </a:p>
          <a:p>
            <a:pPr lvl="1"/>
            <a:r>
              <a:rPr lang="en-US" dirty="0" smtClean="0"/>
              <a:t>Guards and guard rotation</a:t>
            </a:r>
          </a:p>
          <a:p>
            <a:pPr lvl="1"/>
            <a:r>
              <a:rPr lang="en-US" dirty="0" smtClean="0"/>
              <a:t>Hibernation</a:t>
            </a:r>
          </a:p>
          <a:p>
            <a:pPr lvl="1"/>
            <a:r>
              <a:rPr lang="en-US" dirty="0"/>
              <a:t>/16 and family </a:t>
            </a:r>
            <a:r>
              <a:rPr lang="en-US" dirty="0" smtClean="0"/>
              <a:t>conflicts</a:t>
            </a:r>
          </a:p>
          <a:p>
            <a:r>
              <a:rPr lang="en-US" dirty="0"/>
              <a:t>Omits effects of network performance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" name="Picture 4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32" y="825656"/>
            <a:ext cx="2299524" cy="14586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153616"/>
            <a:ext cx="396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Client Software Model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5630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Overview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192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</a:p>
          <a:p>
            <a:r>
              <a:rPr lang="en-US" dirty="0" smtClean="0"/>
              <a:t>Onion Routing Security Analysis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Problem: Traffic correlation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Adversary Model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Security Metrics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Evaluation Methodology</a:t>
            </a:r>
          </a:p>
          <a:p>
            <a:pPr lvl="1">
              <a:buFont typeface="Courier New"/>
              <a:buChar char="o"/>
            </a:pPr>
            <a:r>
              <a:rPr lang="en-US" dirty="0" smtClean="0">
                <a:solidFill>
                  <a:schemeClr val="bg1"/>
                </a:solidFill>
              </a:rPr>
              <a:t>Node Adversary Analysis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Link Adversary Analysis</a:t>
            </a:r>
          </a:p>
          <a:p>
            <a:r>
              <a:rPr lang="en-US" dirty="0" smtClean="0"/>
              <a:t>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28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105158"/>
              </p:ext>
            </p:extLst>
          </p:nvPr>
        </p:nvGraphicFramePr>
        <p:xfrm>
          <a:off x="4507028" y="2985153"/>
          <a:ext cx="4446153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883"/>
                <a:gridCol w="1406509"/>
                <a:gridCol w="212876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effectLst/>
                          <a:latin typeface="NimbusRomNo9L"/>
                        </a:rPr>
                        <a:t>Rank </a:t>
                      </a:r>
                      <a:endParaRPr lang="en-US" sz="2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effectLst/>
                          <a:latin typeface="NimbusRomNo9L"/>
                        </a:rPr>
                        <a:t>Bandwidth (MiB/s) 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effectLst/>
                          <a:latin typeface="NimbusRomNo9L"/>
                        </a:rPr>
                        <a:t>Family</a:t>
                      </a:r>
                      <a:endParaRPr lang="en-US" sz="2000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NimbusRomNo9L"/>
                        </a:rPr>
                        <a:t>1 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NimbusRomNo9L"/>
                        </a:rPr>
                        <a:t>260.5 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effectLst/>
                          <a:latin typeface="NimbusRomNo9L"/>
                        </a:rPr>
                        <a:t>torservers.net</a:t>
                      </a:r>
                      <a:endParaRPr lang="en-US" sz="2000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NimbusRomNo9L"/>
                        </a:rPr>
                        <a:t>2 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NimbusRomNo9L"/>
                        </a:rPr>
                        <a:t>115.7 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  <a:latin typeface="NimbusRomNo9L"/>
                        </a:rPr>
                        <a:t>Chaos Computer</a:t>
                      </a:r>
                      <a:r>
                        <a:rPr lang="en-US" sz="2000" baseline="0" dirty="0" smtClean="0">
                          <a:effectLst/>
                          <a:latin typeface="NimbusRomNo9L"/>
                        </a:rPr>
                        <a:t> C</a:t>
                      </a:r>
                      <a:r>
                        <a:rPr lang="en-US" sz="2000" dirty="0" smtClean="0">
                          <a:effectLst/>
                          <a:latin typeface="NimbusRomNo9L"/>
                        </a:rPr>
                        <a:t>lub</a:t>
                      </a:r>
                      <a:endParaRPr lang="en-US" sz="2000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NimbusRomNo9L"/>
                        </a:rPr>
                        <a:t>3 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NimbusRomNo9L"/>
                        </a:rPr>
                        <a:t>107.8 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  <a:latin typeface="NimbusRomNo9L"/>
                        </a:rPr>
                        <a:t>DFRI</a:t>
                      </a:r>
                      <a:endParaRPr lang="en-US" sz="2000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NimbusRomNo9L"/>
                        </a:rPr>
                        <a:t>4 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NimbusRomNo9L"/>
                        </a:rPr>
                        <a:t>95.3 </a:t>
                      </a:r>
                      <a:endParaRPr lang="en-US" sz="20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  <a:latin typeface="NimbusRomNo9L"/>
                        </a:rPr>
                        <a:t>Team </a:t>
                      </a:r>
                      <a:r>
                        <a:rPr lang="en-US" sz="2000" dirty="0" err="1" smtClean="0">
                          <a:effectLst/>
                          <a:latin typeface="NimbusRomNo9L"/>
                        </a:rPr>
                        <a:t>Cymru</a:t>
                      </a:r>
                      <a:endParaRPr lang="en-US" sz="2000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NimbusRomNo9L"/>
                        </a:rPr>
                        <a:t>5 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NimbusRomNo9L"/>
                        </a:rPr>
                        <a:t>80.5 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NimbusRomNo9L"/>
                        </a:rPr>
                        <a:t>Paint </a:t>
                      </a:r>
                      <a:endParaRPr lang="en-US" sz="2000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057392" y="5988833"/>
            <a:ext cx="4895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Top Tor families, 3/31</a:t>
            </a:r>
            <a:r>
              <a:rPr lang="nl-NL" sz="2400" dirty="0" smtClean="0"/>
              <a:t>/13</a:t>
            </a:r>
            <a:endParaRPr lang="en-US" sz="24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30418"/>
            <a:ext cx="8229600" cy="778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Node Adversary</a:t>
            </a:r>
            <a:endParaRPr lang="en-US" dirty="0"/>
          </a:p>
        </p:txBody>
      </p:sp>
      <p:pic>
        <p:nvPicPr>
          <p:cNvPr id="18" name="Picture 1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737" y="694198"/>
            <a:ext cx="761206" cy="928524"/>
          </a:xfrm>
          <a:prstGeom prst="rect">
            <a:avLst/>
          </a:prstGeom>
        </p:spPr>
      </p:pic>
      <p:pic>
        <p:nvPicPr>
          <p:cNvPr id="19" name="Picture 1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84" y="596522"/>
            <a:ext cx="761206" cy="928524"/>
          </a:xfrm>
          <a:prstGeom prst="rect">
            <a:avLst/>
          </a:prstGeom>
        </p:spPr>
      </p:pic>
      <p:pic>
        <p:nvPicPr>
          <p:cNvPr id="20" name="Picture 1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818" y="1273051"/>
            <a:ext cx="761206" cy="928524"/>
          </a:xfrm>
          <a:prstGeom prst="rect">
            <a:avLst/>
          </a:prstGeom>
        </p:spPr>
      </p:pic>
      <p:pic>
        <p:nvPicPr>
          <p:cNvPr id="21" name="Picture 2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58" y="1413565"/>
            <a:ext cx="761206" cy="928524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3"/>
          <a:stretch>
            <a:fillRect/>
          </a:stretch>
        </p:blipFill>
        <p:spPr>
          <a:xfrm>
            <a:off x="1286989" y="1158460"/>
            <a:ext cx="462465" cy="705561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4"/>
          <a:stretch>
            <a:fillRect/>
          </a:stretch>
        </p:blipFill>
        <p:spPr>
          <a:xfrm>
            <a:off x="7108549" y="1158460"/>
            <a:ext cx="850958" cy="705561"/>
          </a:xfrm>
          <a:prstGeom prst="rect">
            <a:avLst/>
          </a:prstGeom>
        </p:spPr>
      </p:pic>
      <p:pic>
        <p:nvPicPr>
          <p:cNvPr id="24" name="Picture 2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61" y="1396649"/>
            <a:ext cx="761206" cy="928524"/>
          </a:xfrm>
          <a:prstGeom prst="rect">
            <a:avLst/>
          </a:prstGeom>
        </p:spPr>
      </p:pic>
      <p:pic>
        <p:nvPicPr>
          <p:cNvPr id="25" name="Picture 24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024" y="777764"/>
            <a:ext cx="638849" cy="618885"/>
          </a:xfrm>
          <a:prstGeom prst="rect">
            <a:avLst/>
          </a:prstGeom>
        </p:spPr>
      </p:pic>
      <p:pic>
        <p:nvPicPr>
          <p:cNvPr id="26" name="Picture 25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857" y="1497687"/>
            <a:ext cx="638849" cy="61888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512818" y="2201575"/>
            <a:ext cx="4595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100 </a:t>
            </a:r>
            <a:r>
              <a:rPr lang="en-US" sz="2800" dirty="0" err="1" smtClean="0"/>
              <a:t>MiB</a:t>
            </a:r>
            <a:r>
              <a:rPr lang="en-US" sz="2800" dirty="0" smtClean="0"/>
              <a:t>/s total bandwidth</a:t>
            </a:r>
            <a:endParaRPr lang="en-US" sz="28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626321"/>
              </p:ext>
            </p:extLst>
          </p:nvPr>
        </p:nvGraphicFramePr>
        <p:xfrm>
          <a:off x="85653" y="3296585"/>
          <a:ext cx="4100290" cy="211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290"/>
                <a:gridCol w="1136952"/>
                <a:gridCol w="1403048"/>
              </a:tblGrid>
              <a:tr h="644714">
                <a:tc>
                  <a:txBody>
                    <a:bodyPr/>
                    <a:lstStyle/>
                    <a:p>
                      <a:r>
                        <a:rPr lang="en-US" dirty="0" smtClean="0"/>
                        <a:t>Relay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Bandwidth (</a:t>
                      </a:r>
                      <a:r>
                        <a:rPr lang="en-US" dirty="0" err="1" smtClean="0"/>
                        <a:t>GiB</a:t>
                      </a:r>
                      <a:r>
                        <a:rPr lang="en-US" dirty="0" smtClean="0"/>
                        <a:t>/s)</a:t>
                      </a:r>
                      <a:endParaRPr lang="en-US" dirty="0"/>
                    </a:p>
                  </a:txBody>
                  <a:tcPr/>
                </a:tc>
              </a:tr>
              <a:tr h="372254">
                <a:tc>
                  <a:txBody>
                    <a:bodyPr/>
                    <a:lstStyle/>
                    <a:p>
                      <a:r>
                        <a:rPr lang="en-US" dirty="0" smtClean="0"/>
                        <a:t>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3.10</a:t>
                      </a:r>
                      <a:endParaRPr lang="en-US" dirty="0"/>
                    </a:p>
                  </a:txBody>
                  <a:tcPr/>
                </a:tc>
              </a:tr>
              <a:tr h="362857">
                <a:tc>
                  <a:txBody>
                    <a:bodyPr/>
                    <a:lstStyle/>
                    <a:p>
                      <a:r>
                        <a:rPr lang="en-US" dirty="0" smtClean="0"/>
                        <a:t>Guard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1.25</a:t>
                      </a:r>
                      <a:endParaRPr lang="en-US" dirty="0"/>
                    </a:p>
                  </a:txBody>
                  <a:tcPr/>
                </a:tc>
              </a:tr>
              <a:tr h="359954">
                <a:tc>
                  <a:txBody>
                    <a:bodyPr/>
                    <a:lstStyle/>
                    <a:p>
                      <a:r>
                        <a:rPr lang="en-US" dirty="0" smtClean="0"/>
                        <a:t>Exit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0.30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Guard &amp; Exit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5654" y="5429889"/>
            <a:ext cx="4100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Tor relay capacity, 3/31</a:t>
            </a:r>
            <a:r>
              <a:rPr lang="en-US" sz="2400" dirty="0"/>
              <a:t>/</a:t>
            </a:r>
            <a:r>
              <a:rPr lang="en-US" sz="2400" dirty="0" smtClean="0"/>
              <a:t>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585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18"/>
            <a:ext cx="8229600" cy="778371"/>
          </a:xfrm>
        </p:spPr>
        <p:txBody>
          <a:bodyPr/>
          <a:lstStyle/>
          <a:p>
            <a:r>
              <a:rPr lang="en-US" dirty="0" smtClean="0"/>
              <a:t>Node Adversary</a:t>
            </a:r>
            <a:endParaRPr lang="en-US" dirty="0"/>
          </a:p>
        </p:txBody>
      </p:sp>
      <p:pic>
        <p:nvPicPr>
          <p:cNvPr id="4" name="Picture 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737" y="694198"/>
            <a:ext cx="761206" cy="928524"/>
          </a:xfrm>
          <a:prstGeom prst="rect">
            <a:avLst/>
          </a:prstGeom>
        </p:spPr>
      </p:pic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84" y="596522"/>
            <a:ext cx="761206" cy="928524"/>
          </a:xfrm>
          <a:prstGeom prst="rect">
            <a:avLst/>
          </a:prstGeom>
        </p:spPr>
      </p:pic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818" y="1273051"/>
            <a:ext cx="761206" cy="928524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58" y="1413565"/>
            <a:ext cx="761206" cy="92852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286989" y="1158460"/>
            <a:ext cx="462465" cy="70556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7108549" y="1158460"/>
            <a:ext cx="850958" cy="705561"/>
          </a:xfrm>
          <a:prstGeom prst="rect">
            <a:avLst/>
          </a:prstGeom>
        </p:spPr>
      </p:pic>
      <p:pic>
        <p:nvPicPr>
          <p:cNvPr id="10" name="Picture 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61" y="1396649"/>
            <a:ext cx="761206" cy="928524"/>
          </a:xfrm>
          <a:prstGeom prst="rect">
            <a:avLst/>
          </a:prstGeom>
        </p:spPr>
      </p:pic>
      <p:pic>
        <p:nvPicPr>
          <p:cNvPr id="11" name="Picture 10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024" y="777764"/>
            <a:ext cx="638849" cy="618885"/>
          </a:xfrm>
          <a:prstGeom prst="rect">
            <a:avLst/>
          </a:prstGeom>
        </p:spPr>
      </p:pic>
      <p:pic>
        <p:nvPicPr>
          <p:cNvPr id="12" name="Picture 11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857" y="1497687"/>
            <a:ext cx="638849" cy="61888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12818" y="2201575"/>
            <a:ext cx="4595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100 </a:t>
            </a:r>
            <a:r>
              <a:rPr lang="en-US" sz="2800" dirty="0" err="1" smtClean="0"/>
              <a:t>MiB</a:t>
            </a:r>
            <a:r>
              <a:rPr lang="en-US" sz="2800" dirty="0" smtClean="0"/>
              <a:t>/s total bandwidth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-33305" y="64595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Probability to compromise at least one stream and rate of </a:t>
            </a:r>
            <a:r>
              <a:rPr lang="en-US" dirty="0" smtClean="0"/>
              <a:t>compromise, </a:t>
            </a:r>
            <a:r>
              <a:rPr lang="en-US" dirty="0"/>
              <a:t>10</a:t>
            </a:r>
            <a:r>
              <a:rPr lang="en-US" dirty="0" smtClean="0"/>
              <a:t>/12 </a:t>
            </a:r>
            <a:r>
              <a:rPr lang="en-US" dirty="0"/>
              <a:t>– 3</a:t>
            </a:r>
            <a:r>
              <a:rPr lang="en-US" dirty="0" smtClean="0"/>
              <a:t>/13</a:t>
            </a:r>
            <a:r>
              <a:rPr lang="en-US" dirty="0"/>
              <a:t>.</a:t>
            </a:r>
          </a:p>
        </p:txBody>
      </p:sp>
      <p:pic>
        <p:nvPicPr>
          <p:cNvPr id="13" name="Picture 12" descr="vary_allocation-2012-10--2013-03-compromise_probs_rates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10" y="2724795"/>
            <a:ext cx="7315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6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30418"/>
            <a:ext cx="8229600" cy="778371"/>
          </a:xfrm>
        </p:spPr>
        <p:txBody>
          <a:bodyPr/>
          <a:lstStyle/>
          <a:p>
            <a:r>
              <a:rPr lang="en-US" dirty="0" smtClean="0"/>
              <a:t>Node Adversary</a:t>
            </a:r>
            <a:endParaRPr lang="en-US" dirty="0"/>
          </a:p>
        </p:txBody>
      </p:sp>
      <p:pic>
        <p:nvPicPr>
          <p:cNvPr id="19" name="Picture 1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737" y="694198"/>
            <a:ext cx="761206" cy="928524"/>
          </a:xfrm>
          <a:prstGeom prst="rect">
            <a:avLst/>
          </a:prstGeom>
        </p:spPr>
      </p:pic>
      <p:pic>
        <p:nvPicPr>
          <p:cNvPr id="20" name="Picture 1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84" y="596522"/>
            <a:ext cx="761206" cy="928524"/>
          </a:xfrm>
          <a:prstGeom prst="rect">
            <a:avLst/>
          </a:prstGeom>
        </p:spPr>
      </p:pic>
      <p:pic>
        <p:nvPicPr>
          <p:cNvPr id="21" name="Picture 2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818" y="1273051"/>
            <a:ext cx="761206" cy="928524"/>
          </a:xfrm>
          <a:prstGeom prst="rect">
            <a:avLst/>
          </a:prstGeom>
        </p:spPr>
      </p:pic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58" y="1413565"/>
            <a:ext cx="761206" cy="928524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3"/>
          <a:stretch>
            <a:fillRect/>
          </a:stretch>
        </p:blipFill>
        <p:spPr>
          <a:xfrm>
            <a:off x="1286989" y="1158460"/>
            <a:ext cx="462465" cy="705561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4"/>
          <a:stretch>
            <a:fillRect/>
          </a:stretch>
        </p:blipFill>
        <p:spPr>
          <a:xfrm>
            <a:off x="7108549" y="1158460"/>
            <a:ext cx="850958" cy="705561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61" y="1396649"/>
            <a:ext cx="761206" cy="928524"/>
          </a:xfrm>
          <a:prstGeom prst="rect">
            <a:avLst/>
          </a:prstGeom>
        </p:spPr>
      </p:pic>
      <p:pic>
        <p:nvPicPr>
          <p:cNvPr id="26" name="Picture 25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024" y="777764"/>
            <a:ext cx="638849" cy="618885"/>
          </a:xfrm>
          <a:prstGeom prst="rect">
            <a:avLst/>
          </a:prstGeom>
        </p:spPr>
      </p:pic>
      <p:pic>
        <p:nvPicPr>
          <p:cNvPr id="27" name="Picture 26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857" y="1497687"/>
            <a:ext cx="638849" cy="61888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447864" y="2201575"/>
            <a:ext cx="6316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100 </a:t>
            </a:r>
            <a:r>
              <a:rPr lang="en-US" sz="2800" dirty="0" err="1" smtClean="0"/>
              <a:t>MiB</a:t>
            </a:r>
            <a:r>
              <a:rPr lang="en-US" sz="2800" dirty="0" smtClean="0"/>
              <a:t>/s total bandwidth</a:t>
            </a:r>
          </a:p>
          <a:p>
            <a:pPr algn="ctr"/>
            <a:r>
              <a:rPr lang="en-US" sz="2800" dirty="0"/>
              <a:t>83.3 </a:t>
            </a:r>
            <a:r>
              <a:rPr lang="en-US" sz="2800" dirty="0" err="1"/>
              <a:t>MiB</a:t>
            </a:r>
            <a:r>
              <a:rPr lang="en-US" sz="2800" dirty="0"/>
              <a:t>/s </a:t>
            </a:r>
            <a:r>
              <a:rPr lang="en-US" sz="2800" dirty="0" smtClean="0"/>
              <a:t>guard,16.7 </a:t>
            </a:r>
            <a:r>
              <a:rPr lang="en-US" sz="2800" dirty="0" err="1"/>
              <a:t>MiB</a:t>
            </a:r>
            <a:r>
              <a:rPr lang="en-US" sz="2800" dirty="0"/>
              <a:t>/s </a:t>
            </a:r>
            <a:r>
              <a:rPr lang="en-US" sz="2800" dirty="0" smtClean="0"/>
              <a:t>exit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15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73"/>
            <a:ext cx="6985466" cy="6900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Node Adversary Results</a:t>
            </a:r>
            <a:endParaRPr lang="en-US" dirty="0"/>
          </a:p>
        </p:txBody>
      </p:sp>
      <p:pic>
        <p:nvPicPr>
          <p:cNvPr id="4" name="Picture 3" descr="user-models-2012-10--2013-03-448112-82033-0-adv-exit-guard-comp-rates-c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62" y="3822042"/>
            <a:ext cx="5231731" cy="2942849"/>
          </a:xfrm>
          <a:prstGeom prst="rect">
            <a:avLst/>
          </a:prstGeom>
        </p:spPr>
      </p:pic>
      <p:pic>
        <p:nvPicPr>
          <p:cNvPr id="5" name="Picture 4" descr="user-models-2012-10--2013-03-448112-82033-0-adv-exit-guard-comp-times-cd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95" y="781504"/>
            <a:ext cx="5231732" cy="29428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0027" y="1501952"/>
            <a:ext cx="3693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Time to first compromised stream, 10/12 – 3/13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89" y="4804789"/>
            <a:ext cx="3693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Fraction compromised streams, 10/12 – 3/13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36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939144" y="2278040"/>
            <a:ext cx="3265714" cy="2195242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94" y="2853630"/>
            <a:ext cx="1384054" cy="877930"/>
          </a:xfrm>
          <a:prstGeom prst="rect">
            <a:avLst/>
          </a:prstGeom>
        </p:spPr>
      </p:pic>
      <p:sp>
        <p:nvSpPr>
          <p:cNvPr id="33" name="Title 5"/>
          <p:cNvSpPr txBox="1">
            <a:spLocks/>
          </p:cNvSpPr>
          <p:nvPr/>
        </p:nvSpPr>
        <p:spPr>
          <a:xfrm>
            <a:off x="457200" y="93210"/>
            <a:ext cx="8229600" cy="790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Summary: Who uses Tor?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619" y="1838734"/>
            <a:ext cx="30963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Individuals avoiding </a:t>
            </a:r>
            <a:r>
              <a:rPr lang="en-US" sz="2400" dirty="0" smtClean="0"/>
              <a:t>censorship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Individuals </a:t>
            </a:r>
            <a:r>
              <a:rPr lang="en-US" sz="2400" dirty="0" smtClean="0"/>
              <a:t>avoiding surveillance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204858" y="1838734"/>
            <a:ext cx="29391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Journalists protecting themselves or sources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Law </a:t>
            </a:r>
            <a:r>
              <a:rPr lang="en-US" sz="2400" dirty="0" smtClean="0"/>
              <a:t>enforcement during investigations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Intelligence analysts for gathering </a:t>
            </a:r>
            <a:r>
              <a:rPr lang="en-US" sz="2400" dirty="0" smtClean="0"/>
              <a:t>data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481246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73"/>
            <a:ext cx="6985466" cy="6900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Node Adversary Results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50027" y="1501952"/>
            <a:ext cx="3693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Time to first compromised guard, 10/12 – 3/13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89" y="4804789"/>
            <a:ext cx="369397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Fraction streams with compromised guard, 10/12 – 3/13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7" name="Picture 6" descr="user-models-2012-10--2013-03-448112-82033-0-adv-guard-comp-times-c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95" y="781504"/>
            <a:ext cx="5231732" cy="2942849"/>
          </a:xfrm>
          <a:prstGeom prst="rect">
            <a:avLst/>
          </a:prstGeom>
        </p:spPr>
      </p:pic>
      <p:pic>
        <p:nvPicPr>
          <p:cNvPr id="9" name="Picture 8" descr="user-models-2012-10--2013-03-448112-82033-0-adv-guard-comp-rates-cd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62" y="3822042"/>
            <a:ext cx="5231732" cy="29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859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73"/>
            <a:ext cx="6985466" cy="6900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Node Adversary Results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50027" y="1501952"/>
            <a:ext cx="3693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Time to first compromised exit, 10/12 – 3/13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89" y="4804789"/>
            <a:ext cx="3693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Fraction compromised exits, 10/12 – 3/13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7" name="Picture 6" descr="user-models-2012-10--2013-03-448112-82033-0-adv-exit-comp-times-c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95" y="781504"/>
            <a:ext cx="5231732" cy="2942849"/>
          </a:xfrm>
          <a:prstGeom prst="rect">
            <a:avLst/>
          </a:prstGeom>
        </p:spPr>
      </p:pic>
      <p:pic>
        <p:nvPicPr>
          <p:cNvPr id="9" name="Picture 8" descr="user-models-2012-10--2013-03-448112-82033-0-adv-exit-comp-rates-cd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62" y="3822042"/>
            <a:ext cx="5231731" cy="29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859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85646"/>
            <a:ext cx="8229600" cy="940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Time to first </a:t>
            </a:r>
            <a:r>
              <a:rPr lang="en-US" dirty="0" smtClean="0"/>
              <a:t>compromised circuit, 10/12-3/13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91473"/>
            <a:ext cx="6985466" cy="6900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Node Adversary Results</a:t>
            </a:r>
            <a:endParaRPr lang="en-US" dirty="0"/>
          </a:p>
        </p:txBody>
      </p:sp>
      <p:pic>
        <p:nvPicPr>
          <p:cNvPr id="7" name="Picture 6" descr="vary-bandwidth-2012-10--2013-03-exit-guard-comp-times-c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83" y="1032346"/>
            <a:ext cx="6071066" cy="45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14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Overview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192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</a:p>
          <a:p>
            <a:r>
              <a:rPr lang="en-US" dirty="0" smtClean="0"/>
              <a:t>Onion Routing Security Analysis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Problem: Traffic correlation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Adversary Model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Security Metrics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Evaluation Methodology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Node Adversary Analysis</a:t>
            </a:r>
          </a:p>
          <a:p>
            <a:pPr lvl="1">
              <a:buFont typeface="Courier New"/>
              <a:buChar char="o"/>
            </a:pPr>
            <a:r>
              <a:rPr lang="en-US" dirty="0" smtClean="0">
                <a:solidFill>
                  <a:schemeClr val="bg1"/>
                </a:solidFill>
              </a:rPr>
              <a:t>Link Adversary Analysis</a:t>
            </a:r>
          </a:p>
          <a:p>
            <a:r>
              <a:rPr lang="en-US" dirty="0" smtClean="0"/>
              <a:t>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63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86" y="0"/>
            <a:ext cx="8601314" cy="769293"/>
          </a:xfrm>
        </p:spPr>
        <p:txBody>
          <a:bodyPr/>
          <a:lstStyle/>
          <a:p>
            <a:r>
              <a:rPr lang="en-US" dirty="0" smtClean="0"/>
              <a:t>Link Adversary</a:t>
            </a:r>
            <a:endParaRPr lang="en-US" dirty="0"/>
          </a:p>
        </p:txBody>
      </p:sp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72" y="2877254"/>
            <a:ext cx="761206" cy="928524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246" y="2877254"/>
            <a:ext cx="761206" cy="92852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020579" y="3049195"/>
            <a:ext cx="462465" cy="70556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075167" y="3049195"/>
            <a:ext cx="850958" cy="705561"/>
          </a:xfrm>
          <a:prstGeom prst="rect">
            <a:avLst/>
          </a:prstGeom>
        </p:spPr>
      </p:pic>
      <p:pic>
        <p:nvPicPr>
          <p:cNvPr id="12" name="Picture 1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657" y="2877254"/>
            <a:ext cx="761206" cy="92852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3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Arrow Connector 36"/>
          <p:cNvCxnSpPr/>
          <p:nvPr/>
        </p:nvCxnSpPr>
        <p:spPr>
          <a:xfrm flipH="1" flipV="1">
            <a:off x="6868606" y="1887701"/>
            <a:ext cx="373067" cy="34764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7400686" y="2718411"/>
            <a:ext cx="99960" cy="330784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5" idx="3"/>
            <a:endCxn id="29" idx="2"/>
          </p:cNvCxnSpPr>
          <p:nvPr/>
        </p:nvCxnSpPr>
        <p:spPr>
          <a:xfrm flipV="1">
            <a:off x="2774468" y="812853"/>
            <a:ext cx="1180085" cy="558776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86" y="0"/>
            <a:ext cx="8601314" cy="769293"/>
          </a:xfrm>
        </p:spPr>
        <p:txBody>
          <a:bodyPr/>
          <a:lstStyle/>
          <a:p>
            <a:r>
              <a:rPr lang="en-US" dirty="0" smtClean="0"/>
              <a:t>Link Adversary</a:t>
            </a:r>
            <a:endParaRPr lang="en-US" dirty="0"/>
          </a:p>
        </p:txBody>
      </p:sp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72" y="2877254"/>
            <a:ext cx="761206" cy="928524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246" y="2877254"/>
            <a:ext cx="761206" cy="92852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020579" y="3049195"/>
            <a:ext cx="462465" cy="70556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075167" y="3049195"/>
            <a:ext cx="850958" cy="705561"/>
          </a:xfrm>
          <a:prstGeom prst="rect">
            <a:avLst/>
          </a:prstGeom>
        </p:spPr>
      </p:pic>
      <p:pic>
        <p:nvPicPr>
          <p:cNvPr id="12" name="Picture 1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657" y="2877254"/>
            <a:ext cx="761206" cy="928524"/>
          </a:xfrm>
          <a:prstGeom prst="rect">
            <a:avLst/>
          </a:prstGeom>
        </p:spPr>
      </p:pic>
      <p:sp>
        <p:nvSpPr>
          <p:cNvPr id="15" name="Cloud 14"/>
          <p:cNvSpPr/>
          <p:nvPr/>
        </p:nvSpPr>
        <p:spPr>
          <a:xfrm>
            <a:off x="683893" y="2199480"/>
            <a:ext cx="696103" cy="627364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32831" y="2298669"/>
            <a:ext cx="75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AS1</a:t>
            </a:r>
            <a:endParaRPr lang="en-US" dirty="0"/>
          </a:p>
        </p:txBody>
      </p:sp>
      <p:sp>
        <p:nvSpPr>
          <p:cNvPr id="17" name="Cloud 16"/>
          <p:cNvSpPr/>
          <p:nvPr/>
        </p:nvSpPr>
        <p:spPr>
          <a:xfrm>
            <a:off x="2324875" y="2249890"/>
            <a:ext cx="696103" cy="627364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73813" y="2349079"/>
            <a:ext cx="75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AS2</a:t>
            </a:r>
            <a:endParaRPr lang="en-US" dirty="0"/>
          </a:p>
        </p:txBody>
      </p:sp>
      <p:sp>
        <p:nvSpPr>
          <p:cNvPr id="19" name="Cloud 18"/>
          <p:cNvSpPr/>
          <p:nvPr/>
        </p:nvSpPr>
        <p:spPr>
          <a:xfrm>
            <a:off x="3749347" y="2199480"/>
            <a:ext cx="696103" cy="627364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798285" y="2298669"/>
            <a:ext cx="75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AS3</a:t>
            </a:r>
            <a:endParaRPr lang="en-US" dirty="0"/>
          </a:p>
        </p:txBody>
      </p:sp>
      <p:sp>
        <p:nvSpPr>
          <p:cNvPr id="21" name="Cloud 20"/>
          <p:cNvSpPr/>
          <p:nvPr/>
        </p:nvSpPr>
        <p:spPr>
          <a:xfrm>
            <a:off x="5366398" y="2199480"/>
            <a:ext cx="696103" cy="627364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15336" y="2298669"/>
            <a:ext cx="75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AS4</a:t>
            </a:r>
            <a:endParaRPr lang="en-US" dirty="0"/>
          </a:p>
        </p:txBody>
      </p:sp>
      <p:sp>
        <p:nvSpPr>
          <p:cNvPr id="23" name="Cloud 22"/>
          <p:cNvSpPr/>
          <p:nvPr/>
        </p:nvSpPr>
        <p:spPr>
          <a:xfrm>
            <a:off x="6893621" y="2199480"/>
            <a:ext cx="696103" cy="627364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942559" y="2298669"/>
            <a:ext cx="75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AS5</a:t>
            </a:r>
            <a:endParaRPr lang="en-US" dirty="0"/>
          </a:p>
        </p:txBody>
      </p:sp>
      <p:sp>
        <p:nvSpPr>
          <p:cNvPr id="25" name="Cloud 24"/>
          <p:cNvSpPr/>
          <p:nvPr/>
        </p:nvSpPr>
        <p:spPr>
          <a:xfrm>
            <a:off x="2324875" y="1328922"/>
            <a:ext cx="899186" cy="746946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373813" y="1426035"/>
            <a:ext cx="75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AS6</a:t>
            </a:r>
            <a:endParaRPr lang="en-US" sz="2400" dirty="0"/>
          </a:p>
        </p:txBody>
      </p:sp>
      <p:sp>
        <p:nvSpPr>
          <p:cNvPr id="29" name="Cloud 28"/>
          <p:cNvSpPr/>
          <p:nvPr/>
        </p:nvSpPr>
        <p:spPr>
          <a:xfrm>
            <a:off x="3950008" y="279278"/>
            <a:ext cx="1465328" cy="1067149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201537" y="551243"/>
            <a:ext cx="1189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AS8</a:t>
            </a:r>
            <a:endParaRPr lang="en-US" sz="2800" dirty="0"/>
          </a:p>
        </p:txBody>
      </p:sp>
      <p:sp>
        <p:nvSpPr>
          <p:cNvPr id="31" name="Cloud 30"/>
          <p:cNvSpPr/>
          <p:nvPr/>
        </p:nvSpPr>
        <p:spPr>
          <a:xfrm>
            <a:off x="6062501" y="1311058"/>
            <a:ext cx="899186" cy="746946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111439" y="1408171"/>
            <a:ext cx="75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AS7</a:t>
            </a:r>
            <a:endParaRPr lang="en-US" sz="2400" dirty="0"/>
          </a:p>
        </p:txBody>
      </p:sp>
      <p:cxnSp>
        <p:nvCxnSpPr>
          <p:cNvPr id="33" name="Straight Arrow Connector 32"/>
          <p:cNvCxnSpPr>
            <a:endCxn id="25" idx="2"/>
          </p:cNvCxnSpPr>
          <p:nvPr/>
        </p:nvCxnSpPr>
        <p:spPr>
          <a:xfrm flipV="1">
            <a:off x="1379996" y="1702395"/>
            <a:ext cx="947668" cy="596274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3"/>
            <a:endCxn id="40" idx="2"/>
          </p:cNvCxnSpPr>
          <p:nvPr/>
        </p:nvCxnSpPr>
        <p:spPr>
          <a:xfrm flipV="1">
            <a:off x="2672927" y="1821494"/>
            <a:ext cx="1558330" cy="464266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3"/>
          </p:cNvCxnSpPr>
          <p:nvPr/>
        </p:nvCxnSpPr>
        <p:spPr>
          <a:xfrm flipV="1">
            <a:off x="4097399" y="2075868"/>
            <a:ext cx="180007" cy="159482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1" idx="3"/>
            <a:endCxn id="40" idx="0"/>
          </p:cNvCxnSpPr>
          <p:nvPr/>
        </p:nvCxnSpPr>
        <p:spPr>
          <a:xfrm flipH="1" flipV="1">
            <a:off x="5126905" y="1821494"/>
            <a:ext cx="587545" cy="413856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9" idx="0"/>
            <a:endCxn id="31" idx="3"/>
          </p:cNvCxnSpPr>
          <p:nvPr/>
        </p:nvCxnSpPr>
        <p:spPr>
          <a:xfrm>
            <a:off x="5414115" y="812853"/>
            <a:ext cx="1097979" cy="540912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0" idx="0"/>
            <a:endCxn id="15" idx="1"/>
          </p:cNvCxnSpPr>
          <p:nvPr/>
        </p:nvCxnSpPr>
        <p:spPr>
          <a:xfrm flipH="1" flipV="1">
            <a:off x="1031945" y="2826176"/>
            <a:ext cx="219867" cy="22301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8" idx="0"/>
          </p:cNvCxnSpPr>
          <p:nvPr/>
        </p:nvCxnSpPr>
        <p:spPr>
          <a:xfrm flipH="1" flipV="1">
            <a:off x="2640375" y="2877254"/>
            <a:ext cx="32553" cy="322027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19" idx="1"/>
          </p:cNvCxnSpPr>
          <p:nvPr/>
        </p:nvCxnSpPr>
        <p:spPr>
          <a:xfrm flipH="1" flipV="1">
            <a:off x="4097399" y="2826176"/>
            <a:ext cx="104139" cy="22301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21" idx="1"/>
          </p:cNvCxnSpPr>
          <p:nvPr/>
        </p:nvCxnSpPr>
        <p:spPr>
          <a:xfrm flipV="1">
            <a:off x="5714450" y="2826176"/>
            <a:ext cx="0" cy="373105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3805778"/>
            <a:ext cx="8229600" cy="305222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Autonomous Systems (</a:t>
            </a:r>
            <a:r>
              <a:rPr lang="en-US" sz="3000" dirty="0" err="1" smtClean="0"/>
              <a:t>ASes</a:t>
            </a:r>
            <a:r>
              <a:rPr lang="en-US" sz="3000" dirty="0" smtClean="0"/>
              <a:t>)</a:t>
            </a:r>
          </a:p>
        </p:txBody>
      </p:sp>
      <p:sp>
        <p:nvSpPr>
          <p:cNvPr id="40" name="Cloud 39"/>
          <p:cNvSpPr/>
          <p:nvPr/>
        </p:nvSpPr>
        <p:spPr>
          <a:xfrm>
            <a:off x="4228468" y="1448021"/>
            <a:ext cx="899186" cy="746946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277406" y="1545134"/>
            <a:ext cx="75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AS6</a:t>
            </a:r>
            <a:endParaRPr lang="en-US" sz="2400" dirty="0"/>
          </a:p>
        </p:txBody>
      </p:sp>
      <p:cxnSp>
        <p:nvCxnSpPr>
          <p:cNvPr id="45" name="Straight Arrow Connector 44"/>
          <p:cNvCxnSpPr>
            <a:stCxn id="40" idx="3"/>
            <a:endCxn id="29" idx="1"/>
          </p:cNvCxnSpPr>
          <p:nvPr/>
        </p:nvCxnSpPr>
        <p:spPr>
          <a:xfrm flipV="1">
            <a:off x="4678061" y="1345291"/>
            <a:ext cx="4611" cy="145437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6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86" y="0"/>
            <a:ext cx="8601314" cy="769293"/>
          </a:xfrm>
        </p:spPr>
        <p:txBody>
          <a:bodyPr/>
          <a:lstStyle/>
          <a:p>
            <a:r>
              <a:rPr lang="en-US" dirty="0" smtClean="0"/>
              <a:t>Link Adversary</a:t>
            </a:r>
            <a:endParaRPr lang="en-US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3805778"/>
            <a:ext cx="8229600" cy="305222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Autonomous Systems (</a:t>
            </a:r>
            <a:r>
              <a:rPr lang="en-US" sz="3000" dirty="0" err="1" smtClean="0"/>
              <a:t>ASes</a:t>
            </a:r>
            <a:r>
              <a:rPr lang="en-US" sz="30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Internet Exchange Points (IXPs)</a:t>
            </a:r>
          </a:p>
        </p:txBody>
      </p:sp>
      <p:pic>
        <p:nvPicPr>
          <p:cNvPr id="3" name="Picture 2" descr="L3_swi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998" y="2249890"/>
            <a:ext cx="673733" cy="593727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>
          <a:xfrm flipH="1" flipV="1">
            <a:off x="6868606" y="1887701"/>
            <a:ext cx="373067" cy="34764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7400686" y="2718411"/>
            <a:ext cx="99960" cy="330784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74" idx="3"/>
            <a:endCxn id="76" idx="2"/>
          </p:cNvCxnSpPr>
          <p:nvPr/>
        </p:nvCxnSpPr>
        <p:spPr>
          <a:xfrm flipV="1">
            <a:off x="2774468" y="812853"/>
            <a:ext cx="1180085" cy="558776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72" y="2877254"/>
            <a:ext cx="761206" cy="928524"/>
          </a:xfrm>
          <a:prstGeom prst="rect">
            <a:avLst/>
          </a:prstGeom>
        </p:spPr>
      </p:pic>
      <p:pic>
        <p:nvPicPr>
          <p:cNvPr id="55" name="Picture 5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246" y="2877254"/>
            <a:ext cx="761206" cy="928524"/>
          </a:xfrm>
          <a:prstGeom prst="rect">
            <a:avLst/>
          </a:prstGeom>
        </p:spPr>
      </p:pic>
      <p:pic>
        <p:nvPicPr>
          <p:cNvPr id="56" name="Picture 55"/>
          <p:cNvPicPr/>
          <p:nvPr/>
        </p:nvPicPr>
        <p:blipFill>
          <a:blip r:embed="rId4"/>
          <a:stretch>
            <a:fillRect/>
          </a:stretch>
        </p:blipFill>
        <p:spPr>
          <a:xfrm>
            <a:off x="1020579" y="3049195"/>
            <a:ext cx="462465" cy="705561"/>
          </a:xfrm>
          <a:prstGeom prst="rect">
            <a:avLst/>
          </a:prstGeom>
        </p:spPr>
      </p:pic>
      <p:pic>
        <p:nvPicPr>
          <p:cNvPr id="58" name="Picture 57"/>
          <p:cNvPicPr/>
          <p:nvPr/>
        </p:nvPicPr>
        <p:blipFill>
          <a:blip r:embed="rId5"/>
          <a:stretch>
            <a:fillRect/>
          </a:stretch>
        </p:blipFill>
        <p:spPr>
          <a:xfrm>
            <a:off x="7075167" y="3049195"/>
            <a:ext cx="850958" cy="705561"/>
          </a:xfrm>
          <a:prstGeom prst="rect">
            <a:avLst/>
          </a:prstGeom>
        </p:spPr>
      </p:pic>
      <p:pic>
        <p:nvPicPr>
          <p:cNvPr id="59" name="Picture 5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657" y="2877254"/>
            <a:ext cx="761206" cy="928524"/>
          </a:xfrm>
          <a:prstGeom prst="rect">
            <a:avLst/>
          </a:prstGeom>
        </p:spPr>
      </p:pic>
      <p:sp>
        <p:nvSpPr>
          <p:cNvPr id="61" name="Cloud 60"/>
          <p:cNvSpPr/>
          <p:nvPr/>
        </p:nvSpPr>
        <p:spPr>
          <a:xfrm>
            <a:off x="683893" y="2199480"/>
            <a:ext cx="696103" cy="627364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32831" y="2298669"/>
            <a:ext cx="75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AS1</a:t>
            </a:r>
            <a:endParaRPr lang="en-US" dirty="0"/>
          </a:p>
        </p:txBody>
      </p:sp>
      <p:sp>
        <p:nvSpPr>
          <p:cNvPr id="64" name="Cloud 63"/>
          <p:cNvSpPr/>
          <p:nvPr/>
        </p:nvSpPr>
        <p:spPr>
          <a:xfrm>
            <a:off x="2324875" y="2249890"/>
            <a:ext cx="696103" cy="627364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373813" y="2349079"/>
            <a:ext cx="75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AS2</a:t>
            </a:r>
            <a:endParaRPr lang="en-US" dirty="0"/>
          </a:p>
        </p:txBody>
      </p:sp>
      <p:sp>
        <p:nvSpPr>
          <p:cNvPr id="67" name="Cloud 66"/>
          <p:cNvSpPr/>
          <p:nvPr/>
        </p:nvSpPr>
        <p:spPr>
          <a:xfrm>
            <a:off x="3749347" y="2199480"/>
            <a:ext cx="696103" cy="627364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798285" y="2298669"/>
            <a:ext cx="75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AS3</a:t>
            </a:r>
            <a:endParaRPr lang="en-US" dirty="0"/>
          </a:p>
        </p:txBody>
      </p:sp>
      <p:sp>
        <p:nvSpPr>
          <p:cNvPr id="70" name="Cloud 69"/>
          <p:cNvSpPr/>
          <p:nvPr/>
        </p:nvSpPr>
        <p:spPr>
          <a:xfrm>
            <a:off x="5366398" y="2199480"/>
            <a:ext cx="696103" cy="627364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5415336" y="2298669"/>
            <a:ext cx="75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AS4</a:t>
            </a:r>
            <a:endParaRPr lang="en-US" dirty="0"/>
          </a:p>
        </p:txBody>
      </p:sp>
      <p:sp>
        <p:nvSpPr>
          <p:cNvPr id="72" name="Cloud 71"/>
          <p:cNvSpPr/>
          <p:nvPr/>
        </p:nvSpPr>
        <p:spPr>
          <a:xfrm>
            <a:off x="6893621" y="2199480"/>
            <a:ext cx="696103" cy="627364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6942559" y="2298669"/>
            <a:ext cx="75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AS5</a:t>
            </a:r>
            <a:endParaRPr lang="en-US" dirty="0"/>
          </a:p>
        </p:txBody>
      </p:sp>
      <p:sp>
        <p:nvSpPr>
          <p:cNvPr id="74" name="Cloud 73"/>
          <p:cNvSpPr/>
          <p:nvPr/>
        </p:nvSpPr>
        <p:spPr>
          <a:xfrm>
            <a:off x="2324875" y="1328922"/>
            <a:ext cx="899186" cy="746946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2373813" y="1426035"/>
            <a:ext cx="75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AS6</a:t>
            </a:r>
            <a:endParaRPr lang="en-US" sz="2400" dirty="0"/>
          </a:p>
        </p:txBody>
      </p:sp>
      <p:sp>
        <p:nvSpPr>
          <p:cNvPr id="76" name="Cloud 75"/>
          <p:cNvSpPr/>
          <p:nvPr/>
        </p:nvSpPr>
        <p:spPr>
          <a:xfrm>
            <a:off x="3950008" y="279278"/>
            <a:ext cx="1465328" cy="1067149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4201537" y="551243"/>
            <a:ext cx="1189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AS8</a:t>
            </a:r>
            <a:endParaRPr lang="en-US" sz="2800" dirty="0"/>
          </a:p>
        </p:txBody>
      </p:sp>
      <p:sp>
        <p:nvSpPr>
          <p:cNvPr id="78" name="Cloud 77"/>
          <p:cNvSpPr/>
          <p:nvPr/>
        </p:nvSpPr>
        <p:spPr>
          <a:xfrm>
            <a:off x="6062501" y="1311058"/>
            <a:ext cx="899186" cy="746946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6111439" y="1408171"/>
            <a:ext cx="75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AS7</a:t>
            </a:r>
            <a:endParaRPr lang="en-US" sz="2400" dirty="0"/>
          </a:p>
        </p:txBody>
      </p:sp>
      <p:cxnSp>
        <p:nvCxnSpPr>
          <p:cNvPr id="80" name="Straight Arrow Connector 79"/>
          <p:cNvCxnSpPr>
            <a:endCxn id="74" idx="2"/>
          </p:cNvCxnSpPr>
          <p:nvPr/>
        </p:nvCxnSpPr>
        <p:spPr>
          <a:xfrm flipV="1">
            <a:off x="1379996" y="1702395"/>
            <a:ext cx="947668" cy="596274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64" idx="3"/>
            <a:endCxn id="89" idx="2"/>
          </p:cNvCxnSpPr>
          <p:nvPr/>
        </p:nvCxnSpPr>
        <p:spPr>
          <a:xfrm flipV="1">
            <a:off x="2672927" y="1821494"/>
            <a:ext cx="1558330" cy="464266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7" idx="3"/>
          </p:cNvCxnSpPr>
          <p:nvPr/>
        </p:nvCxnSpPr>
        <p:spPr>
          <a:xfrm flipV="1">
            <a:off x="4097399" y="2075868"/>
            <a:ext cx="180007" cy="159482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0" idx="3"/>
            <a:endCxn id="89" idx="0"/>
          </p:cNvCxnSpPr>
          <p:nvPr/>
        </p:nvCxnSpPr>
        <p:spPr>
          <a:xfrm flipH="1" flipV="1">
            <a:off x="5126905" y="1821494"/>
            <a:ext cx="587545" cy="413856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6" idx="0"/>
            <a:endCxn id="78" idx="3"/>
          </p:cNvCxnSpPr>
          <p:nvPr/>
        </p:nvCxnSpPr>
        <p:spPr>
          <a:xfrm>
            <a:off x="5414115" y="812853"/>
            <a:ext cx="1097979" cy="540912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56" idx="0"/>
            <a:endCxn id="61" idx="1"/>
          </p:cNvCxnSpPr>
          <p:nvPr/>
        </p:nvCxnSpPr>
        <p:spPr>
          <a:xfrm flipH="1" flipV="1">
            <a:off x="1031945" y="2826176"/>
            <a:ext cx="219867" cy="22301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53" idx="0"/>
          </p:cNvCxnSpPr>
          <p:nvPr/>
        </p:nvCxnSpPr>
        <p:spPr>
          <a:xfrm flipH="1" flipV="1">
            <a:off x="2640375" y="2877254"/>
            <a:ext cx="32553" cy="322027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67" idx="1"/>
          </p:cNvCxnSpPr>
          <p:nvPr/>
        </p:nvCxnSpPr>
        <p:spPr>
          <a:xfrm flipH="1" flipV="1">
            <a:off x="4097399" y="2826176"/>
            <a:ext cx="104139" cy="22301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70" idx="1"/>
          </p:cNvCxnSpPr>
          <p:nvPr/>
        </p:nvCxnSpPr>
        <p:spPr>
          <a:xfrm flipV="1">
            <a:off x="5714450" y="2826176"/>
            <a:ext cx="0" cy="373105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Cloud 88"/>
          <p:cNvSpPr/>
          <p:nvPr/>
        </p:nvSpPr>
        <p:spPr>
          <a:xfrm>
            <a:off x="4228468" y="1448021"/>
            <a:ext cx="899186" cy="746946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4277406" y="1545134"/>
            <a:ext cx="75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AS6</a:t>
            </a:r>
            <a:endParaRPr lang="en-US" sz="2400" dirty="0"/>
          </a:p>
        </p:txBody>
      </p:sp>
      <p:cxnSp>
        <p:nvCxnSpPr>
          <p:cNvPr id="91" name="Straight Arrow Connector 90"/>
          <p:cNvCxnSpPr>
            <a:stCxn id="89" idx="3"/>
            <a:endCxn id="76" idx="1"/>
          </p:cNvCxnSpPr>
          <p:nvPr/>
        </p:nvCxnSpPr>
        <p:spPr>
          <a:xfrm flipV="1">
            <a:off x="4678061" y="1345291"/>
            <a:ext cx="4611" cy="145437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8" name="Picture 127" descr="L3_swi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863" y="2226795"/>
            <a:ext cx="673733" cy="593727"/>
          </a:xfrm>
          <a:prstGeom prst="rect">
            <a:avLst/>
          </a:prstGeom>
        </p:spPr>
      </p:pic>
      <p:cxnSp>
        <p:nvCxnSpPr>
          <p:cNvPr id="129" name="Straight Arrow Connector 128"/>
          <p:cNvCxnSpPr>
            <a:endCxn id="3" idx="1"/>
          </p:cNvCxnSpPr>
          <p:nvPr/>
        </p:nvCxnSpPr>
        <p:spPr>
          <a:xfrm>
            <a:off x="1358653" y="2508561"/>
            <a:ext cx="131345" cy="38193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3" idx="3"/>
            <a:endCxn id="65" idx="1"/>
          </p:cNvCxnSpPr>
          <p:nvPr/>
        </p:nvCxnSpPr>
        <p:spPr>
          <a:xfrm flipV="1">
            <a:off x="2163731" y="2533745"/>
            <a:ext cx="210082" cy="1300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6056438" y="2476871"/>
            <a:ext cx="110002" cy="1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endCxn id="72" idx="2"/>
          </p:cNvCxnSpPr>
          <p:nvPr/>
        </p:nvCxnSpPr>
        <p:spPr>
          <a:xfrm>
            <a:off x="6738530" y="2476872"/>
            <a:ext cx="157250" cy="36290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46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86" y="0"/>
            <a:ext cx="8601314" cy="769293"/>
          </a:xfrm>
        </p:spPr>
        <p:txBody>
          <a:bodyPr/>
          <a:lstStyle/>
          <a:p>
            <a:r>
              <a:rPr lang="en-US" dirty="0" smtClean="0"/>
              <a:t>Link Adversary</a:t>
            </a:r>
            <a:endParaRPr lang="en-US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3805778"/>
            <a:ext cx="8229600" cy="305222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Autonomous Systems (</a:t>
            </a:r>
            <a:r>
              <a:rPr lang="en-US" sz="3000" dirty="0" err="1" smtClean="0"/>
              <a:t>ASes</a:t>
            </a:r>
            <a:r>
              <a:rPr lang="en-US" sz="30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Internet Exchange Points (IXPs)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Adversary has fixed location</a:t>
            </a:r>
          </a:p>
        </p:txBody>
      </p:sp>
      <p:pic>
        <p:nvPicPr>
          <p:cNvPr id="3" name="Picture 2" descr="L3_swi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998" y="2249890"/>
            <a:ext cx="673733" cy="593727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>
          <a:xfrm flipH="1" flipV="1">
            <a:off x="6868606" y="1887701"/>
            <a:ext cx="373067" cy="34764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7400686" y="2718411"/>
            <a:ext cx="99960" cy="330784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74" idx="3"/>
            <a:endCxn id="76" idx="2"/>
          </p:cNvCxnSpPr>
          <p:nvPr/>
        </p:nvCxnSpPr>
        <p:spPr>
          <a:xfrm flipV="1">
            <a:off x="2774468" y="812853"/>
            <a:ext cx="1180085" cy="558776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72" y="2877254"/>
            <a:ext cx="761206" cy="928524"/>
          </a:xfrm>
          <a:prstGeom prst="rect">
            <a:avLst/>
          </a:prstGeom>
        </p:spPr>
      </p:pic>
      <p:pic>
        <p:nvPicPr>
          <p:cNvPr id="55" name="Picture 5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246" y="2877254"/>
            <a:ext cx="761206" cy="928524"/>
          </a:xfrm>
          <a:prstGeom prst="rect">
            <a:avLst/>
          </a:prstGeom>
        </p:spPr>
      </p:pic>
      <p:pic>
        <p:nvPicPr>
          <p:cNvPr id="56" name="Picture 55"/>
          <p:cNvPicPr/>
          <p:nvPr/>
        </p:nvPicPr>
        <p:blipFill>
          <a:blip r:embed="rId4"/>
          <a:stretch>
            <a:fillRect/>
          </a:stretch>
        </p:blipFill>
        <p:spPr>
          <a:xfrm>
            <a:off x="1020579" y="3049195"/>
            <a:ext cx="462465" cy="705561"/>
          </a:xfrm>
          <a:prstGeom prst="rect">
            <a:avLst/>
          </a:prstGeom>
        </p:spPr>
      </p:pic>
      <p:pic>
        <p:nvPicPr>
          <p:cNvPr id="58" name="Picture 57"/>
          <p:cNvPicPr/>
          <p:nvPr/>
        </p:nvPicPr>
        <p:blipFill>
          <a:blip r:embed="rId5"/>
          <a:stretch>
            <a:fillRect/>
          </a:stretch>
        </p:blipFill>
        <p:spPr>
          <a:xfrm>
            <a:off x="7075167" y="3049195"/>
            <a:ext cx="850958" cy="705561"/>
          </a:xfrm>
          <a:prstGeom prst="rect">
            <a:avLst/>
          </a:prstGeom>
        </p:spPr>
      </p:pic>
      <p:pic>
        <p:nvPicPr>
          <p:cNvPr id="59" name="Picture 5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657" y="2877254"/>
            <a:ext cx="761206" cy="928524"/>
          </a:xfrm>
          <a:prstGeom prst="rect">
            <a:avLst/>
          </a:prstGeom>
        </p:spPr>
      </p:pic>
      <p:sp>
        <p:nvSpPr>
          <p:cNvPr id="61" name="Cloud 60"/>
          <p:cNvSpPr/>
          <p:nvPr/>
        </p:nvSpPr>
        <p:spPr>
          <a:xfrm>
            <a:off x="683893" y="2199480"/>
            <a:ext cx="696103" cy="627364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32831" y="2298669"/>
            <a:ext cx="75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AS1</a:t>
            </a:r>
            <a:endParaRPr lang="en-US" dirty="0"/>
          </a:p>
        </p:txBody>
      </p:sp>
      <p:sp>
        <p:nvSpPr>
          <p:cNvPr id="64" name="Cloud 63"/>
          <p:cNvSpPr/>
          <p:nvPr/>
        </p:nvSpPr>
        <p:spPr>
          <a:xfrm>
            <a:off x="2324875" y="2249890"/>
            <a:ext cx="696103" cy="627364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373813" y="2349079"/>
            <a:ext cx="75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AS2</a:t>
            </a:r>
            <a:endParaRPr lang="en-US" dirty="0"/>
          </a:p>
        </p:txBody>
      </p:sp>
      <p:sp>
        <p:nvSpPr>
          <p:cNvPr id="67" name="Cloud 66"/>
          <p:cNvSpPr/>
          <p:nvPr/>
        </p:nvSpPr>
        <p:spPr>
          <a:xfrm>
            <a:off x="3749347" y="2199480"/>
            <a:ext cx="696103" cy="627364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798285" y="2298669"/>
            <a:ext cx="75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AS3</a:t>
            </a:r>
            <a:endParaRPr lang="en-US" dirty="0"/>
          </a:p>
        </p:txBody>
      </p:sp>
      <p:sp>
        <p:nvSpPr>
          <p:cNvPr id="70" name="Cloud 69"/>
          <p:cNvSpPr/>
          <p:nvPr/>
        </p:nvSpPr>
        <p:spPr>
          <a:xfrm>
            <a:off x="5366398" y="2199480"/>
            <a:ext cx="696103" cy="627364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5415336" y="2298669"/>
            <a:ext cx="75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AS4</a:t>
            </a:r>
            <a:endParaRPr lang="en-US" dirty="0"/>
          </a:p>
        </p:txBody>
      </p:sp>
      <p:sp>
        <p:nvSpPr>
          <p:cNvPr id="72" name="Cloud 71"/>
          <p:cNvSpPr/>
          <p:nvPr/>
        </p:nvSpPr>
        <p:spPr>
          <a:xfrm>
            <a:off x="6893621" y="2199480"/>
            <a:ext cx="696103" cy="627364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6942559" y="2298669"/>
            <a:ext cx="75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AS5</a:t>
            </a:r>
            <a:endParaRPr lang="en-US" dirty="0"/>
          </a:p>
        </p:txBody>
      </p:sp>
      <p:sp>
        <p:nvSpPr>
          <p:cNvPr id="74" name="Cloud 73"/>
          <p:cNvSpPr/>
          <p:nvPr/>
        </p:nvSpPr>
        <p:spPr>
          <a:xfrm>
            <a:off x="2324875" y="1328922"/>
            <a:ext cx="899186" cy="746946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2373813" y="1426035"/>
            <a:ext cx="75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AS6</a:t>
            </a:r>
            <a:endParaRPr lang="en-US" sz="2400" dirty="0"/>
          </a:p>
        </p:txBody>
      </p:sp>
      <p:sp>
        <p:nvSpPr>
          <p:cNvPr id="76" name="Cloud 75"/>
          <p:cNvSpPr/>
          <p:nvPr/>
        </p:nvSpPr>
        <p:spPr>
          <a:xfrm>
            <a:off x="3950008" y="279278"/>
            <a:ext cx="1465328" cy="1067149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4201537" y="551243"/>
            <a:ext cx="1189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AS8</a:t>
            </a:r>
            <a:endParaRPr lang="en-US" sz="2800" dirty="0"/>
          </a:p>
        </p:txBody>
      </p:sp>
      <p:sp>
        <p:nvSpPr>
          <p:cNvPr id="78" name="Cloud 77"/>
          <p:cNvSpPr/>
          <p:nvPr/>
        </p:nvSpPr>
        <p:spPr>
          <a:xfrm>
            <a:off x="6062501" y="1311058"/>
            <a:ext cx="899186" cy="746946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6111439" y="1408171"/>
            <a:ext cx="75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AS7</a:t>
            </a:r>
            <a:endParaRPr lang="en-US" sz="2400" dirty="0"/>
          </a:p>
        </p:txBody>
      </p:sp>
      <p:cxnSp>
        <p:nvCxnSpPr>
          <p:cNvPr id="80" name="Straight Arrow Connector 79"/>
          <p:cNvCxnSpPr>
            <a:endCxn id="74" idx="2"/>
          </p:cNvCxnSpPr>
          <p:nvPr/>
        </p:nvCxnSpPr>
        <p:spPr>
          <a:xfrm flipV="1">
            <a:off x="1379996" y="1702395"/>
            <a:ext cx="947668" cy="596274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64" idx="3"/>
            <a:endCxn id="89" idx="2"/>
          </p:cNvCxnSpPr>
          <p:nvPr/>
        </p:nvCxnSpPr>
        <p:spPr>
          <a:xfrm flipV="1">
            <a:off x="2672927" y="1821494"/>
            <a:ext cx="1558330" cy="464266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7" idx="3"/>
          </p:cNvCxnSpPr>
          <p:nvPr/>
        </p:nvCxnSpPr>
        <p:spPr>
          <a:xfrm flipV="1">
            <a:off x="4097399" y="2075868"/>
            <a:ext cx="180007" cy="159482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0" idx="3"/>
            <a:endCxn id="89" idx="0"/>
          </p:cNvCxnSpPr>
          <p:nvPr/>
        </p:nvCxnSpPr>
        <p:spPr>
          <a:xfrm flipH="1" flipV="1">
            <a:off x="5126905" y="1821494"/>
            <a:ext cx="587545" cy="413856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6" idx="0"/>
            <a:endCxn id="78" idx="3"/>
          </p:cNvCxnSpPr>
          <p:nvPr/>
        </p:nvCxnSpPr>
        <p:spPr>
          <a:xfrm>
            <a:off x="5414115" y="812853"/>
            <a:ext cx="1097979" cy="540912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56" idx="0"/>
            <a:endCxn id="61" idx="1"/>
          </p:cNvCxnSpPr>
          <p:nvPr/>
        </p:nvCxnSpPr>
        <p:spPr>
          <a:xfrm flipH="1" flipV="1">
            <a:off x="1031945" y="2826176"/>
            <a:ext cx="219867" cy="22301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53" idx="0"/>
          </p:cNvCxnSpPr>
          <p:nvPr/>
        </p:nvCxnSpPr>
        <p:spPr>
          <a:xfrm flipH="1" flipV="1">
            <a:off x="2640375" y="2877254"/>
            <a:ext cx="32553" cy="322027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67" idx="1"/>
          </p:cNvCxnSpPr>
          <p:nvPr/>
        </p:nvCxnSpPr>
        <p:spPr>
          <a:xfrm flipH="1" flipV="1">
            <a:off x="4097399" y="2826176"/>
            <a:ext cx="104139" cy="22301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70" idx="1"/>
          </p:cNvCxnSpPr>
          <p:nvPr/>
        </p:nvCxnSpPr>
        <p:spPr>
          <a:xfrm flipV="1">
            <a:off x="5714450" y="2826176"/>
            <a:ext cx="0" cy="373105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Cloud 88"/>
          <p:cNvSpPr/>
          <p:nvPr/>
        </p:nvSpPr>
        <p:spPr>
          <a:xfrm>
            <a:off x="4228468" y="1448021"/>
            <a:ext cx="899186" cy="746946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4277406" y="1545134"/>
            <a:ext cx="75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AS6</a:t>
            </a:r>
            <a:endParaRPr lang="en-US" sz="2400" dirty="0"/>
          </a:p>
        </p:txBody>
      </p:sp>
      <p:cxnSp>
        <p:nvCxnSpPr>
          <p:cNvPr id="91" name="Straight Arrow Connector 90"/>
          <p:cNvCxnSpPr>
            <a:stCxn id="89" idx="3"/>
            <a:endCxn id="76" idx="1"/>
          </p:cNvCxnSpPr>
          <p:nvPr/>
        </p:nvCxnSpPr>
        <p:spPr>
          <a:xfrm flipV="1">
            <a:off x="4678061" y="1345291"/>
            <a:ext cx="4611" cy="145437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8" name="Picture 127" descr="L3_swi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863" y="2226795"/>
            <a:ext cx="673733" cy="593727"/>
          </a:xfrm>
          <a:prstGeom prst="rect">
            <a:avLst/>
          </a:prstGeom>
        </p:spPr>
      </p:pic>
      <p:cxnSp>
        <p:nvCxnSpPr>
          <p:cNvPr id="129" name="Straight Arrow Connector 128"/>
          <p:cNvCxnSpPr>
            <a:endCxn id="3" idx="1"/>
          </p:cNvCxnSpPr>
          <p:nvPr/>
        </p:nvCxnSpPr>
        <p:spPr>
          <a:xfrm>
            <a:off x="1358653" y="2508561"/>
            <a:ext cx="131345" cy="38193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3" idx="3"/>
            <a:endCxn id="65" idx="1"/>
          </p:cNvCxnSpPr>
          <p:nvPr/>
        </p:nvCxnSpPr>
        <p:spPr>
          <a:xfrm flipV="1">
            <a:off x="2163731" y="2533745"/>
            <a:ext cx="210082" cy="1300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6056438" y="2476871"/>
            <a:ext cx="110002" cy="1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endCxn id="72" idx="2"/>
          </p:cNvCxnSpPr>
          <p:nvPr/>
        </p:nvCxnSpPr>
        <p:spPr>
          <a:xfrm>
            <a:off x="6738530" y="2476872"/>
            <a:ext cx="157250" cy="36290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47" name="Picture 46" descr="Devil_001_Head_Carto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573" y="196072"/>
            <a:ext cx="638849" cy="61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86" y="0"/>
            <a:ext cx="8601314" cy="769293"/>
          </a:xfrm>
        </p:spPr>
        <p:txBody>
          <a:bodyPr/>
          <a:lstStyle/>
          <a:p>
            <a:r>
              <a:rPr lang="en-US" dirty="0" smtClean="0"/>
              <a:t>Link Adversary</a:t>
            </a:r>
            <a:endParaRPr lang="en-US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3805778"/>
            <a:ext cx="8229600" cy="305222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Autonomous Systems (</a:t>
            </a:r>
            <a:r>
              <a:rPr lang="en-US" sz="3000" dirty="0" err="1" smtClean="0"/>
              <a:t>ASes</a:t>
            </a:r>
            <a:r>
              <a:rPr lang="en-US" sz="30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Internet Exchange Points (IXPs)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Adversary has fixed </a:t>
            </a:r>
            <a:r>
              <a:rPr lang="en-US" sz="3000" dirty="0" smtClean="0"/>
              <a:t>location</a:t>
            </a:r>
            <a:endParaRPr lang="en-US" sz="3000" dirty="0"/>
          </a:p>
        </p:txBody>
      </p:sp>
      <p:pic>
        <p:nvPicPr>
          <p:cNvPr id="3" name="Picture 2" descr="L3_swi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998" y="2249890"/>
            <a:ext cx="673733" cy="593727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>
          <a:xfrm flipH="1" flipV="1">
            <a:off x="6868606" y="1887701"/>
            <a:ext cx="373067" cy="34764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7400686" y="2718411"/>
            <a:ext cx="99960" cy="330784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74" idx="3"/>
            <a:endCxn id="76" idx="2"/>
          </p:cNvCxnSpPr>
          <p:nvPr/>
        </p:nvCxnSpPr>
        <p:spPr>
          <a:xfrm flipV="1">
            <a:off x="2774468" y="812853"/>
            <a:ext cx="1180085" cy="558776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72" y="2877254"/>
            <a:ext cx="761206" cy="928524"/>
          </a:xfrm>
          <a:prstGeom prst="rect">
            <a:avLst/>
          </a:prstGeom>
        </p:spPr>
      </p:pic>
      <p:pic>
        <p:nvPicPr>
          <p:cNvPr id="55" name="Picture 5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246" y="2877254"/>
            <a:ext cx="761206" cy="928524"/>
          </a:xfrm>
          <a:prstGeom prst="rect">
            <a:avLst/>
          </a:prstGeom>
        </p:spPr>
      </p:pic>
      <p:pic>
        <p:nvPicPr>
          <p:cNvPr id="56" name="Picture 55"/>
          <p:cNvPicPr/>
          <p:nvPr/>
        </p:nvPicPr>
        <p:blipFill>
          <a:blip r:embed="rId4"/>
          <a:stretch>
            <a:fillRect/>
          </a:stretch>
        </p:blipFill>
        <p:spPr>
          <a:xfrm>
            <a:off x="1020579" y="3049195"/>
            <a:ext cx="462465" cy="705561"/>
          </a:xfrm>
          <a:prstGeom prst="rect">
            <a:avLst/>
          </a:prstGeom>
        </p:spPr>
      </p:pic>
      <p:pic>
        <p:nvPicPr>
          <p:cNvPr id="58" name="Picture 57"/>
          <p:cNvPicPr/>
          <p:nvPr/>
        </p:nvPicPr>
        <p:blipFill>
          <a:blip r:embed="rId5"/>
          <a:stretch>
            <a:fillRect/>
          </a:stretch>
        </p:blipFill>
        <p:spPr>
          <a:xfrm>
            <a:off x="7075167" y="3049195"/>
            <a:ext cx="850958" cy="705561"/>
          </a:xfrm>
          <a:prstGeom prst="rect">
            <a:avLst/>
          </a:prstGeom>
        </p:spPr>
      </p:pic>
      <p:pic>
        <p:nvPicPr>
          <p:cNvPr id="59" name="Picture 5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657" y="2877254"/>
            <a:ext cx="761206" cy="928524"/>
          </a:xfrm>
          <a:prstGeom prst="rect">
            <a:avLst/>
          </a:prstGeom>
        </p:spPr>
      </p:pic>
      <p:sp>
        <p:nvSpPr>
          <p:cNvPr id="61" name="Cloud 60"/>
          <p:cNvSpPr/>
          <p:nvPr/>
        </p:nvSpPr>
        <p:spPr>
          <a:xfrm>
            <a:off x="683893" y="2199480"/>
            <a:ext cx="696103" cy="627364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32831" y="2298669"/>
            <a:ext cx="75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AS1</a:t>
            </a:r>
            <a:endParaRPr lang="en-US" dirty="0"/>
          </a:p>
        </p:txBody>
      </p:sp>
      <p:sp>
        <p:nvSpPr>
          <p:cNvPr id="64" name="Cloud 63"/>
          <p:cNvSpPr/>
          <p:nvPr/>
        </p:nvSpPr>
        <p:spPr>
          <a:xfrm>
            <a:off x="2324875" y="2249890"/>
            <a:ext cx="696103" cy="627364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373813" y="2349079"/>
            <a:ext cx="75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AS2</a:t>
            </a:r>
            <a:endParaRPr lang="en-US" dirty="0"/>
          </a:p>
        </p:txBody>
      </p:sp>
      <p:sp>
        <p:nvSpPr>
          <p:cNvPr id="67" name="Cloud 66"/>
          <p:cNvSpPr/>
          <p:nvPr/>
        </p:nvSpPr>
        <p:spPr>
          <a:xfrm>
            <a:off x="3749347" y="2199480"/>
            <a:ext cx="696103" cy="627364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798285" y="2298669"/>
            <a:ext cx="75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AS3</a:t>
            </a:r>
            <a:endParaRPr lang="en-US" dirty="0"/>
          </a:p>
        </p:txBody>
      </p:sp>
      <p:sp>
        <p:nvSpPr>
          <p:cNvPr id="70" name="Cloud 69"/>
          <p:cNvSpPr/>
          <p:nvPr/>
        </p:nvSpPr>
        <p:spPr>
          <a:xfrm>
            <a:off x="5366398" y="2199480"/>
            <a:ext cx="696103" cy="627364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5415336" y="2298669"/>
            <a:ext cx="75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AS4</a:t>
            </a:r>
            <a:endParaRPr lang="en-US" dirty="0"/>
          </a:p>
        </p:txBody>
      </p:sp>
      <p:sp>
        <p:nvSpPr>
          <p:cNvPr id="72" name="Cloud 71"/>
          <p:cNvSpPr/>
          <p:nvPr/>
        </p:nvSpPr>
        <p:spPr>
          <a:xfrm>
            <a:off x="6893621" y="2199480"/>
            <a:ext cx="696103" cy="627364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6942559" y="2298669"/>
            <a:ext cx="75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AS5</a:t>
            </a:r>
            <a:endParaRPr lang="en-US" dirty="0"/>
          </a:p>
        </p:txBody>
      </p:sp>
      <p:sp>
        <p:nvSpPr>
          <p:cNvPr id="74" name="Cloud 73"/>
          <p:cNvSpPr/>
          <p:nvPr/>
        </p:nvSpPr>
        <p:spPr>
          <a:xfrm>
            <a:off x="2324875" y="1328922"/>
            <a:ext cx="899186" cy="746946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2373813" y="1426035"/>
            <a:ext cx="75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AS6</a:t>
            </a:r>
            <a:endParaRPr lang="en-US" sz="2400" dirty="0"/>
          </a:p>
        </p:txBody>
      </p:sp>
      <p:sp>
        <p:nvSpPr>
          <p:cNvPr id="76" name="Cloud 75"/>
          <p:cNvSpPr/>
          <p:nvPr/>
        </p:nvSpPr>
        <p:spPr>
          <a:xfrm>
            <a:off x="3950008" y="279278"/>
            <a:ext cx="1465328" cy="1067149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4201537" y="551243"/>
            <a:ext cx="1189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AS8</a:t>
            </a:r>
            <a:endParaRPr lang="en-US" sz="2800" dirty="0"/>
          </a:p>
        </p:txBody>
      </p:sp>
      <p:sp>
        <p:nvSpPr>
          <p:cNvPr id="78" name="Cloud 77"/>
          <p:cNvSpPr/>
          <p:nvPr/>
        </p:nvSpPr>
        <p:spPr>
          <a:xfrm>
            <a:off x="6062501" y="1311058"/>
            <a:ext cx="899186" cy="746946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6111439" y="1408171"/>
            <a:ext cx="75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AS7</a:t>
            </a:r>
            <a:endParaRPr lang="en-US" sz="2400" dirty="0"/>
          </a:p>
        </p:txBody>
      </p:sp>
      <p:cxnSp>
        <p:nvCxnSpPr>
          <p:cNvPr id="80" name="Straight Arrow Connector 79"/>
          <p:cNvCxnSpPr>
            <a:endCxn id="74" idx="2"/>
          </p:cNvCxnSpPr>
          <p:nvPr/>
        </p:nvCxnSpPr>
        <p:spPr>
          <a:xfrm flipV="1">
            <a:off x="1379996" y="1702395"/>
            <a:ext cx="947668" cy="596274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64" idx="3"/>
            <a:endCxn id="89" idx="2"/>
          </p:cNvCxnSpPr>
          <p:nvPr/>
        </p:nvCxnSpPr>
        <p:spPr>
          <a:xfrm flipV="1">
            <a:off x="2672927" y="1821494"/>
            <a:ext cx="1558330" cy="464266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7" idx="3"/>
          </p:cNvCxnSpPr>
          <p:nvPr/>
        </p:nvCxnSpPr>
        <p:spPr>
          <a:xfrm flipV="1">
            <a:off x="4097399" y="2075868"/>
            <a:ext cx="180007" cy="159482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0" idx="3"/>
            <a:endCxn id="89" idx="0"/>
          </p:cNvCxnSpPr>
          <p:nvPr/>
        </p:nvCxnSpPr>
        <p:spPr>
          <a:xfrm flipH="1" flipV="1">
            <a:off x="5126905" y="1821494"/>
            <a:ext cx="587545" cy="413856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6" idx="0"/>
            <a:endCxn id="78" idx="3"/>
          </p:cNvCxnSpPr>
          <p:nvPr/>
        </p:nvCxnSpPr>
        <p:spPr>
          <a:xfrm>
            <a:off x="5414115" y="812853"/>
            <a:ext cx="1097979" cy="540912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56" idx="0"/>
            <a:endCxn id="61" idx="1"/>
          </p:cNvCxnSpPr>
          <p:nvPr/>
        </p:nvCxnSpPr>
        <p:spPr>
          <a:xfrm flipH="1" flipV="1">
            <a:off x="1031945" y="2826176"/>
            <a:ext cx="219867" cy="22301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53" idx="0"/>
          </p:cNvCxnSpPr>
          <p:nvPr/>
        </p:nvCxnSpPr>
        <p:spPr>
          <a:xfrm flipH="1" flipV="1">
            <a:off x="2640375" y="2877254"/>
            <a:ext cx="32553" cy="322027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67" idx="1"/>
          </p:cNvCxnSpPr>
          <p:nvPr/>
        </p:nvCxnSpPr>
        <p:spPr>
          <a:xfrm flipH="1" flipV="1">
            <a:off x="4097399" y="2826176"/>
            <a:ext cx="104139" cy="22301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70" idx="1"/>
          </p:cNvCxnSpPr>
          <p:nvPr/>
        </p:nvCxnSpPr>
        <p:spPr>
          <a:xfrm flipV="1">
            <a:off x="5714450" y="2826176"/>
            <a:ext cx="0" cy="373105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Cloud 88"/>
          <p:cNvSpPr/>
          <p:nvPr/>
        </p:nvSpPr>
        <p:spPr>
          <a:xfrm>
            <a:off x="4228468" y="1448021"/>
            <a:ext cx="899186" cy="746946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4277406" y="1545134"/>
            <a:ext cx="75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AS6</a:t>
            </a:r>
            <a:endParaRPr lang="en-US" sz="2400" dirty="0"/>
          </a:p>
        </p:txBody>
      </p:sp>
      <p:cxnSp>
        <p:nvCxnSpPr>
          <p:cNvPr id="91" name="Straight Arrow Connector 90"/>
          <p:cNvCxnSpPr>
            <a:stCxn id="89" idx="3"/>
            <a:endCxn id="76" idx="1"/>
          </p:cNvCxnSpPr>
          <p:nvPr/>
        </p:nvCxnSpPr>
        <p:spPr>
          <a:xfrm flipV="1">
            <a:off x="4678061" y="1345291"/>
            <a:ext cx="4611" cy="145437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8" name="Picture 127" descr="L3_swi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863" y="2226795"/>
            <a:ext cx="673733" cy="593727"/>
          </a:xfrm>
          <a:prstGeom prst="rect">
            <a:avLst/>
          </a:prstGeom>
        </p:spPr>
      </p:pic>
      <p:cxnSp>
        <p:nvCxnSpPr>
          <p:cNvPr id="129" name="Straight Arrow Connector 128"/>
          <p:cNvCxnSpPr>
            <a:endCxn id="3" idx="1"/>
          </p:cNvCxnSpPr>
          <p:nvPr/>
        </p:nvCxnSpPr>
        <p:spPr>
          <a:xfrm>
            <a:off x="1358653" y="2508561"/>
            <a:ext cx="131345" cy="38193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3" idx="3"/>
            <a:endCxn id="65" idx="1"/>
          </p:cNvCxnSpPr>
          <p:nvPr/>
        </p:nvCxnSpPr>
        <p:spPr>
          <a:xfrm flipV="1">
            <a:off x="2163731" y="2533745"/>
            <a:ext cx="210082" cy="1300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6056438" y="2476871"/>
            <a:ext cx="110002" cy="1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endCxn id="72" idx="2"/>
          </p:cNvCxnSpPr>
          <p:nvPr/>
        </p:nvCxnSpPr>
        <p:spPr>
          <a:xfrm>
            <a:off x="6738530" y="2476872"/>
            <a:ext cx="157250" cy="36290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47" name="Picture 46" descr="Devil_001_Head_Carto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33" y="2100264"/>
            <a:ext cx="638849" cy="61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18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86" y="0"/>
            <a:ext cx="8601314" cy="769293"/>
          </a:xfrm>
        </p:spPr>
        <p:txBody>
          <a:bodyPr/>
          <a:lstStyle/>
          <a:p>
            <a:r>
              <a:rPr lang="en-US" dirty="0" smtClean="0"/>
              <a:t>Link Adversary</a:t>
            </a:r>
            <a:endParaRPr lang="en-US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3805778"/>
            <a:ext cx="8229600" cy="305222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Autonomous Systems (</a:t>
            </a:r>
            <a:r>
              <a:rPr lang="en-US" dirty="0" err="1" smtClean="0"/>
              <a:t>ASes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Internet Exchange Points (IXPs)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Adversary has fixed location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Adversary may control multiple entities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“Top” </a:t>
            </a:r>
            <a:r>
              <a:rPr lang="en-US" dirty="0" err="1" smtClean="0"/>
              <a:t>ASes</a:t>
            </a:r>
            <a:endParaRPr lang="en-US" dirty="0" smtClean="0"/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IXP organizations</a:t>
            </a:r>
          </a:p>
        </p:txBody>
      </p:sp>
      <p:pic>
        <p:nvPicPr>
          <p:cNvPr id="3" name="Picture 2" descr="L3_swi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998" y="2249890"/>
            <a:ext cx="673733" cy="593727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>
          <a:xfrm flipH="1" flipV="1">
            <a:off x="6868606" y="1887701"/>
            <a:ext cx="373067" cy="34764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7400686" y="2718411"/>
            <a:ext cx="99960" cy="330784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74" idx="3"/>
            <a:endCxn id="76" idx="2"/>
          </p:cNvCxnSpPr>
          <p:nvPr/>
        </p:nvCxnSpPr>
        <p:spPr>
          <a:xfrm flipV="1">
            <a:off x="2774468" y="812853"/>
            <a:ext cx="1180085" cy="558776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72" y="2877254"/>
            <a:ext cx="761206" cy="928524"/>
          </a:xfrm>
          <a:prstGeom prst="rect">
            <a:avLst/>
          </a:prstGeom>
        </p:spPr>
      </p:pic>
      <p:pic>
        <p:nvPicPr>
          <p:cNvPr id="55" name="Picture 5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246" y="2877254"/>
            <a:ext cx="761206" cy="928524"/>
          </a:xfrm>
          <a:prstGeom prst="rect">
            <a:avLst/>
          </a:prstGeom>
        </p:spPr>
      </p:pic>
      <p:pic>
        <p:nvPicPr>
          <p:cNvPr id="56" name="Picture 55"/>
          <p:cNvPicPr/>
          <p:nvPr/>
        </p:nvPicPr>
        <p:blipFill>
          <a:blip r:embed="rId4"/>
          <a:stretch>
            <a:fillRect/>
          </a:stretch>
        </p:blipFill>
        <p:spPr>
          <a:xfrm>
            <a:off x="1020579" y="3049195"/>
            <a:ext cx="462465" cy="705561"/>
          </a:xfrm>
          <a:prstGeom prst="rect">
            <a:avLst/>
          </a:prstGeom>
        </p:spPr>
      </p:pic>
      <p:pic>
        <p:nvPicPr>
          <p:cNvPr id="58" name="Picture 57"/>
          <p:cNvPicPr/>
          <p:nvPr/>
        </p:nvPicPr>
        <p:blipFill>
          <a:blip r:embed="rId5"/>
          <a:stretch>
            <a:fillRect/>
          </a:stretch>
        </p:blipFill>
        <p:spPr>
          <a:xfrm>
            <a:off x="7075167" y="3049195"/>
            <a:ext cx="850958" cy="705561"/>
          </a:xfrm>
          <a:prstGeom prst="rect">
            <a:avLst/>
          </a:prstGeom>
        </p:spPr>
      </p:pic>
      <p:pic>
        <p:nvPicPr>
          <p:cNvPr id="59" name="Picture 5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657" y="2877254"/>
            <a:ext cx="761206" cy="928524"/>
          </a:xfrm>
          <a:prstGeom prst="rect">
            <a:avLst/>
          </a:prstGeom>
        </p:spPr>
      </p:pic>
      <p:sp>
        <p:nvSpPr>
          <p:cNvPr id="61" name="Cloud 60"/>
          <p:cNvSpPr/>
          <p:nvPr/>
        </p:nvSpPr>
        <p:spPr>
          <a:xfrm>
            <a:off x="683893" y="2199480"/>
            <a:ext cx="696103" cy="627364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32831" y="2298669"/>
            <a:ext cx="75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AS1</a:t>
            </a:r>
            <a:endParaRPr lang="en-US" dirty="0"/>
          </a:p>
        </p:txBody>
      </p:sp>
      <p:sp>
        <p:nvSpPr>
          <p:cNvPr id="64" name="Cloud 63"/>
          <p:cNvSpPr/>
          <p:nvPr/>
        </p:nvSpPr>
        <p:spPr>
          <a:xfrm>
            <a:off x="2324875" y="2249890"/>
            <a:ext cx="696103" cy="627364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373813" y="2349079"/>
            <a:ext cx="75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AS2</a:t>
            </a:r>
            <a:endParaRPr lang="en-US" dirty="0"/>
          </a:p>
        </p:txBody>
      </p:sp>
      <p:sp>
        <p:nvSpPr>
          <p:cNvPr id="67" name="Cloud 66"/>
          <p:cNvSpPr/>
          <p:nvPr/>
        </p:nvSpPr>
        <p:spPr>
          <a:xfrm>
            <a:off x="3749347" y="2199480"/>
            <a:ext cx="696103" cy="627364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798285" y="2298669"/>
            <a:ext cx="75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AS3</a:t>
            </a:r>
            <a:endParaRPr lang="en-US" dirty="0"/>
          </a:p>
        </p:txBody>
      </p:sp>
      <p:sp>
        <p:nvSpPr>
          <p:cNvPr id="70" name="Cloud 69"/>
          <p:cNvSpPr/>
          <p:nvPr/>
        </p:nvSpPr>
        <p:spPr>
          <a:xfrm>
            <a:off x="5366398" y="2199480"/>
            <a:ext cx="696103" cy="627364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5415336" y="2298669"/>
            <a:ext cx="75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AS4</a:t>
            </a:r>
            <a:endParaRPr lang="en-US" dirty="0"/>
          </a:p>
        </p:txBody>
      </p:sp>
      <p:sp>
        <p:nvSpPr>
          <p:cNvPr id="72" name="Cloud 71"/>
          <p:cNvSpPr/>
          <p:nvPr/>
        </p:nvSpPr>
        <p:spPr>
          <a:xfrm>
            <a:off x="6893621" y="2199480"/>
            <a:ext cx="696103" cy="627364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6942559" y="2298669"/>
            <a:ext cx="75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AS5</a:t>
            </a:r>
            <a:endParaRPr lang="en-US" dirty="0"/>
          </a:p>
        </p:txBody>
      </p:sp>
      <p:sp>
        <p:nvSpPr>
          <p:cNvPr id="74" name="Cloud 73"/>
          <p:cNvSpPr/>
          <p:nvPr/>
        </p:nvSpPr>
        <p:spPr>
          <a:xfrm>
            <a:off x="2324875" y="1328922"/>
            <a:ext cx="899186" cy="746946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2373813" y="1426035"/>
            <a:ext cx="75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AS6</a:t>
            </a:r>
            <a:endParaRPr lang="en-US" sz="2400" dirty="0"/>
          </a:p>
        </p:txBody>
      </p:sp>
      <p:sp>
        <p:nvSpPr>
          <p:cNvPr id="76" name="Cloud 75"/>
          <p:cNvSpPr/>
          <p:nvPr/>
        </p:nvSpPr>
        <p:spPr>
          <a:xfrm>
            <a:off x="3950008" y="279278"/>
            <a:ext cx="1465328" cy="1067149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4201537" y="551243"/>
            <a:ext cx="1189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AS8</a:t>
            </a:r>
            <a:endParaRPr lang="en-US" sz="2800" dirty="0"/>
          </a:p>
        </p:txBody>
      </p:sp>
      <p:sp>
        <p:nvSpPr>
          <p:cNvPr id="78" name="Cloud 77"/>
          <p:cNvSpPr/>
          <p:nvPr/>
        </p:nvSpPr>
        <p:spPr>
          <a:xfrm>
            <a:off x="6062501" y="1311058"/>
            <a:ext cx="899186" cy="746946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6111439" y="1408171"/>
            <a:ext cx="75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AS7</a:t>
            </a:r>
            <a:endParaRPr lang="en-US" sz="2400" dirty="0"/>
          </a:p>
        </p:txBody>
      </p:sp>
      <p:cxnSp>
        <p:nvCxnSpPr>
          <p:cNvPr id="80" name="Straight Arrow Connector 79"/>
          <p:cNvCxnSpPr>
            <a:endCxn id="74" idx="2"/>
          </p:cNvCxnSpPr>
          <p:nvPr/>
        </p:nvCxnSpPr>
        <p:spPr>
          <a:xfrm flipV="1">
            <a:off x="1379996" y="1702395"/>
            <a:ext cx="947668" cy="596274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64" idx="3"/>
            <a:endCxn id="89" idx="2"/>
          </p:cNvCxnSpPr>
          <p:nvPr/>
        </p:nvCxnSpPr>
        <p:spPr>
          <a:xfrm flipV="1">
            <a:off x="2672927" y="1821494"/>
            <a:ext cx="1558330" cy="464266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7" idx="3"/>
          </p:cNvCxnSpPr>
          <p:nvPr/>
        </p:nvCxnSpPr>
        <p:spPr>
          <a:xfrm flipV="1">
            <a:off x="4097399" y="2075868"/>
            <a:ext cx="180007" cy="159482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0" idx="3"/>
            <a:endCxn id="89" idx="0"/>
          </p:cNvCxnSpPr>
          <p:nvPr/>
        </p:nvCxnSpPr>
        <p:spPr>
          <a:xfrm flipH="1" flipV="1">
            <a:off x="5126905" y="1821494"/>
            <a:ext cx="587545" cy="413856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6" idx="0"/>
            <a:endCxn id="78" idx="3"/>
          </p:cNvCxnSpPr>
          <p:nvPr/>
        </p:nvCxnSpPr>
        <p:spPr>
          <a:xfrm>
            <a:off x="5414115" y="812853"/>
            <a:ext cx="1097979" cy="540912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56" idx="0"/>
            <a:endCxn id="61" idx="1"/>
          </p:cNvCxnSpPr>
          <p:nvPr/>
        </p:nvCxnSpPr>
        <p:spPr>
          <a:xfrm flipH="1" flipV="1">
            <a:off x="1031945" y="2826176"/>
            <a:ext cx="219867" cy="22301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53" idx="0"/>
          </p:cNvCxnSpPr>
          <p:nvPr/>
        </p:nvCxnSpPr>
        <p:spPr>
          <a:xfrm flipH="1" flipV="1">
            <a:off x="2640375" y="2877254"/>
            <a:ext cx="32553" cy="322027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67" idx="1"/>
          </p:cNvCxnSpPr>
          <p:nvPr/>
        </p:nvCxnSpPr>
        <p:spPr>
          <a:xfrm flipH="1" flipV="1">
            <a:off x="4097399" y="2826176"/>
            <a:ext cx="104139" cy="22301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70" idx="1"/>
          </p:cNvCxnSpPr>
          <p:nvPr/>
        </p:nvCxnSpPr>
        <p:spPr>
          <a:xfrm flipV="1">
            <a:off x="5714450" y="2826176"/>
            <a:ext cx="0" cy="373105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Cloud 88"/>
          <p:cNvSpPr/>
          <p:nvPr/>
        </p:nvSpPr>
        <p:spPr>
          <a:xfrm>
            <a:off x="4228468" y="1448021"/>
            <a:ext cx="899186" cy="746946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4277406" y="1545134"/>
            <a:ext cx="75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AS6</a:t>
            </a:r>
            <a:endParaRPr lang="en-US" sz="2400" dirty="0"/>
          </a:p>
        </p:txBody>
      </p:sp>
      <p:cxnSp>
        <p:nvCxnSpPr>
          <p:cNvPr id="91" name="Straight Arrow Connector 90"/>
          <p:cNvCxnSpPr>
            <a:stCxn id="89" idx="3"/>
            <a:endCxn id="76" idx="1"/>
          </p:cNvCxnSpPr>
          <p:nvPr/>
        </p:nvCxnSpPr>
        <p:spPr>
          <a:xfrm flipV="1">
            <a:off x="4678061" y="1345291"/>
            <a:ext cx="4611" cy="145437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8" name="Picture 127" descr="L3_swi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863" y="2226795"/>
            <a:ext cx="673733" cy="593727"/>
          </a:xfrm>
          <a:prstGeom prst="rect">
            <a:avLst/>
          </a:prstGeom>
        </p:spPr>
      </p:pic>
      <p:cxnSp>
        <p:nvCxnSpPr>
          <p:cNvPr id="129" name="Straight Arrow Connector 128"/>
          <p:cNvCxnSpPr>
            <a:endCxn id="3" idx="1"/>
          </p:cNvCxnSpPr>
          <p:nvPr/>
        </p:nvCxnSpPr>
        <p:spPr>
          <a:xfrm>
            <a:off x="1358653" y="2508561"/>
            <a:ext cx="131345" cy="38193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3" idx="3"/>
            <a:endCxn id="65" idx="1"/>
          </p:cNvCxnSpPr>
          <p:nvPr/>
        </p:nvCxnSpPr>
        <p:spPr>
          <a:xfrm flipV="1">
            <a:off x="2163731" y="2533745"/>
            <a:ext cx="210082" cy="1300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6056438" y="2476871"/>
            <a:ext cx="110002" cy="1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endCxn id="72" idx="2"/>
          </p:cNvCxnSpPr>
          <p:nvPr/>
        </p:nvCxnSpPr>
        <p:spPr>
          <a:xfrm>
            <a:off x="6738530" y="2476872"/>
            <a:ext cx="157250" cy="36290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47" name="Picture 46" descr="Devil_001_Head_Carto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33" y="2100264"/>
            <a:ext cx="638849" cy="618885"/>
          </a:xfrm>
          <a:prstGeom prst="rect">
            <a:avLst/>
          </a:prstGeom>
        </p:spPr>
      </p:pic>
      <p:pic>
        <p:nvPicPr>
          <p:cNvPr id="48" name="Picture 47" descr="Devil_001_Head_Carto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105" y="2100264"/>
            <a:ext cx="638849" cy="61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2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939144" y="2278040"/>
            <a:ext cx="3265714" cy="2195242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94" y="2853630"/>
            <a:ext cx="1384054" cy="877930"/>
          </a:xfrm>
          <a:prstGeom prst="rect">
            <a:avLst/>
          </a:prstGeom>
        </p:spPr>
      </p:pic>
      <p:sp>
        <p:nvSpPr>
          <p:cNvPr id="33" name="Title 5"/>
          <p:cNvSpPr txBox="1">
            <a:spLocks/>
          </p:cNvSpPr>
          <p:nvPr/>
        </p:nvSpPr>
        <p:spPr>
          <a:xfrm>
            <a:off x="457200" y="93210"/>
            <a:ext cx="8229600" cy="790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Summary: Tor’s Big Problem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7244825" y="1872566"/>
            <a:ext cx="850958" cy="70556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250495" y="1872566"/>
            <a:ext cx="462465" cy="705561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250495" y="2930908"/>
            <a:ext cx="462465" cy="705561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1250495" y="3945290"/>
            <a:ext cx="462465" cy="70556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7244825" y="2930908"/>
            <a:ext cx="850958" cy="705561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244825" y="3945290"/>
            <a:ext cx="850958" cy="705561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1712960" y="2225347"/>
            <a:ext cx="1540659" cy="62828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12960" y="3302001"/>
            <a:ext cx="1236314" cy="736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</p:cNvCxnSpPr>
          <p:nvPr/>
        </p:nvCxnSpPr>
        <p:spPr>
          <a:xfrm flipV="1">
            <a:off x="1712960" y="3945290"/>
            <a:ext cx="1236314" cy="35278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1"/>
          </p:cNvCxnSpPr>
          <p:nvPr/>
        </p:nvCxnSpPr>
        <p:spPr>
          <a:xfrm flipV="1">
            <a:off x="6078927" y="2225347"/>
            <a:ext cx="1165898" cy="49914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4" idx="1"/>
          </p:cNvCxnSpPr>
          <p:nvPr/>
        </p:nvCxnSpPr>
        <p:spPr>
          <a:xfrm flipV="1">
            <a:off x="6204858" y="3283689"/>
            <a:ext cx="1039967" cy="9197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5" idx="1"/>
          </p:cNvCxnSpPr>
          <p:nvPr/>
        </p:nvCxnSpPr>
        <p:spPr>
          <a:xfrm>
            <a:off x="5672991" y="4027045"/>
            <a:ext cx="1571834" cy="27102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1210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13713"/>
          </a:xfrm>
        </p:spPr>
        <p:txBody>
          <a:bodyPr>
            <a:normAutofit/>
          </a:bodyPr>
          <a:lstStyle/>
          <a:p>
            <a:r>
              <a:rPr lang="en-US" dirty="0" smtClean="0"/>
              <a:t>Link Adversary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78487"/>
            <a:ext cx="4051905" cy="3279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AS/IXP Locations</a:t>
            </a:r>
          </a:p>
          <a:p>
            <a:r>
              <a:rPr lang="en-US" sz="2400" dirty="0" smtClean="0"/>
              <a:t>Ranked for client location by frequency on entry or exit paths</a:t>
            </a:r>
          </a:p>
          <a:p>
            <a:r>
              <a:rPr lang="en-US" sz="2400" dirty="0" smtClean="0"/>
              <a:t>Exclude </a:t>
            </a:r>
            <a:r>
              <a:rPr lang="en-US" sz="2400" dirty="0" err="1" smtClean="0"/>
              <a:t>src</a:t>
            </a:r>
            <a:r>
              <a:rPr lang="en-US" sz="2400" dirty="0" smtClean="0"/>
              <a:t>/</a:t>
            </a:r>
            <a:r>
              <a:rPr lang="en-US" sz="2400" dirty="0" err="1" smtClean="0"/>
              <a:t>dst</a:t>
            </a:r>
            <a:r>
              <a:rPr lang="en-US" sz="2400" dirty="0" smtClean="0"/>
              <a:t> </a:t>
            </a:r>
            <a:r>
              <a:rPr lang="en-US" sz="2400" dirty="0" err="1" smtClean="0"/>
              <a:t>ASes</a:t>
            </a:r>
            <a:endParaRPr lang="en-US" sz="2400" dirty="0" smtClean="0"/>
          </a:p>
          <a:p>
            <a:r>
              <a:rPr lang="en-US" sz="2400" dirty="0" smtClean="0"/>
              <a:t>Top k </a:t>
            </a:r>
            <a:r>
              <a:rPr lang="en-US" sz="2400" dirty="0" err="1" smtClean="0"/>
              <a:t>ASes</a:t>
            </a:r>
            <a:r>
              <a:rPr lang="en-US" sz="2400" dirty="0"/>
              <a:t> </a:t>
            </a:r>
            <a:r>
              <a:rPr lang="en-US" sz="2400" dirty="0" smtClean="0"/>
              <a:t>/top IXP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825477"/>
            <a:ext cx="3858381" cy="2518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/>
              <a:t>Client </a:t>
            </a:r>
            <a:r>
              <a:rPr lang="en-US" sz="2400" dirty="0"/>
              <a:t>l</a:t>
            </a:r>
            <a:r>
              <a:rPr lang="en-US" sz="2400" dirty="0" smtClean="0"/>
              <a:t>ocations</a:t>
            </a:r>
          </a:p>
          <a:p>
            <a:r>
              <a:rPr lang="en-US" sz="2400" dirty="0" smtClean="0"/>
              <a:t>Top 5 non-Chinese source </a:t>
            </a:r>
            <a:r>
              <a:rPr lang="en-US" sz="2400" dirty="0" err="1" smtClean="0"/>
              <a:t>ASes</a:t>
            </a:r>
            <a:r>
              <a:rPr lang="en-US" sz="2400" dirty="0" smtClean="0"/>
              <a:t> in Tor (</a:t>
            </a:r>
            <a:r>
              <a:rPr lang="en-US" sz="2400" dirty="0" err="1" smtClean="0"/>
              <a:t>Edman&amp;Syverson</a:t>
            </a:r>
            <a:r>
              <a:rPr lang="en-US" sz="2400" dirty="0" smtClean="0"/>
              <a:t> 09)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943109"/>
              </p:ext>
            </p:extLst>
          </p:nvPr>
        </p:nvGraphicFramePr>
        <p:xfrm>
          <a:off x="3943048" y="849905"/>
          <a:ext cx="4574311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694"/>
                <a:gridCol w="2558969"/>
                <a:gridCol w="11836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3320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Deutsche Telekom 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Germany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3209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Arcor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Germany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3269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Telecom Italia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Italy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13184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HanseNet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Telekommunikation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Germany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6805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Telefonica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Deutschland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Germany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578929"/>
              </p:ext>
            </p:extLst>
          </p:nvPr>
        </p:nvGraphicFramePr>
        <p:xfrm>
          <a:off x="3943048" y="3578486"/>
          <a:ext cx="5047901" cy="2384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815"/>
                <a:gridCol w="1019232"/>
                <a:gridCol w="2882854"/>
              </a:tblGrid>
              <a:tr h="397411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97411">
                <a:tc>
                  <a:txBody>
                    <a:bodyPr/>
                    <a:lstStyle/>
                    <a:p>
                      <a:r>
                        <a:rPr lang="en-US" dirty="0" smtClean="0"/>
                        <a:t>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</a:t>
                      </a:r>
                      <a:r>
                        <a:rPr lang="en-US" baseline="0" dirty="0" smtClean="0"/>
                        <a:t> 3 Communications</a:t>
                      </a:r>
                      <a:endParaRPr lang="en-US" dirty="0"/>
                    </a:p>
                  </a:txBody>
                  <a:tcPr/>
                </a:tc>
              </a:tr>
              <a:tr h="397411">
                <a:tc>
                  <a:txBody>
                    <a:bodyPr/>
                    <a:lstStyle/>
                    <a:p>
                      <a:r>
                        <a:rPr lang="en-US" dirty="0" smtClean="0"/>
                        <a:t>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TeliaNet</a:t>
                      </a:r>
                      <a:r>
                        <a:rPr lang="en-US" dirty="0" smtClean="0"/>
                        <a:t> Global</a:t>
                      </a:r>
                      <a:endParaRPr lang="en-US" dirty="0"/>
                    </a:p>
                  </a:txBody>
                  <a:tcPr/>
                </a:tc>
              </a:tr>
              <a:tr h="397411">
                <a:tc>
                  <a:txBody>
                    <a:bodyPr/>
                    <a:lstStyle/>
                    <a:p>
                      <a:r>
                        <a:rPr lang="en-US" dirty="0" smtClean="0"/>
                        <a:t>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Hurricane Electric</a:t>
                      </a:r>
                      <a:endParaRPr lang="en-US" dirty="0"/>
                    </a:p>
                  </a:txBody>
                  <a:tcPr/>
                </a:tc>
              </a:tr>
              <a:tr h="397411">
                <a:tc>
                  <a:txBody>
                    <a:bodyPr/>
                    <a:lstStyle/>
                    <a:p>
                      <a:r>
                        <a:rPr lang="en-US" dirty="0" smtClean="0"/>
                        <a:t>IXP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DE-CIX Frankfurt</a:t>
                      </a:r>
                      <a:endParaRPr lang="en-US" dirty="0"/>
                    </a:p>
                  </a:txBody>
                  <a:tcPr/>
                </a:tc>
              </a:tr>
              <a:tr h="397411">
                <a:tc>
                  <a:txBody>
                    <a:bodyPr/>
                    <a:lstStyle/>
                    <a:p>
                      <a:r>
                        <a:rPr lang="en-US" dirty="0" smtClean="0"/>
                        <a:t>IXP Org.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DE-CIX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DE-CIX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66044" y="6083905"/>
            <a:ext cx="4574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Example: Adversary locations for </a:t>
            </a:r>
            <a:r>
              <a:rPr lang="en-US" sz="2000" dirty="0" err="1" smtClean="0"/>
              <a:t>BitTorrent</a:t>
            </a:r>
            <a:r>
              <a:rPr lang="en-US" sz="2000" dirty="0" smtClean="0"/>
              <a:t> client in AS 3320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0253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13713"/>
          </a:xfrm>
        </p:spPr>
        <p:txBody>
          <a:bodyPr>
            <a:normAutofit/>
          </a:bodyPr>
          <a:lstStyle/>
          <a:p>
            <a:r>
              <a:rPr lang="en-US" dirty="0" smtClean="0"/>
              <a:t>Link Adversary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71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25932"/>
              </p:ext>
            </p:extLst>
          </p:nvPr>
        </p:nvGraphicFramePr>
        <p:xfrm>
          <a:off x="4414102" y="58454"/>
          <a:ext cx="4105783" cy="6406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765"/>
                <a:gridCol w="1713826"/>
                <a:gridCol w="567165"/>
                <a:gridCol w="1382027"/>
              </a:tblGrid>
              <a:tr h="32033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#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IXP Organization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Size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Country</a:t>
                      </a:r>
                      <a:endParaRPr lang="en-US" sz="1500" dirty="0"/>
                    </a:p>
                  </a:txBody>
                  <a:tcPr/>
                </a:tc>
              </a:tr>
              <a:tr h="32033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Equinix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global</a:t>
                      </a:r>
                      <a:endParaRPr lang="en-US" sz="1500" dirty="0"/>
                    </a:p>
                  </a:txBody>
                  <a:tcPr/>
                </a:tc>
              </a:tr>
              <a:tr h="32033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PTTMetro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Brazil</a:t>
                      </a:r>
                      <a:endParaRPr lang="en-US" sz="1500" dirty="0"/>
                    </a:p>
                  </a:txBody>
                  <a:tcPr/>
                </a:tc>
              </a:tr>
              <a:tr h="32033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PIPE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Australia</a:t>
                      </a:r>
                      <a:endParaRPr lang="en-US" sz="1500" dirty="0"/>
                    </a:p>
                  </a:txBody>
                  <a:tcPr/>
                </a:tc>
              </a:tr>
              <a:tr h="32033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NIXI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India</a:t>
                      </a:r>
                      <a:endParaRPr lang="en-US" sz="1500" dirty="0"/>
                    </a:p>
                  </a:txBody>
                  <a:tcPr/>
                </a:tc>
              </a:tr>
              <a:tr h="32033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XChangePoint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global</a:t>
                      </a:r>
                      <a:endParaRPr lang="en-US" sz="1500" dirty="0"/>
                    </a:p>
                  </a:txBody>
                  <a:tcPr/>
                </a:tc>
              </a:tr>
              <a:tr h="32033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MAE/VERIZON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global</a:t>
                      </a:r>
                      <a:endParaRPr lang="en-US" sz="1500" dirty="0"/>
                    </a:p>
                  </a:txBody>
                  <a:tcPr/>
                </a:tc>
              </a:tr>
              <a:tr h="32033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Netnod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Sweden</a:t>
                      </a:r>
                      <a:endParaRPr lang="en-US" sz="1500" dirty="0"/>
                    </a:p>
                  </a:txBody>
                  <a:tcPr/>
                </a:tc>
              </a:tr>
              <a:tr h="32033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Any2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US</a:t>
                      </a:r>
                      <a:endParaRPr lang="en-US" sz="1500" dirty="0"/>
                    </a:p>
                  </a:txBody>
                  <a:tcPr/>
                </a:tc>
              </a:tr>
              <a:tr h="32033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9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PIX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Canada</a:t>
                      </a:r>
                      <a:endParaRPr lang="en-US" sz="1500" dirty="0"/>
                    </a:p>
                  </a:txBody>
                  <a:tcPr/>
                </a:tc>
              </a:tr>
              <a:tr h="32033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JPNAP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Japan</a:t>
                      </a:r>
                      <a:endParaRPr lang="en-US" sz="1500" dirty="0"/>
                    </a:p>
                  </a:txBody>
                  <a:tcPr/>
                </a:tc>
              </a:tr>
              <a:tr h="32033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DE-CIX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Germany</a:t>
                      </a:r>
                      <a:endParaRPr lang="en-US" sz="1500" dirty="0"/>
                    </a:p>
                  </a:txBody>
                  <a:tcPr/>
                </a:tc>
              </a:tr>
              <a:tr h="32033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AEPROVI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Equador</a:t>
                      </a:r>
                      <a:endParaRPr lang="en-US" sz="1500" dirty="0"/>
                    </a:p>
                  </a:txBody>
                  <a:tcPr/>
                </a:tc>
              </a:tr>
              <a:tr h="32033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Vietnam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Vietnam</a:t>
                      </a:r>
                      <a:endParaRPr lang="en-US" sz="1500" dirty="0"/>
                    </a:p>
                  </a:txBody>
                  <a:tcPr/>
                </a:tc>
              </a:tr>
              <a:tr h="32033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NorthWestIX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Montana, US</a:t>
                      </a:r>
                      <a:endParaRPr lang="en-US" sz="1500" dirty="0"/>
                    </a:p>
                  </a:txBody>
                  <a:tcPr/>
                </a:tc>
              </a:tr>
              <a:tr h="32033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Terremark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global</a:t>
                      </a:r>
                      <a:endParaRPr lang="en-US" sz="1500" dirty="0"/>
                    </a:p>
                  </a:txBody>
                  <a:tcPr/>
                </a:tc>
              </a:tr>
              <a:tr h="32033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Telx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US</a:t>
                      </a:r>
                      <a:endParaRPr lang="en-US" sz="1500" dirty="0"/>
                    </a:p>
                  </a:txBody>
                  <a:tcPr/>
                </a:tc>
              </a:tr>
              <a:tr h="32033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17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NorrNod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Sweden</a:t>
                      </a:r>
                      <a:endParaRPr lang="en-US" sz="1500" dirty="0"/>
                    </a:p>
                  </a:txBody>
                  <a:tcPr/>
                </a:tc>
              </a:tr>
              <a:tr h="32033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ECIX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Germany</a:t>
                      </a:r>
                      <a:endParaRPr lang="en-US" sz="1500" dirty="0"/>
                    </a:p>
                  </a:txBody>
                  <a:tcPr/>
                </a:tc>
              </a:tr>
              <a:tr h="320331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19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JPIX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Japan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53066" y="6435730"/>
            <a:ext cx="360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IXP organizations ranked by size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2381" y="1076476"/>
            <a:ext cx="3193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IXP organizations obtained by manual clustering based on </a:t>
            </a:r>
            <a:r>
              <a:rPr lang="en-US" sz="2400" dirty="0" err="1" smtClean="0"/>
              <a:t>PeerDB</a:t>
            </a:r>
            <a:r>
              <a:rPr lang="en-US" sz="2400" dirty="0" smtClean="0"/>
              <a:t> and PCH.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6442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73"/>
            <a:ext cx="6985466" cy="690031"/>
          </a:xfrm>
        </p:spPr>
        <p:txBody>
          <a:bodyPr>
            <a:noAutofit/>
          </a:bodyPr>
          <a:lstStyle/>
          <a:p>
            <a:r>
              <a:rPr lang="en-US" dirty="0" smtClean="0"/>
              <a:t>Link Adversary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81934" y="337661"/>
            <a:ext cx="429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Adversary controls </a:t>
            </a:r>
            <a:r>
              <a:rPr lang="en-US" sz="2400" dirty="0" smtClean="0"/>
              <a:t>one AS,</a:t>
            </a:r>
          </a:p>
          <a:p>
            <a:r>
              <a:rPr lang="en-US" sz="2400" dirty="0" smtClean="0"/>
              <a:t>Time to first compromised stream, 1/13 – 3/13</a:t>
            </a:r>
            <a:endParaRPr lang="en-US" sz="2400" dirty="0"/>
          </a:p>
          <a:p>
            <a:r>
              <a:rPr lang="en-US" sz="2400" dirty="0" smtClean="0"/>
              <a:t>“Best”: most secure client AS</a:t>
            </a:r>
          </a:p>
          <a:p>
            <a:r>
              <a:rPr lang="en-US" sz="2400" dirty="0" smtClean="0"/>
              <a:t>“Worst”: least secure client 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17442"/>
            <a:ext cx="46772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Adversary </a:t>
            </a:r>
            <a:r>
              <a:rPr lang="en-US" sz="2400" dirty="0" smtClean="0"/>
              <a:t>controls one AS,</a:t>
            </a:r>
          </a:p>
          <a:p>
            <a:pPr algn="r"/>
            <a:r>
              <a:rPr lang="en-US" sz="2400" dirty="0" smtClean="0"/>
              <a:t>Fraction compromised streams, 1/13 – 3/13</a:t>
            </a:r>
          </a:p>
          <a:p>
            <a:pPr algn="r"/>
            <a:r>
              <a:rPr lang="en-US" sz="2400" dirty="0"/>
              <a:t>“Best”: most secure client AS</a:t>
            </a:r>
          </a:p>
          <a:p>
            <a:pPr algn="r"/>
            <a:r>
              <a:rPr lang="en-US" sz="2400" dirty="0"/>
              <a:t>“Worst”: least secure client </a:t>
            </a:r>
            <a:r>
              <a:rPr lang="en-US" sz="2400" dirty="0" smtClean="0"/>
              <a:t>AS</a:t>
            </a:r>
            <a:endParaRPr lang="en-US" sz="2400" dirty="0"/>
          </a:p>
        </p:txBody>
      </p:sp>
      <p:pic>
        <p:nvPicPr>
          <p:cNvPr id="3" name="Picture 2" descr="top1_as_adversa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1" y="781504"/>
            <a:ext cx="4298833" cy="4135938"/>
          </a:xfrm>
          <a:prstGeom prst="rect">
            <a:avLst/>
          </a:prstGeom>
        </p:spPr>
      </p:pic>
      <p:pic>
        <p:nvPicPr>
          <p:cNvPr id="9" name="Picture 8" descr="fractional_top1_as_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48" y="2588541"/>
            <a:ext cx="4298832" cy="41359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70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42841" y="4154869"/>
            <a:ext cx="4204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Adversary controls top </a:t>
            </a:r>
            <a:r>
              <a:rPr lang="en-US" sz="2400" dirty="0" err="1" smtClean="0"/>
              <a:t>ASes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Time to first compromised stream,</a:t>
            </a:r>
          </a:p>
          <a:p>
            <a:r>
              <a:rPr lang="en-US" sz="2400" dirty="0" smtClean="0"/>
              <a:t>1/13 – 3/13,</a:t>
            </a:r>
          </a:p>
          <a:p>
            <a:r>
              <a:rPr lang="en-US" sz="2400" dirty="0" smtClean="0"/>
              <a:t>Only “best” client </a:t>
            </a:r>
            <a:r>
              <a:rPr lang="en-US" sz="2400" dirty="0"/>
              <a:t>AS</a:t>
            </a:r>
          </a:p>
          <a:p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0620" y="805474"/>
            <a:ext cx="51185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Adversary controls IXP organization,</a:t>
            </a:r>
          </a:p>
          <a:p>
            <a:pPr algn="r"/>
            <a:r>
              <a:rPr lang="en-US" sz="2400" dirty="0" smtClean="0"/>
              <a:t>Time to first compromised stream,</a:t>
            </a:r>
          </a:p>
          <a:p>
            <a:pPr algn="r"/>
            <a:r>
              <a:rPr lang="en-US" sz="2400" dirty="0" smtClean="0"/>
              <a:t>1/13 – 3/13,</a:t>
            </a:r>
          </a:p>
          <a:p>
            <a:pPr algn="r"/>
            <a:r>
              <a:rPr lang="en-US" sz="2400" dirty="0"/>
              <a:t>“Best”: most secure client AS</a:t>
            </a:r>
          </a:p>
          <a:p>
            <a:pPr algn="r"/>
            <a:r>
              <a:rPr lang="en-US" sz="2400" dirty="0"/>
              <a:t>“Worst”: least secure client AS</a:t>
            </a:r>
          </a:p>
          <a:p>
            <a:pPr algn="r"/>
            <a:endParaRPr lang="en-US" sz="2400" dirty="0" smtClean="0"/>
          </a:p>
        </p:txBody>
      </p:sp>
      <p:pic>
        <p:nvPicPr>
          <p:cNvPr id="4" name="Picture 3" descr="top3_as_adversa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" y="3945276"/>
            <a:ext cx="5129188" cy="2912724"/>
          </a:xfrm>
          <a:prstGeom prst="rect">
            <a:avLst/>
          </a:prstGeom>
        </p:spPr>
      </p:pic>
      <p:pic>
        <p:nvPicPr>
          <p:cNvPr id="5" name="Picture 4" descr="top1_metaixp_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188" y="0"/>
            <a:ext cx="4004192" cy="385246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91473"/>
            <a:ext cx="6985466" cy="690031"/>
          </a:xfrm>
        </p:spPr>
        <p:txBody>
          <a:bodyPr>
            <a:noAutofit/>
          </a:bodyPr>
          <a:lstStyle/>
          <a:p>
            <a:r>
              <a:rPr lang="en-US" dirty="0" smtClean="0"/>
              <a:t>Link Adversary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9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Overview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192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</a:p>
          <a:p>
            <a:r>
              <a:rPr lang="en-US" dirty="0" smtClean="0"/>
              <a:t>Onion Routing Security Analysis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Problem: Traffic correlation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Adversary Model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Security Metrics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Evaluation Methodology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Node Adversary Analysis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Link Adversary Analysis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66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Extending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Improving guard </a:t>
            </a:r>
            <a:r>
              <a:rPr lang="en-US" dirty="0" smtClean="0"/>
              <a:t>selection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Using trust-based path selection to protect against traffic correlation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Dealing with incomplete and inaccurate AS and IXP maps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Include Tor’s performance-based path-selection features in </a:t>
            </a:r>
            <a:r>
              <a:rPr lang="en-US" dirty="0" err="1" smtClean="0"/>
              <a:t>TorPS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5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939144" y="2278040"/>
            <a:ext cx="3265714" cy="2195242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94" y="2853630"/>
            <a:ext cx="1384054" cy="877930"/>
          </a:xfrm>
          <a:prstGeom prst="rect">
            <a:avLst/>
          </a:prstGeom>
        </p:spPr>
      </p:pic>
      <p:sp>
        <p:nvSpPr>
          <p:cNvPr id="33" name="Title 5"/>
          <p:cNvSpPr txBox="1">
            <a:spLocks/>
          </p:cNvSpPr>
          <p:nvPr/>
        </p:nvSpPr>
        <p:spPr>
          <a:xfrm>
            <a:off x="457200" y="93210"/>
            <a:ext cx="8229600" cy="790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Summary: Tor’s Big Problem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7244825" y="1872566"/>
            <a:ext cx="850958" cy="70556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250495" y="1872566"/>
            <a:ext cx="462465" cy="705561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250495" y="2930908"/>
            <a:ext cx="462465" cy="705561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1250495" y="3945290"/>
            <a:ext cx="462465" cy="70556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7244825" y="2930908"/>
            <a:ext cx="850958" cy="705561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244825" y="3945290"/>
            <a:ext cx="850958" cy="705561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1712960" y="2225347"/>
            <a:ext cx="1540659" cy="62828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12960" y="3302001"/>
            <a:ext cx="1236314" cy="736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</p:cNvCxnSpPr>
          <p:nvPr/>
        </p:nvCxnSpPr>
        <p:spPr>
          <a:xfrm flipV="1">
            <a:off x="1712960" y="3945290"/>
            <a:ext cx="1236314" cy="35278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1"/>
          </p:cNvCxnSpPr>
          <p:nvPr/>
        </p:nvCxnSpPr>
        <p:spPr>
          <a:xfrm flipV="1">
            <a:off x="6078927" y="2225347"/>
            <a:ext cx="1165898" cy="49914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4" idx="1"/>
          </p:cNvCxnSpPr>
          <p:nvPr/>
        </p:nvCxnSpPr>
        <p:spPr>
          <a:xfrm flipV="1">
            <a:off x="6204858" y="3283689"/>
            <a:ext cx="1039967" cy="9197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5" idx="1"/>
          </p:cNvCxnSpPr>
          <p:nvPr/>
        </p:nvCxnSpPr>
        <p:spPr>
          <a:xfrm>
            <a:off x="5672991" y="4027045"/>
            <a:ext cx="1571834" cy="27102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58" y="1872566"/>
            <a:ext cx="638849" cy="618885"/>
          </a:xfrm>
          <a:prstGeom prst="rect">
            <a:avLst/>
          </a:prstGeom>
        </p:spPr>
      </p:pic>
      <p:pic>
        <p:nvPicPr>
          <p:cNvPr id="23" name="Picture 22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560" y="2853630"/>
            <a:ext cx="638849" cy="61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17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A8D7-8563-1D41-8745-9B17EC07E15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939144" y="2278040"/>
            <a:ext cx="3265714" cy="2195242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94" y="2853630"/>
            <a:ext cx="1384054" cy="877930"/>
          </a:xfrm>
          <a:prstGeom prst="rect">
            <a:avLst/>
          </a:prstGeom>
        </p:spPr>
      </p:pic>
      <p:sp>
        <p:nvSpPr>
          <p:cNvPr id="33" name="Title 5"/>
          <p:cNvSpPr txBox="1">
            <a:spLocks/>
          </p:cNvSpPr>
          <p:nvPr/>
        </p:nvSpPr>
        <p:spPr>
          <a:xfrm>
            <a:off x="457200" y="93210"/>
            <a:ext cx="8229600" cy="790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Summary: Tor’s Big Problem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7244825" y="1872566"/>
            <a:ext cx="850958" cy="70556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250495" y="1872566"/>
            <a:ext cx="462465" cy="705561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250495" y="2930908"/>
            <a:ext cx="462465" cy="705561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1250495" y="3945290"/>
            <a:ext cx="462465" cy="70556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7244825" y="2930908"/>
            <a:ext cx="850958" cy="705561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244825" y="3945290"/>
            <a:ext cx="850958" cy="705561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1" idx="3"/>
          </p:cNvCxnSpPr>
          <p:nvPr/>
        </p:nvCxnSpPr>
        <p:spPr>
          <a:xfrm>
            <a:off x="1712960" y="2225347"/>
            <a:ext cx="1540659" cy="62828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12960" y="3302001"/>
            <a:ext cx="1236314" cy="736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</p:cNvCxnSpPr>
          <p:nvPr/>
        </p:nvCxnSpPr>
        <p:spPr>
          <a:xfrm flipV="1">
            <a:off x="1712960" y="3945290"/>
            <a:ext cx="1236314" cy="35278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1"/>
          </p:cNvCxnSpPr>
          <p:nvPr/>
        </p:nvCxnSpPr>
        <p:spPr>
          <a:xfrm flipV="1">
            <a:off x="6078927" y="2225347"/>
            <a:ext cx="1165898" cy="49914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4" idx="1"/>
          </p:cNvCxnSpPr>
          <p:nvPr/>
        </p:nvCxnSpPr>
        <p:spPr>
          <a:xfrm flipV="1">
            <a:off x="6204858" y="3283689"/>
            <a:ext cx="1039967" cy="9197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5" idx="1"/>
          </p:cNvCxnSpPr>
          <p:nvPr/>
        </p:nvCxnSpPr>
        <p:spPr>
          <a:xfrm>
            <a:off x="5672991" y="4027045"/>
            <a:ext cx="1571834" cy="27102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58" y="1872566"/>
            <a:ext cx="638849" cy="618885"/>
          </a:xfrm>
          <a:prstGeom prst="rect">
            <a:avLst/>
          </a:prstGeom>
        </p:spPr>
      </p:pic>
      <p:pic>
        <p:nvPicPr>
          <p:cNvPr id="23" name="Picture 22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560" y="2853630"/>
            <a:ext cx="638849" cy="61888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1476104">
            <a:off x="2366350" y="2221332"/>
            <a:ext cx="766838" cy="288090"/>
            <a:chOff x="2895600" y="1600200"/>
            <a:chExt cx="766838" cy="288090"/>
          </a:xfrm>
        </p:grpSpPr>
        <p:sp>
          <p:nvSpPr>
            <p:cNvPr id="2" name="Rectangle 1"/>
            <p:cNvSpPr/>
            <p:nvPr/>
          </p:nvSpPr>
          <p:spPr>
            <a:xfrm>
              <a:off x="3253619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052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0809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5584</TotalTime>
  <Words>2026</Words>
  <Application>Microsoft Macintosh PowerPoint</Application>
  <PresentationFormat>On-screen Show (4:3)</PresentationFormat>
  <Paragraphs>736</Paragraphs>
  <Slides>75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Users Get Routed: Traffic Correlation on Tor by Realistic Adversaries</vt:lpstr>
      <vt:lpstr>PowerPoint Presentation</vt:lpstr>
      <vt:lpstr>PowerPoint Presentation</vt:lpstr>
      <vt:lpstr>Summary: What is Tor?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</vt:lpstr>
      <vt:lpstr>Overview</vt:lpstr>
      <vt:lpstr>Background: Onion Routing</vt:lpstr>
      <vt:lpstr>Background: Onion Routing</vt:lpstr>
      <vt:lpstr>Background: Onion Routing</vt:lpstr>
      <vt:lpstr>Background: Onion Routing</vt:lpstr>
      <vt:lpstr>Background: Onion Routing</vt:lpstr>
      <vt:lpstr>Background: Using Circuits</vt:lpstr>
      <vt:lpstr>Background: Using Circuits</vt:lpstr>
      <vt:lpstr>Background: Using Circuits</vt:lpstr>
      <vt:lpstr>Background: Using Circuits</vt:lpstr>
      <vt:lpstr>Background: Using Circuits</vt:lpstr>
      <vt:lpstr>Overview</vt:lpstr>
      <vt:lpstr>Adversary Framework</vt:lpstr>
      <vt:lpstr>Adversary Framework</vt:lpstr>
      <vt:lpstr>Adversary Framework</vt:lpstr>
      <vt:lpstr>Adversary Framework</vt:lpstr>
      <vt:lpstr>Adversary Framework</vt:lpstr>
      <vt:lpstr>Adversary Framework</vt:lpstr>
      <vt:lpstr>Adversary Framework</vt:lpstr>
      <vt:lpstr>Overview</vt:lpstr>
      <vt:lpstr>Security Metrics</vt:lpstr>
      <vt:lpstr>Security Metrics</vt:lpstr>
      <vt:lpstr>Security Metrics</vt:lpstr>
      <vt:lpstr>Security Metrics</vt:lpstr>
      <vt:lpstr>Security Metrics</vt:lpstr>
      <vt:lpstr>Security Metrics</vt:lpstr>
      <vt:lpstr>Overview</vt:lpstr>
      <vt:lpstr>TorPS: The Tor Path Simulator</vt:lpstr>
      <vt:lpstr>TorPS: The Tor Path Simulator</vt:lpstr>
      <vt:lpstr>TorPS: User Model</vt:lpstr>
      <vt:lpstr>TorPS: User Model</vt:lpstr>
      <vt:lpstr>TorPS: User Model</vt:lpstr>
      <vt:lpstr>TorPS: User Model</vt:lpstr>
      <vt:lpstr>TorPS: User Model</vt:lpstr>
      <vt:lpstr>TorPS: User Model</vt:lpstr>
      <vt:lpstr>TorPS: The Tor Path Simulator</vt:lpstr>
      <vt:lpstr>TorPS: The Tor Path Simulator</vt:lpstr>
      <vt:lpstr>TorPS: The Tor Path Simulator</vt:lpstr>
      <vt:lpstr>TorPS: The Tor Path Simulator</vt:lpstr>
      <vt:lpstr>Overview</vt:lpstr>
      <vt:lpstr>PowerPoint Presentation</vt:lpstr>
      <vt:lpstr>Node Adversary</vt:lpstr>
      <vt:lpstr>Node Adversary</vt:lpstr>
      <vt:lpstr>Node Adversary Results</vt:lpstr>
      <vt:lpstr>Node Adversary Results</vt:lpstr>
      <vt:lpstr>Node Adversary Results</vt:lpstr>
      <vt:lpstr>Node Adversary Results</vt:lpstr>
      <vt:lpstr>Overview</vt:lpstr>
      <vt:lpstr>Link Adversary</vt:lpstr>
      <vt:lpstr>Link Adversary</vt:lpstr>
      <vt:lpstr>Link Adversary</vt:lpstr>
      <vt:lpstr>Link Adversary</vt:lpstr>
      <vt:lpstr>Link Adversary</vt:lpstr>
      <vt:lpstr>Link Adversary</vt:lpstr>
      <vt:lpstr>Link Adversary</vt:lpstr>
      <vt:lpstr>Link Adversary</vt:lpstr>
      <vt:lpstr>Link Adversary</vt:lpstr>
      <vt:lpstr>Link Adversary</vt:lpstr>
      <vt:lpstr>Overview</vt:lpstr>
      <vt:lpstr>Future Work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LIRA: Lightweight Incentivized Routing for Anonymity</dc:title>
  <dc:subject/>
  <dc:creator>Aaron Johnson</dc:creator>
  <cp:keywords/>
  <dc:description/>
  <cp:lastModifiedBy>Aaron Johnson</cp:lastModifiedBy>
  <cp:revision>412</cp:revision>
  <dcterms:created xsi:type="dcterms:W3CDTF">2012-12-03T23:26:47Z</dcterms:created>
  <dcterms:modified xsi:type="dcterms:W3CDTF">2013-08-03T10:12:42Z</dcterms:modified>
  <cp:category/>
</cp:coreProperties>
</file>